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5"/>
  </p:sldMasterIdLst>
  <p:notesMasterIdLst>
    <p:notesMasterId r:id="rId14"/>
  </p:notesMasterIdLst>
  <p:sldIdLst>
    <p:sldId id="318" r:id="rId6"/>
    <p:sldId id="330" r:id="rId7"/>
    <p:sldId id="326" r:id="rId8"/>
    <p:sldId id="327" r:id="rId9"/>
    <p:sldId id="328" r:id="rId10"/>
    <p:sldId id="329" r:id="rId11"/>
    <p:sldId id="331" r:id="rId12"/>
    <p:sldId id="319" r:id="rId13"/>
  </p:sldIdLst>
  <p:sldSz cx="12801600" cy="9601200" type="A3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3FD4BA4E-8B3E-4F00-9F51-2375E944CC70}">
          <p14:sldIdLst>
            <p14:sldId id="318"/>
            <p14:sldId id="330"/>
            <p14:sldId id="326"/>
            <p14:sldId id="327"/>
            <p14:sldId id="328"/>
            <p14:sldId id="329"/>
            <p14:sldId id="331"/>
            <p14:sldId id="319"/>
          </p14:sldIdLst>
        </p14:section>
        <p14:section name="Раздел без заголовка" id="{384D6013-A7CE-424B-82D3-73584A2FB335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1FBEF"/>
    <a:srgbClr val="00549A"/>
    <a:srgbClr val="1CAFD2"/>
    <a:srgbClr val="1DD1BC"/>
    <a:srgbClr val="47E5D2"/>
    <a:srgbClr val="ECEEF6"/>
    <a:srgbClr val="EBF0F7"/>
    <a:srgbClr val="E9F2F9"/>
    <a:srgbClr val="F0F9FA"/>
    <a:srgbClr val="F0F4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173" autoAdjust="0"/>
    <p:restoredTop sz="96395" autoAdjust="0"/>
  </p:normalViewPr>
  <p:slideViewPr>
    <p:cSldViewPr snapToGrid="0">
      <p:cViewPr varScale="1">
        <p:scale>
          <a:sx n="83" d="100"/>
          <a:sy n="83" d="100"/>
        </p:scale>
        <p:origin x="1615" y="83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4900461823761783E-2"/>
          <c:y val="7.9156117922108651E-2"/>
          <c:w val="0.4058047047583685"/>
          <c:h val="0.82919566802959477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6A6-4E29-8F9A-7C2200E222D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6A6-4E29-8F9A-7C2200E222D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76A6-4E29-8F9A-7C2200E222D1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76A6-4E29-8F9A-7C2200E222D1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76A6-4E29-8F9A-7C2200E222D1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76A6-4E29-8F9A-7C2200E222D1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76A6-4E29-8F9A-7C2200E222D1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76A6-4E29-8F9A-7C2200E222D1}"/>
              </c:ext>
            </c:extLst>
          </c:dPt>
          <c:dLbls>
            <c:dLbl>
              <c:idx val="0"/>
              <c:layout>
                <c:manualLayout>
                  <c:x val="-4.5512070055960654E-2"/>
                  <c:y val="0.14653338941748256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34%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76A6-4E29-8F9A-7C2200E222D1}"/>
                </c:ext>
                <c:ext xmlns:c15="http://schemas.microsoft.com/office/drawing/2012/chart" uri="{CE6537A1-D6FC-4f65-9D91-7224C49458BB}">
                  <c15:layout>
                    <c:manualLayout>
                      <c:w val="5.1163095947372533E-2"/>
                      <c:h val="6.9201950144077151E-2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-8.2313927441669821E-3"/>
                  <c:y val="-0.1297346806654649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33%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76A6-4E29-8F9A-7C2200E222D1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 smtClean="0"/>
                      <a:t>16%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76A6-4E29-8F9A-7C2200E222D1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dirty="0" smtClean="0"/>
                      <a:t>7%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76A6-4E29-8F9A-7C2200E222D1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dirty="0" smtClean="0"/>
                      <a:t>6,7%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76A6-4E29-8F9A-7C2200E222D1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 smtClean="0"/>
                      <a:t>2%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76A6-4E29-8F9A-7C2200E222D1}"/>
                </c:ext>
                <c:ext xmlns:c15="http://schemas.microsoft.com/office/drawing/2012/chart" uri="{CE6537A1-D6FC-4f65-9D91-7224C49458BB}"/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 smtClean="0"/>
                      <a:t>1%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76A6-4E29-8F9A-7C2200E222D1}"/>
                </c:ext>
                <c:ext xmlns:c15="http://schemas.microsoft.com/office/drawing/2012/chart" uri="{CE6537A1-D6FC-4f65-9D91-7224C49458BB}"/>
              </c:extLst>
            </c:dLbl>
            <c:dLbl>
              <c:idx val="7"/>
              <c:tx>
                <c:rich>
                  <a:bodyPr/>
                  <a:lstStyle/>
                  <a:p>
                    <a:r>
                      <a:rPr lang="en-US" dirty="0" smtClean="0"/>
                      <a:t>0,3%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F-76A6-4E29-8F9A-7C2200E222D1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Лист1!$A$2:$A$9</c:f>
              <c:strCache>
                <c:ptCount val="8"/>
                <c:pt idx="0">
                  <c:v>ФИНАНСОВАЯ ПОМОЩЬ - 8788</c:v>
                </c:pt>
                <c:pt idx="1">
                  <c:v>ПСИХОЛОГИЧЕСКАЯ ПОМОЩЬ - 8742</c:v>
                </c:pt>
                <c:pt idx="2">
                  <c:v>ПОМОЩЬ В БЫТУ - 3955</c:v>
                </c:pt>
                <c:pt idx="3">
                  <c:v>ОРГАНИЗАЦИЯ ЗАНЯТОСТИ ДЕТЕЙ - 1715</c:v>
                </c:pt>
                <c:pt idx="4">
                  <c:v>ПРАВОВАЯ ПОМОЩЬ -1710</c:v>
                </c:pt>
                <c:pt idx="5">
                  <c:v>МЕДИЦИНСКАЯ ПОМОЩЬ - 449</c:v>
                </c:pt>
                <c:pt idx="6">
                  <c:v>СОДЕЙСТВИЕ В ТРУДОУСТРОЙСТВЕ - 261</c:v>
                </c:pt>
                <c:pt idx="7">
                  <c:v>УХОД ЗА ПОЖИЛЫМИ РОДСТВЕННИКАМИ - 67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 formatCode="#,##0">
                  <c:v>8045</c:v>
                </c:pt>
                <c:pt idx="1">
                  <c:v>8138</c:v>
                </c:pt>
                <c:pt idx="2" formatCode="#,##0">
                  <c:v>3870</c:v>
                </c:pt>
                <c:pt idx="3" formatCode="#,##0">
                  <c:v>1675</c:v>
                </c:pt>
                <c:pt idx="4" formatCode="#,##0">
                  <c:v>1634</c:v>
                </c:pt>
                <c:pt idx="5">
                  <c:v>440</c:v>
                </c:pt>
                <c:pt idx="6">
                  <c:v>260</c:v>
                </c:pt>
                <c:pt idx="7">
                  <c:v>67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0-76A6-4E29-8F9A-7C2200E222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2866441132914777"/>
          <c:y val="4.4863311649708118E-3"/>
          <c:w val="0.47133558796887259"/>
          <c:h val="0.9741253565513078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0.80177</cdr:x>
      <cdr:y>0.02105</cdr:y>
    </cdr:from>
    <cdr:to>
      <cdr:x>0.88275</cdr:x>
      <cdr:y>0.10156</cdr:y>
    </cdr:to>
    <cdr:sp macro="" textlink="">
      <cdr:nvSpPr>
        <cdr:cNvPr id="2" name="Rectangle 5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0108778" y="124964"/>
          <a:ext cx="1021003" cy="478053"/>
        </a:xfrm>
        <a:prstGeom xmlns:a="http://schemas.openxmlformats.org/drawingml/2006/main" prst="roundRect">
          <a:avLst>
            <a:gd name="adj" fmla="val 4866"/>
          </a:avLst>
        </a:prstGeom>
        <a:solidFill xmlns:a="http://schemas.openxmlformats.org/drawingml/2006/main">
          <a:schemeClr val="accent3">
            <a:lumMod val="20000"/>
            <a:lumOff val="80000"/>
          </a:schemeClr>
        </a:solidFill>
        <a:ln xmlns:a="http://schemas.openxmlformats.org/drawingml/2006/main">
          <a:solidFill>
            <a:schemeClr val="bg2">
              <a:lumMod val="50000"/>
            </a:schemeClr>
          </a:solidFill>
        </a:ln>
        <a:effectLst xmlns:a="http://schemas.openxmlformats.org/drawingml/2006/main"/>
      </cdr:spPr>
      <cdr:txBody>
        <a:bodyPr xmlns:a="http://schemas.openxmlformats.org/drawingml/2006/main" lIns="128002" tIns="64002" rIns="128002" bIns="64002" anchor="ctr"/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spcBef>
              <a:spcPts val="0"/>
            </a:spcBef>
            <a:buNone/>
          </a:pPr>
          <a:r>
            <a:rPr lang="ru-RU" sz="252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8 788</a:t>
          </a:r>
          <a:endParaRPr lang="ru-RU" sz="252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2" y="4"/>
            <a:ext cx="2945659" cy="498137"/>
          </a:xfrm>
          <a:prstGeom prst="rect">
            <a:avLst/>
          </a:prstGeom>
        </p:spPr>
        <p:txBody>
          <a:bodyPr vert="horz" lIns="92285" tIns="46141" rIns="92285" bIns="46141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54" y="4"/>
            <a:ext cx="2945659" cy="498137"/>
          </a:xfrm>
          <a:prstGeom prst="rect">
            <a:avLst/>
          </a:prstGeom>
        </p:spPr>
        <p:txBody>
          <a:bodyPr vert="horz" lIns="92285" tIns="46141" rIns="92285" bIns="46141" rtlCol="0"/>
          <a:lstStyle>
            <a:lvl1pPr algn="r">
              <a:defRPr sz="1200"/>
            </a:lvl1pPr>
          </a:lstStyle>
          <a:p>
            <a:fld id="{B02CBB35-A447-45FF-9D68-98B1AA557977}" type="datetimeFigureOut">
              <a:rPr lang="ru-RU" smtClean="0"/>
              <a:t>14.05.2024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63638" y="1241425"/>
            <a:ext cx="4470400" cy="3352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285" tIns="46141" rIns="92285" bIns="46141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63"/>
            <a:ext cx="5438140" cy="3909239"/>
          </a:xfrm>
          <a:prstGeom prst="rect">
            <a:avLst/>
          </a:prstGeom>
        </p:spPr>
        <p:txBody>
          <a:bodyPr vert="horz" lIns="92285" tIns="46141" rIns="92285" bIns="46141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2" y="9430094"/>
            <a:ext cx="2945659" cy="498136"/>
          </a:xfrm>
          <a:prstGeom prst="rect">
            <a:avLst/>
          </a:prstGeom>
        </p:spPr>
        <p:txBody>
          <a:bodyPr vert="horz" lIns="92285" tIns="46141" rIns="92285" bIns="46141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54" y="9430094"/>
            <a:ext cx="2945659" cy="498136"/>
          </a:xfrm>
          <a:prstGeom prst="rect">
            <a:avLst/>
          </a:prstGeom>
        </p:spPr>
        <p:txBody>
          <a:bodyPr vert="horz" lIns="92285" tIns="46141" rIns="92285" bIns="46141" rtlCol="0" anchor="b"/>
          <a:lstStyle>
            <a:lvl1pPr algn="r">
              <a:defRPr sz="1200"/>
            </a:lvl1pPr>
          </a:lstStyle>
          <a:p>
            <a:fld id="{6E7B55E7-6876-42F7-BD7A-CB96DE32BA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01866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75334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1pPr>
    <a:lvl2pPr marL="537667" algn="l" defTabSz="1075334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2pPr>
    <a:lvl3pPr marL="1075334" algn="l" defTabSz="1075334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3pPr>
    <a:lvl4pPr marL="1613002" algn="l" defTabSz="1075334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4pPr>
    <a:lvl5pPr marL="2150669" algn="l" defTabSz="1075334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5pPr>
    <a:lvl6pPr marL="2688336" algn="l" defTabSz="1075334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6pPr>
    <a:lvl7pPr marL="3226003" algn="l" defTabSz="1075334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7pPr>
    <a:lvl8pPr marL="3763670" algn="l" defTabSz="1075334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8pPr>
    <a:lvl9pPr marL="4301338" algn="l" defTabSz="1075334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7B55E7-6876-42F7-BD7A-CB96DE32BA96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0216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2695575" y="1363663"/>
            <a:ext cx="12039600" cy="90312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00696" y="390793"/>
            <a:ext cx="5445009" cy="33766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187280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2730500" y="1371600"/>
            <a:ext cx="12109450" cy="90820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00697" y="392992"/>
            <a:ext cx="5445009" cy="33956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333155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7B55E7-6876-42F7-BD7A-CB96DE32BA96}" type="slidenum">
              <a:rPr lang="ru-RU" smtClean="0"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30475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1571308"/>
            <a:ext cx="10881360" cy="3342640"/>
          </a:xfrm>
        </p:spPr>
        <p:txBody>
          <a:bodyPr anchor="b"/>
          <a:lstStyle>
            <a:lvl1pPr algn="ctr">
              <a:defRPr sz="8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5042853"/>
            <a:ext cx="9601200" cy="2318067"/>
          </a:xfrm>
        </p:spPr>
        <p:txBody>
          <a:bodyPr/>
          <a:lstStyle>
            <a:lvl1pPr marL="0" indent="0" algn="ctr">
              <a:buNone/>
              <a:defRPr sz="3360"/>
            </a:lvl1pPr>
            <a:lvl2pPr marL="640080" indent="0" algn="ctr">
              <a:buNone/>
              <a:defRPr sz="2800"/>
            </a:lvl2pPr>
            <a:lvl3pPr marL="1280160" indent="0" algn="ctr">
              <a:buNone/>
              <a:defRPr sz="2520"/>
            </a:lvl3pPr>
            <a:lvl4pPr marL="1920240" indent="0" algn="ctr">
              <a:buNone/>
              <a:defRPr sz="2240"/>
            </a:lvl4pPr>
            <a:lvl5pPr marL="2560320" indent="0" algn="ctr">
              <a:buNone/>
              <a:defRPr sz="2240"/>
            </a:lvl5pPr>
            <a:lvl6pPr marL="3200400" indent="0" algn="ctr">
              <a:buNone/>
              <a:defRPr sz="2240"/>
            </a:lvl6pPr>
            <a:lvl7pPr marL="3840480" indent="0" algn="ctr">
              <a:buNone/>
              <a:defRPr sz="2240"/>
            </a:lvl7pPr>
            <a:lvl8pPr marL="4480560" indent="0" algn="ctr">
              <a:buNone/>
              <a:defRPr sz="2240"/>
            </a:lvl8pPr>
            <a:lvl9pPr marL="5120640" indent="0" algn="ctr">
              <a:buNone/>
              <a:defRPr sz="224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CA5A2-02DA-411E-80C5-0442CCBDA6E9}" type="datetimeFigureOut">
              <a:rPr lang="ru-RU" smtClean="0"/>
              <a:t>14.05.2024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1FADD-D45E-42A8-AC28-6CA4997CCE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1221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CA5A2-02DA-411E-80C5-0442CCBDA6E9}" type="datetimeFigureOut">
              <a:rPr lang="ru-RU" smtClean="0"/>
              <a:t>14.05.2024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1FADD-D45E-42A8-AC28-6CA4997CCE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63925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1146" y="511175"/>
            <a:ext cx="2760345" cy="813657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0111" y="511175"/>
            <a:ext cx="8121015" cy="813657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CA5A2-02DA-411E-80C5-0442CCBDA6E9}" type="datetimeFigureOut">
              <a:rPr lang="ru-RU" smtClean="0"/>
              <a:t>14.05.2024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1FADD-D45E-42A8-AC28-6CA4997CCE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82809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CA5A2-02DA-411E-80C5-0442CCBDA6E9}" type="datetimeFigureOut">
              <a:rPr lang="ru-RU" smtClean="0"/>
              <a:t>14.05.2024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1FADD-D45E-42A8-AC28-6CA4997CCE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81351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443" y="2393635"/>
            <a:ext cx="11041380" cy="3993832"/>
          </a:xfrm>
        </p:spPr>
        <p:txBody>
          <a:bodyPr anchor="b"/>
          <a:lstStyle>
            <a:lvl1pPr>
              <a:defRPr sz="8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3443" y="6425250"/>
            <a:ext cx="11041380" cy="2100262"/>
          </a:xfrm>
        </p:spPr>
        <p:txBody>
          <a:bodyPr/>
          <a:lstStyle>
            <a:lvl1pPr marL="0" indent="0">
              <a:buNone/>
              <a:defRPr sz="3360">
                <a:solidFill>
                  <a:schemeClr val="tx1"/>
                </a:solidFill>
              </a:defRPr>
            </a:lvl1pPr>
            <a:lvl2pPr marL="64008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CA5A2-02DA-411E-80C5-0442CCBDA6E9}" type="datetimeFigureOut">
              <a:rPr lang="ru-RU" smtClean="0"/>
              <a:t>14.05.2024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1FADD-D45E-42A8-AC28-6CA4997CCE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8990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0110" y="2555875"/>
            <a:ext cx="5440680" cy="60918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80810" y="2555875"/>
            <a:ext cx="5440680" cy="60918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CA5A2-02DA-411E-80C5-0442CCBDA6E9}" type="datetimeFigureOut">
              <a:rPr lang="ru-RU" smtClean="0"/>
              <a:t>14.05.2024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1FADD-D45E-42A8-AC28-6CA4997CCE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4046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7" y="511177"/>
            <a:ext cx="11041380" cy="185578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1779" y="2353628"/>
            <a:ext cx="5415676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1779" y="3507105"/>
            <a:ext cx="5415676" cy="515842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80811" y="2353628"/>
            <a:ext cx="5442347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80811" y="3507105"/>
            <a:ext cx="5442347" cy="515842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CA5A2-02DA-411E-80C5-0442CCBDA6E9}" type="datetimeFigureOut">
              <a:rPr lang="ru-RU" smtClean="0"/>
              <a:t>14.05.2024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1FADD-D45E-42A8-AC28-6CA4997CCE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2131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CA5A2-02DA-411E-80C5-0442CCBDA6E9}" type="datetimeFigureOut">
              <a:rPr lang="ru-RU" smtClean="0"/>
              <a:t>14.05.2024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1FADD-D45E-42A8-AC28-6CA4997CCE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0816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CA5A2-02DA-411E-80C5-0442CCBDA6E9}" type="datetimeFigureOut">
              <a:rPr lang="ru-RU" smtClean="0"/>
              <a:t>14.05.2024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1FADD-D45E-42A8-AC28-6CA4997CCE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8634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2347" y="1382397"/>
            <a:ext cx="6480810" cy="6823075"/>
          </a:xfrm>
        </p:spPr>
        <p:txBody>
          <a:bodyPr/>
          <a:lstStyle>
            <a:lvl1pPr>
              <a:defRPr sz="4480"/>
            </a:lvl1pPr>
            <a:lvl2pPr>
              <a:defRPr sz="3920"/>
            </a:lvl2pPr>
            <a:lvl3pPr>
              <a:defRPr sz="336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CA5A2-02DA-411E-80C5-0442CCBDA6E9}" type="datetimeFigureOut">
              <a:rPr lang="ru-RU" smtClean="0"/>
              <a:t>14.05.2024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1FADD-D45E-42A8-AC28-6CA4997CCE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9561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42347" y="1382397"/>
            <a:ext cx="6480810" cy="6823075"/>
          </a:xfrm>
        </p:spPr>
        <p:txBody>
          <a:bodyPr anchor="t"/>
          <a:lstStyle>
            <a:lvl1pPr marL="0" indent="0">
              <a:buNone/>
              <a:defRPr sz="4480"/>
            </a:lvl1pPr>
            <a:lvl2pPr marL="640080" indent="0">
              <a:buNone/>
              <a:defRPr sz="3920"/>
            </a:lvl2pPr>
            <a:lvl3pPr marL="1280160" indent="0">
              <a:buNone/>
              <a:defRPr sz="336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CA5A2-02DA-411E-80C5-0442CCBDA6E9}" type="datetimeFigureOut">
              <a:rPr lang="ru-RU" smtClean="0"/>
              <a:t>14.05.2024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1FADD-D45E-42A8-AC28-6CA4997CCE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7451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0110" y="511177"/>
            <a:ext cx="11041380" cy="1855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110" y="2555875"/>
            <a:ext cx="11041380" cy="6091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011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7CA5A2-02DA-411E-80C5-0442CCBDA6E9}" type="datetimeFigureOut">
              <a:rPr lang="ru-RU" smtClean="0"/>
              <a:t>14.05.2024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40530" y="8898892"/>
            <a:ext cx="432054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4113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B1FADD-D45E-42A8-AC28-6CA4997CCE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023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1280160" rtl="0" eaLnBrk="1" latinLnBrk="0" hangingPunct="1">
        <a:lnSpc>
          <a:spcPct val="90000"/>
        </a:lnSpc>
        <a:spcBef>
          <a:spcPct val="0"/>
        </a:spcBef>
        <a:buNone/>
        <a:defRPr sz="61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1280160" rtl="0" eaLnBrk="1" latinLnBrk="0" hangingPunct="1">
        <a:lnSpc>
          <a:spcPct val="90000"/>
        </a:lnSpc>
        <a:spcBef>
          <a:spcPts val="1400"/>
        </a:spcBef>
        <a:buFont typeface="Arial" panose="020B0604020202020204" pitchFamily="34" charset="0"/>
        <a:buChar char="•"/>
        <a:defRPr sz="3920" kern="1200">
          <a:solidFill>
            <a:schemeClr val="tx1"/>
          </a:solidFill>
          <a:latin typeface="+mn-lt"/>
          <a:ea typeface="+mn-ea"/>
          <a:cs typeface="+mn-cs"/>
        </a:defRPr>
      </a:lvl1pPr>
      <a:lvl2pPr marL="9601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2402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88036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82068" y="3278919"/>
            <a:ext cx="1001670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lang="ru-RU" sz="48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социальной поддержке </a:t>
            </a:r>
            <a:r>
              <a:rPr lang="ru-RU" sz="4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участников СВО и членов их семей в Иркутской области</a:t>
            </a:r>
            <a:endParaRPr lang="ru-RU" sz="4800" b="1" dirty="0" smtClean="0">
              <a:solidFill>
                <a:srgbClr val="0070C0"/>
              </a:solidFill>
              <a:latin typeface="Montserrat" panose="00000500000000000000" pitchFamily="2" charset="-52"/>
              <a:cs typeface="Arial" panose="020B0604020202020204" pitchFamily="34" charset="0"/>
            </a:endParaRPr>
          </a:p>
          <a:p>
            <a:pPr algn="ctr"/>
            <a:endParaRPr lang="ru-RU" sz="4800" b="1" dirty="0">
              <a:solidFill>
                <a:srgbClr val="0070C0"/>
              </a:solidFill>
              <a:latin typeface="Montserrat" panose="00000500000000000000" pitchFamily="2" charset="-52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09" y="-10935"/>
            <a:ext cx="12858565" cy="2988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183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Блок-схема: узел 33"/>
          <p:cNvSpPr/>
          <p:nvPr/>
        </p:nvSpPr>
        <p:spPr>
          <a:xfrm>
            <a:off x="8785309" y="5756624"/>
            <a:ext cx="3920038" cy="3667288"/>
          </a:xfrm>
          <a:prstGeom prst="flowChartConnector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90"/>
          </a:p>
        </p:txBody>
      </p:sp>
      <p:sp>
        <p:nvSpPr>
          <p:cNvPr id="28" name="Блок-схема: узел 27"/>
          <p:cNvSpPr/>
          <p:nvPr/>
        </p:nvSpPr>
        <p:spPr>
          <a:xfrm>
            <a:off x="5236964" y="6171128"/>
            <a:ext cx="3521734" cy="3306260"/>
          </a:xfrm>
          <a:prstGeom prst="flowChartConnector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90"/>
          </a:p>
        </p:txBody>
      </p:sp>
      <p:sp>
        <p:nvSpPr>
          <p:cNvPr id="27" name="Блок-схема: узел 26"/>
          <p:cNvSpPr/>
          <p:nvPr/>
        </p:nvSpPr>
        <p:spPr>
          <a:xfrm>
            <a:off x="112507" y="5152299"/>
            <a:ext cx="4793630" cy="4325089"/>
          </a:xfrm>
          <a:prstGeom prst="flowChartConnector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9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9980" y="2891630"/>
            <a:ext cx="1972567" cy="1465952"/>
          </a:xfrm>
          <a:prstGeom prst="rect">
            <a:avLst/>
          </a:prstGeom>
        </p:spPr>
      </p:pic>
      <p:sp>
        <p:nvSpPr>
          <p:cNvPr id="18435" name="Rectangle 5"/>
          <p:cNvSpPr>
            <a:spLocks noChangeArrowheads="1"/>
          </p:cNvSpPr>
          <p:nvPr/>
        </p:nvSpPr>
        <p:spPr bwMode="auto">
          <a:xfrm>
            <a:off x="4589514" y="1058825"/>
            <a:ext cx="3726696" cy="1569432"/>
          </a:xfrm>
          <a:prstGeom prst="roundRect">
            <a:avLst>
              <a:gd name="adj" fmla="val 4866"/>
            </a:avLst>
          </a:prstGeom>
          <a:solidFill>
            <a:srgbClr val="B1FBEF"/>
          </a:solidFill>
          <a:ln>
            <a:solidFill>
              <a:schemeClr val="tx1"/>
            </a:solidFill>
          </a:ln>
          <a:extLst/>
        </p:spPr>
        <p:txBody>
          <a:bodyPr lIns="96002" tIns="48002" rIns="96002" bIns="48002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Отделы по работе </a:t>
            </a:r>
            <a:r>
              <a:rPr lang="ru-RU" alt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alt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участниками СВО </a:t>
            </a:r>
            <a:r>
              <a:rPr lang="ru-RU" alt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alt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членами их семей </a:t>
            </a:r>
            <a:r>
              <a:rPr lang="ru-RU" alt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alt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районах</a:t>
            </a:r>
          </a:p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alt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35 отделов с 01.07.2023)</a:t>
            </a:r>
          </a:p>
        </p:txBody>
      </p:sp>
      <p:sp>
        <p:nvSpPr>
          <p:cNvPr id="18436" name="Rectangle 5"/>
          <p:cNvSpPr>
            <a:spLocks noChangeArrowheads="1"/>
          </p:cNvSpPr>
          <p:nvPr/>
        </p:nvSpPr>
        <p:spPr bwMode="auto">
          <a:xfrm>
            <a:off x="0" y="49451"/>
            <a:ext cx="12801600" cy="874638"/>
          </a:xfrm>
          <a:prstGeom prst="roundRect">
            <a:avLst>
              <a:gd name="adj" fmla="val 4866"/>
            </a:avLst>
          </a:prstGeom>
          <a:solidFill>
            <a:schemeClr val="accent1">
              <a:lumMod val="50000"/>
            </a:schemeClr>
          </a:solidFill>
          <a:ln>
            <a:noFill/>
          </a:ln>
          <a:extLst/>
        </p:spPr>
        <p:txBody>
          <a:bodyPr lIns="96002" tIns="48002" rIns="96002" bIns="48002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ru-RU" sz="2100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940" b="1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РАБОТЫ ПО ПОДДЕРЖКЕ УЧАСТНИКОВ СВО</a:t>
            </a:r>
          </a:p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21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38" name="Rectangle 5"/>
          <p:cNvSpPr>
            <a:spLocks noChangeArrowheads="1"/>
          </p:cNvSpPr>
          <p:nvPr/>
        </p:nvSpPr>
        <p:spPr bwMode="auto">
          <a:xfrm>
            <a:off x="10781347" y="1280161"/>
            <a:ext cx="420053" cy="425054"/>
          </a:xfrm>
          <a:prstGeom prst="roundRect">
            <a:avLst>
              <a:gd name="adj" fmla="val 4866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6002" tIns="48002" rIns="96002" bIns="48002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2100" b="1">
              <a:solidFill>
                <a:srgbClr val="333399"/>
              </a:solidFill>
              <a:cs typeface="Arial" panose="020B0604020202020204" pitchFamily="34" charset="0"/>
            </a:endParaRPr>
          </a:p>
        </p:txBody>
      </p:sp>
      <p:sp>
        <p:nvSpPr>
          <p:cNvPr id="18442" name="Rectangle 5"/>
          <p:cNvSpPr>
            <a:spLocks noChangeArrowheads="1"/>
          </p:cNvSpPr>
          <p:nvPr/>
        </p:nvSpPr>
        <p:spPr bwMode="auto">
          <a:xfrm>
            <a:off x="3201217" y="6392022"/>
            <a:ext cx="8264366" cy="538400"/>
          </a:xfrm>
          <a:prstGeom prst="roundRect">
            <a:avLst>
              <a:gd name="adj" fmla="val 4866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6002" tIns="48002" rIns="96002" bIns="48002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Aft>
                <a:spcPct val="0"/>
              </a:spcAft>
              <a:buNone/>
            </a:pPr>
            <a:endParaRPr lang="ru-RU" altLang="ru-RU" sz="1470" b="1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8446" name="Rectangle 5"/>
          <p:cNvSpPr>
            <a:spLocks noChangeArrowheads="1"/>
          </p:cNvSpPr>
          <p:nvPr/>
        </p:nvSpPr>
        <p:spPr bwMode="auto">
          <a:xfrm>
            <a:off x="177734" y="2018819"/>
            <a:ext cx="4221517" cy="1605787"/>
          </a:xfrm>
          <a:prstGeom prst="roundRect">
            <a:avLst>
              <a:gd name="adj" fmla="val 4866"/>
            </a:avLst>
          </a:prstGeom>
          <a:solidFill>
            <a:srgbClr val="B1FBEF"/>
          </a:solidFill>
          <a:ln>
            <a:solidFill>
              <a:schemeClr val="tx1"/>
            </a:solidFill>
          </a:ln>
          <a:extLst/>
        </p:spPr>
        <p:txBody>
          <a:bodyPr lIns="96002" tIns="48002" rIns="96002" bIns="48002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 сопровождения семей участников СВО</a:t>
            </a:r>
          </a:p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(работает с 28.12.2022, поступило </a:t>
            </a:r>
            <a:r>
              <a:rPr lang="ru-RU" alt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более 12 000 </a:t>
            </a:r>
            <a:r>
              <a:rPr lang="ru-RU" alt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обращений)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2" name="Rectangle 5"/>
          <p:cNvSpPr>
            <a:spLocks noChangeArrowheads="1"/>
          </p:cNvSpPr>
          <p:nvPr/>
        </p:nvSpPr>
        <p:spPr bwMode="auto">
          <a:xfrm>
            <a:off x="8506473" y="1986483"/>
            <a:ext cx="3974790" cy="1609381"/>
          </a:xfrm>
          <a:prstGeom prst="roundRect">
            <a:avLst>
              <a:gd name="adj" fmla="val 4866"/>
            </a:avLst>
          </a:prstGeom>
          <a:solidFill>
            <a:srgbClr val="B1FBEF"/>
          </a:solidFill>
          <a:ln>
            <a:solidFill>
              <a:schemeClr val="tx1"/>
            </a:solidFill>
          </a:ln>
          <a:extLst/>
        </p:spPr>
        <p:txBody>
          <a:bodyPr lIns="96002" tIns="48002" rIns="96002" bIns="48002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Государственный Фонд  поддержки участников СВО «Защитники Отечества»</a:t>
            </a:r>
          </a:p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(41 </a:t>
            </a:r>
            <a:r>
              <a:rPr lang="ru-RU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соцкоординатор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помощник</a:t>
            </a:r>
            <a:r>
              <a:rPr lang="ru-RU" sz="1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1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5"/>
          <p:cNvSpPr>
            <a:spLocks noChangeArrowheads="1"/>
          </p:cNvSpPr>
          <p:nvPr/>
        </p:nvSpPr>
        <p:spPr bwMode="auto">
          <a:xfrm>
            <a:off x="8530234" y="3750196"/>
            <a:ext cx="3951028" cy="1067598"/>
          </a:xfrm>
          <a:prstGeom prst="roundRect">
            <a:avLst>
              <a:gd name="adj" fmla="val 4866"/>
            </a:avLst>
          </a:prstGeom>
          <a:solidFill>
            <a:srgbClr val="B1FBEF"/>
          </a:solidFill>
          <a:ln>
            <a:solidFill>
              <a:schemeClr val="tx1"/>
            </a:solidFill>
          </a:ln>
          <a:extLst/>
        </p:spPr>
        <p:txBody>
          <a:bodyPr lIns="96002" tIns="48002" rIns="96002" bIns="48002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Муниципальные штабы </a:t>
            </a:r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alt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42 муниципальных образованиях</a:t>
            </a:r>
            <a:r>
              <a:rPr lang="ru-RU" altLang="ru-RU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24" name="Rectangle 5"/>
          <p:cNvSpPr>
            <a:spLocks noChangeArrowheads="1"/>
          </p:cNvSpPr>
          <p:nvPr/>
        </p:nvSpPr>
        <p:spPr bwMode="auto">
          <a:xfrm>
            <a:off x="4589514" y="4568865"/>
            <a:ext cx="3766263" cy="1525820"/>
          </a:xfrm>
          <a:prstGeom prst="roundRect">
            <a:avLst>
              <a:gd name="adj" fmla="val 4866"/>
            </a:avLst>
          </a:prstGeom>
          <a:solidFill>
            <a:srgbClr val="B1FBEF"/>
          </a:solidFill>
          <a:ln>
            <a:solidFill>
              <a:schemeClr val="tx1"/>
            </a:solidFill>
          </a:ln>
          <a:extLst/>
        </p:spPr>
        <p:txBody>
          <a:bodyPr lIns="96002" tIns="48002" rIns="96002" bIns="48002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 НКО </a:t>
            </a:r>
          </a:p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alt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Российский Союз сельских женщин, Солдатские матери Приангарья, Комитет семей воинов Отечества)</a:t>
            </a:r>
          </a:p>
        </p:txBody>
      </p:sp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177734" y="3749470"/>
            <a:ext cx="4221517" cy="1277965"/>
          </a:xfrm>
          <a:prstGeom prst="roundRect">
            <a:avLst>
              <a:gd name="adj" fmla="val 4866"/>
            </a:avLst>
          </a:prstGeom>
          <a:solidFill>
            <a:srgbClr val="B1FBEF"/>
          </a:solidFill>
          <a:ln>
            <a:solidFill>
              <a:schemeClr val="tx1"/>
            </a:solidFill>
          </a:ln>
          <a:extLst/>
        </p:spPr>
        <p:txBody>
          <a:bodyPr lIns="96002" tIns="48002" rIns="96002" bIns="48002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Единый контактный Центр </a:t>
            </a:r>
            <a:endParaRPr lang="ru-RU" alt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(открытие 15.09.2022, поступило более </a:t>
            </a:r>
            <a:r>
              <a:rPr lang="ru-RU" alt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4 600 </a:t>
            </a:r>
            <a:r>
              <a:rPr lang="ru-RU" alt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звонков, исходящих </a:t>
            </a:r>
            <a:r>
              <a:rPr lang="ru-RU" alt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более </a:t>
            </a:r>
            <a:r>
              <a:rPr lang="ru-RU" alt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5 000)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29511" y="3558213"/>
            <a:ext cx="422802" cy="24703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806064">
            <a:off x="4294038" y="2125184"/>
            <a:ext cx="400690" cy="31426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820095">
            <a:off x="8228286" y="2094590"/>
            <a:ext cx="314266" cy="40069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701500" flipV="1">
            <a:off x="4296385" y="4654643"/>
            <a:ext cx="317631" cy="40498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9732262">
            <a:off x="8283647" y="4697692"/>
            <a:ext cx="314266" cy="40069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77734" y="5383863"/>
            <a:ext cx="4791835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50000"/>
              </a:lnSpc>
            </a:pPr>
            <a:endParaRPr lang="ru-RU" sz="4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50000"/>
              </a:lnSpc>
            </a:pPr>
            <a:r>
              <a:rPr lang="ru-RU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39</a:t>
            </a:r>
            <a:endParaRPr lang="ru-RU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</a:pP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 социальной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поддержки 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ru-RU" sz="19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выплаты, заключившим контракт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(7 916)</a:t>
            </a:r>
            <a:endParaRPr lang="ru-RU" sz="1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ru-RU" sz="19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беспл</a:t>
            </a:r>
            <a:r>
              <a:rPr lang="ru-RU" sz="19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питание детям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(3 265 обращений)</a:t>
            </a:r>
            <a:endParaRPr lang="ru-RU" sz="19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ru-RU" sz="19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отдых (оздоровление детям)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(276 детей) </a:t>
            </a:r>
            <a:r>
              <a:rPr lang="ru-RU" sz="19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выплата на  твердое топливо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(4 140 сем.)</a:t>
            </a:r>
          </a:p>
          <a:p>
            <a:pPr marL="285750" indent="-285750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тыс. в связи с рождением ребенка </a:t>
            </a:r>
            <a:b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(446 чел.) 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заключен СК с 131 семьей </a:t>
            </a:r>
            <a:b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участников СВО 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644121" y="5977298"/>
            <a:ext cx="2847182" cy="321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50000"/>
              </a:lnSpc>
            </a:pPr>
            <a:endParaRPr lang="ru-RU" sz="4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</a:pP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</a:p>
          <a:p>
            <a:pPr algn="ctr">
              <a:lnSpc>
                <a:spcPct val="90000"/>
              </a:lnSpc>
            </a:pP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предоставление выплат </a:t>
            </a:r>
          </a:p>
          <a:p>
            <a:pPr algn="ctr">
              <a:lnSpc>
                <a:spcPct val="90000"/>
              </a:lnSpc>
            </a:pP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начала СВО направлено более </a:t>
            </a:r>
          </a:p>
          <a:p>
            <a:pPr algn="ctr">
              <a:lnSpc>
                <a:spcPct val="90000"/>
              </a:lnSpc>
            </a:pPr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4,6</a:t>
            </a:r>
            <a:endParaRPr lang="ru-RU" sz="168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</a:pP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млрд руб.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</a:pPr>
            <a:endParaRPr lang="ru-RU" sz="168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Стрелка вправо 28"/>
          <p:cNvSpPr/>
          <p:nvPr/>
        </p:nvSpPr>
        <p:spPr>
          <a:xfrm>
            <a:off x="4906137" y="7326755"/>
            <a:ext cx="511829" cy="59124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60157" y="3555014"/>
            <a:ext cx="442859" cy="279414"/>
          </a:xfrm>
          <a:prstGeom prst="rect">
            <a:avLst/>
          </a:prstGeom>
        </p:spPr>
      </p:pic>
      <p:sp>
        <p:nvSpPr>
          <p:cNvPr id="33" name="Rectangle 5"/>
          <p:cNvSpPr>
            <a:spLocks noChangeArrowheads="1"/>
          </p:cNvSpPr>
          <p:nvPr/>
        </p:nvSpPr>
        <p:spPr bwMode="auto">
          <a:xfrm>
            <a:off x="9002077" y="6128210"/>
            <a:ext cx="3591277" cy="2715001"/>
          </a:xfrm>
          <a:prstGeom prst="roundRect">
            <a:avLst>
              <a:gd name="adj" fmla="val 4866"/>
            </a:avLst>
          </a:prstGeom>
          <a:noFill/>
          <a:ln>
            <a:noFill/>
          </a:ln>
          <a:extLst/>
        </p:spPr>
        <p:txBody>
          <a:bodyPr lIns="96002" tIns="48002" rIns="96002" bIns="48002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более </a:t>
            </a:r>
            <a:r>
              <a:rPr lang="ru-RU" alt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r>
              <a:rPr lang="ru-RU" alt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тыс. социальных паспортов</a:t>
            </a:r>
          </a:p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более </a:t>
            </a:r>
            <a:r>
              <a:rPr lang="ru-RU" alt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r>
            <a:r>
              <a:rPr lang="ru-RU" alt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тыс. мероприятий в отношении семей участников </a:t>
            </a:r>
          </a:p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</a:t>
            </a:r>
            <a:endParaRPr lang="ru-RU" alt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ectangle 5"/>
          <p:cNvSpPr>
            <a:spLocks noChangeArrowheads="1"/>
          </p:cNvSpPr>
          <p:nvPr/>
        </p:nvSpPr>
        <p:spPr bwMode="auto">
          <a:xfrm>
            <a:off x="8440780" y="1073111"/>
            <a:ext cx="2686330" cy="750608"/>
          </a:xfrm>
          <a:prstGeom prst="roundRect">
            <a:avLst>
              <a:gd name="adj" fmla="val 4866"/>
            </a:avLst>
          </a:prstGeom>
          <a:solidFill>
            <a:srgbClr val="B1FBEF"/>
          </a:solidFill>
          <a:ln>
            <a:solidFill>
              <a:schemeClr val="tx1"/>
            </a:solidFill>
          </a:ln>
          <a:extLst/>
        </p:spPr>
        <p:txBody>
          <a:bodyPr lIns="96002" tIns="48002" rIns="96002" bIns="48002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Создана рабочая группа в </a:t>
            </a:r>
            <a:r>
              <a:rPr lang="ru-RU" altLang="ru-RU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Минсоц</a:t>
            </a:r>
            <a:endParaRPr lang="ru-RU" altLang="ru-RU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люс 1"/>
          <p:cNvSpPr/>
          <p:nvPr/>
        </p:nvSpPr>
        <p:spPr>
          <a:xfrm>
            <a:off x="8055064" y="1083241"/>
            <a:ext cx="567160" cy="556257"/>
          </a:xfrm>
          <a:prstGeom prst="mathPlus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1770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C3081A68-194B-D0C0-5488-231043DF8D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26687"/>
            <a:ext cx="10223248" cy="5688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666486" y="43902"/>
            <a:ext cx="1004372" cy="101181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5C667D7-C03F-4272-B0E5-22E96C23447D}"/>
              </a:ext>
            </a:extLst>
          </p:cNvPr>
          <p:cNvSpPr txBox="1"/>
          <p:nvPr/>
        </p:nvSpPr>
        <p:spPr>
          <a:xfrm>
            <a:off x="2104859" y="359943"/>
            <a:ext cx="8602127" cy="6420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600" b="1" dirty="0" smtClean="0">
                <a:solidFill>
                  <a:srgbClr val="7030A0"/>
                </a:solidFill>
                <a:latin typeface="Actay Wide Bd" pitchFamily="50" charset="-52"/>
                <a:ea typeface="Verdana" panose="020B0604030504040204" pitchFamily="34" charset="0"/>
                <a:cs typeface="Verdana" panose="020B0604030504040204" pitchFamily="34" charset="0"/>
              </a:rPr>
              <a:t>СОЦИАЛЬНЫЙ ПАСПОРТ В ЦИФРАХ</a:t>
            </a:r>
            <a:endParaRPr lang="ru-RU" sz="3600" dirty="0">
              <a:solidFill>
                <a:srgbClr val="7030A0"/>
              </a:solidFill>
              <a:latin typeface="Actay Wide Bd" pitchFamily="50" charset="-52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B39E0B6-EC8E-4D3C-A492-FF48EEBB2EC1}"/>
              </a:ext>
            </a:extLst>
          </p:cNvPr>
          <p:cNvSpPr txBox="1"/>
          <p:nvPr/>
        </p:nvSpPr>
        <p:spPr>
          <a:xfrm>
            <a:off x="740924" y="1903244"/>
            <a:ext cx="11693681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  <a:latin typeface="Actay Wide Bd"/>
                <a:ea typeface="Verdana" panose="020B0604030504040204" pitchFamily="34" charset="0"/>
                <a:cs typeface="Verdana" panose="020B0604030504040204" pitchFamily="34" charset="0"/>
              </a:rPr>
              <a:t>РЕАЛИЗОВАНО </a:t>
            </a:r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  <a:latin typeface="Actay Wide Bd"/>
                <a:ea typeface="Verdana" panose="020B0604030504040204" pitchFamily="34" charset="0"/>
                <a:cs typeface="Times New Roman" panose="02020603050405020304" pitchFamily="18" charset="0"/>
              </a:rPr>
              <a:t>БОЛЕЕ </a:t>
            </a:r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  <a:latin typeface="Actay Wide Bd"/>
                <a:ea typeface="Verdana" panose="020B0604030504040204" pitchFamily="34" charset="0"/>
                <a:cs typeface="Verdana" panose="020B0604030504040204" pitchFamily="34" charset="0"/>
              </a:rPr>
              <a:t>25 687 МЕРОПРИЯТИЙ:</a:t>
            </a:r>
            <a:endParaRPr lang="ru-RU" sz="3600" b="1" dirty="0">
              <a:solidFill>
                <a:schemeClr val="accent6">
                  <a:lumMod val="75000"/>
                </a:schemeClr>
              </a:solidFill>
              <a:latin typeface="Actay Wide Bd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3726819902"/>
              </p:ext>
            </p:extLst>
          </p:nvPr>
        </p:nvGraphicFramePr>
        <p:xfrm>
          <a:off x="109295" y="2801073"/>
          <a:ext cx="12608084" cy="59378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-34724" y="9370888"/>
            <a:ext cx="10220839" cy="230312"/>
          </a:xfrm>
          <a:prstGeom prst="rect">
            <a:avLst/>
          </a:prstGeom>
          <a:solidFill>
            <a:srgbClr val="115F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199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0186115" y="9378285"/>
            <a:ext cx="2628328" cy="230312"/>
          </a:xfrm>
          <a:prstGeom prst="rect">
            <a:avLst/>
          </a:prstGeom>
          <a:solidFill>
            <a:srgbClr val="ED1C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199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CB39E0B6-EC8E-4D3C-A492-FF48EEBB2EC1}"/>
              </a:ext>
            </a:extLst>
          </p:cNvPr>
          <p:cNvSpPr txBox="1"/>
          <p:nvPr/>
        </p:nvSpPr>
        <p:spPr>
          <a:xfrm>
            <a:off x="360580" y="1306780"/>
            <a:ext cx="119614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2"/>
                </a:solidFill>
                <a:latin typeface="Actay Wide Bd"/>
                <a:ea typeface="Verdana" panose="020B0604030504040204" pitchFamily="34" charset="0"/>
                <a:cs typeface="Verdana" panose="020B0604030504040204" pitchFamily="34" charset="0"/>
              </a:rPr>
              <a:t>ОЦИФРОВАНО 15 224 СОЦИАЛЬНЫХ ПАСПОРТОВ</a:t>
            </a:r>
            <a:endParaRPr lang="ru-RU" sz="3600" b="1" dirty="0">
              <a:solidFill>
                <a:schemeClr val="accent2"/>
              </a:solidFill>
              <a:latin typeface="Actay Wide Bd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10872954" y="3644174"/>
            <a:ext cx="1009364" cy="478049"/>
          </a:xfrm>
          <a:prstGeom prst="roundRect">
            <a:avLst>
              <a:gd name="adj" fmla="val 4866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2">
                <a:lumMod val="50000"/>
              </a:schemeClr>
            </a:solidFill>
          </a:ln>
          <a:effectLst/>
        </p:spPr>
        <p:txBody>
          <a:bodyPr lIns="128002" tIns="64002" rIns="128002" bIns="64002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buNone/>
            </a:pPr>
            <a:r>
              <a:rPr lang="ru-RU" sz="25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8 742</a:t>
            </a:r>
            <a:endParaRPr lang="ru-RU" sz="252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9313087" y="4378561"/>
            <a:ext cx="1009364" cy="478049"/>
          </a:xfrm>
          <a:prstGeom prst="roundRect">
            <a:avLst>
              <a:gd name="adj" fmla="val 4866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2">
                <a:lumMod val="50000"/>
              </a:schemeClr>
            </a:solidFill>
          </a:ln>
          <a:effectLst/>
        </p:spPr>
        <p:txBody>
          <a:bodyPr lIns="128002" tIns="64002" rIns="128002" bIns="64002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buNone/>
            </a:pPr>
            <a:r>
              <a:rPr lang="ru-RU" sz="25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3 955</a:t>
            </a:r>
            <a:endParaRPr lang="ru-RU" sz="252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11105792" y="5078933"/>
            <a:ext cx="1009364" cy="478049"/>
          </a:xfrm>
          <a:prstGeom prst="roundRect">
            <a:avLst>
              <a:gd name="adj" fmla="val 4866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2">
                <a:lumMod val="50000"/>
              </a:schemeClr>
            </a:solidFill>
          </a:ln>
          <a:effectLst/>
        </p:spPr>
        <p:txBody>
          <a:bodyPr lIns="128002" tIns="64002" rIns="128002" bIns="64002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buNone/>
            </a:pPr>
            <a:r>
              <a:rPr lang="ru-RU" sz="25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1 715</a:t>
            </a:r>
            <a:endParaRPr lang="ru-RU" sz="252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9697622" y="5769980"/>
            <a:ext cx="1009364" cy="478049"/>
          </a:xfrm>
          <a:prstGeom prst="roundRect">
            <a:avLst>
              <a:gd name="adj" fmla="val 4866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2">
                <a:lumMod val="50000"/>
              </a:schemeClr>
            </a:solidFill>
          </a:ln>
          <a:effectLst/>
        </p:spPr>
        <p:txBody>
          <a:bodyPr lIns="128002" tIns="64002" rIns="128002" bIns="64002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buNone/>
            </a:pPr>
            <a:r>
              <a:rPr lang="ru-RU" sz="25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1 710</a:t>
            </a:r>
            <a:endParaRPr lang="ru-RU" sz="252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10287645" y="6513692"/>
            <a:ext cx="934225" cy="478049"/>
          </a:xfrm>
          <a:prstGeom prst="roundRect">
            <a:avLst>
              <a:gd name="adj" fmla="val 4866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2">
                <a:lumMod val="50000"/>
              </a:schemeClr>
            </a:solidFill>
          </a:ln>
          <a:effectLst/>
        </p:spPr>
        <p:txBody>
          <a:bodyPr lIns="128002" tIns="64002" rIns="128002" bIns="64002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buNone/>
            </a:pPr>
            <a:r>
              <a:rPr lang="ru-RU" sz="25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449</a:t>
            </a:r>
            <a:endParaRPr lang="ru-RU" sz="252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11169524" y="7273282"/>
            <a:ext cx="881899" cy="478049"/>
          </a:xfrm>
          <a:prstGeom prst="roundRect">
            <a:avLst>
              <a:gd name="adj" fmla="val 4866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2">
                <a:lumMod val="50000"/>
              </a:schemeClr>
            </a:solidFill>
          </a:ln>
          <a:effectLst/>
        </p:spPr>
        <p:txBody>
          <a:bodyPr lIns="128002" tIns="64002" rIns="128002" bIns="64002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buNone/>
            </a:pPr>
            <a:r>
              <a:rPr lang="ru-RU" sz="25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261</a:t>
            </a:r>
            <a:endParaRPr lang="ru-RU" sz="252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12151472" y="7984546"/>
            <a:ext cx="638908" cy="478049"/>
          </a:xfrm>
          <a:prstGeom prst="roundRect">
            <a:avLst>
              <a:gd name="adj" fmla="val 4866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2">
                <a:lumMod val="50000"/>
              </a:schemeClr>
            </a:solidFill>
          </a:ln>
          <a:effectLst/>
        </p:spPr>
        <p:txBody>
          <a:bodyPr lIns="128002" tIns="64002" rIns="128002" bIns="64002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buNone/>
            </a:pPr>
            <a:r>
              <a:rPr lang="ru-RU" sz="25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67</a:t>
            </a:r>
            <a:endParaRPr lang="ru-RU" sz="252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4691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5"/>
          <p:cNvSpPr>
            <a:spLocks noChangeArrowheads="1"/>
          </p:cNvSpPr>
          <p:nvPr/>
        </p:nvSpPr>
        <p:spPr bwMode="auto">
          <a:xfrm>
            <a:off x="0" y="49451"/>
            <a:ext cx="12801600" cy="874638"/>
          </a:xfrm>
          <a:prstGeom prst="roundRect">
            <a:avLst>
              <a:gd name="adj" fmla="val 4866"/>
            </a:avLst>
          </a:prstGeom>
          <a:solidFill>
            <a:schemeClr val="accent1">
              <a:lumMod val="50000"/>
            </a:schemeClr>
          </a:solidFill>
          <a:ln>
            <a:noFill/>
          </a:ln>
          <a:extLst/>
        </p:spPr>
        <p:txBody>
          <a:bodyPr lIns="96002" tIns="48002" rIns="96002" bIns="48002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ru-RU" sz="2100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940" b="1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ПРЕДОСТАВЛЕНИЯ МЕР СОЦИАЛЬНОЙ ПОДДЕРЖКИ</a:t>
            </a:r>
          </a:p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21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38" name="Rectangle 5"/>
          <p:cNvSpPr>
            <a:spLocks noChangeArrowheads="1"/>
          </p:cNvSpPr>
          <p:nvPr/>
        </p:nvSpPr>
        <p:spPr bwMode="auto">
          <a:xfrm>
            <a:off x="10781347" y="1280161"/>
            <a:ext cx="420053" cy="425054"/>
          </a:xfrm>
          <a:prstGeom prst="roundRect">
            <a:avLst>
              <a:gd name="adj" fmla="val 4866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6002" tIns="48002" rIns="96002" bIns="48002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2100" b="1">
              <a:solidFill>
                <a:srgbClr val="333399"/>
              </a:solidFill>
              <a:cs typeface="Arial" panose="020B0604020202020204" pitchFamily="34" charset="0"/>
            </a:endParaRPr>
          </a:p>
        </p:txBody>
      </p:sp>
      <p:sp>
        <p:nvSpPr>
          <p:cNvPr id="18442" name="Rectangle 5"/>
          <p:cNvSpPr>
            <a:spLocks noChangeArrowheads="1"/>
          </p:cNvSpPr>
          <p:nvPr/>
        </p:nvSpPr>
        <p:spPr bwMode="auto">
          <a:xfrm>
            <a:off x="3008712" y="6392466"/>
            <a:ext cx="8264366" cy="538400"/>
          </a:xfrm>
          <a:prstGeom prst="roundRect">
            <a:avLst>
              <a:gd name="adj" fmla="val 4866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6002" tIns="48002" rIns="96002" bIns="48002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Aft>
                <a:spcPct val="0"/>
              </a:spcAft>
              <a:buNone/>
            </a:pPr>
            <a:endParaRPr lang="ru-RU" altLang="ru-RU" sz="1470" b="1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graphicFrame>
        <p:nvGraphicFramePr>
          <p:cNvPr id="25" name="Таблица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7792527"/>
              </p:ext>
            </p:extLst>
          </p:nvPr>
        </p:nvGraphicFramePr>
        <p:xfrm>
          <a:off x="852055" y="1006278"/>
          <a:ext cx="11336085" cy="3744727"/>
        </p:xfrm>
        <a:graphic>
          <a:graphicData uri="http://schemas.openxmlformats.org/drawingml/2006/table">
            <a:tbl>
              <a:tblPr firstRow="1" firstCol="1" bandRow="1"/>
              <a:tblGrid>
                <a:gridCol w="3199100">
                  <a:extLst>
                    <a:ext uri="{9D8B030D-6E8A-4147-A177-3AD203B41FA5}">
                      <a16:colId xmlns:a16="http://schemas.microsoft.com/office/drawing/2014/main" xmlns="" val="294780012"/>
                    </a:ext>
                  </a:extLst>
                </a:gridCol>
                <a:gridCol w="4194682">
                  <a:extLst>
                    <a:ext uri="{9D8B030D-6E8A-4147-A177-3AD203B41FA5}">
                      <a16:colId xmlns:a16="http://schemas.microsoft.com/office/drawing/2014/main" xmlns="" val="2007247777"/>
                    </a:ext>
                  </a:extLst>
                </a:gridCol>
                <a:gridCol w="3942303">
                  <a:extLst>
                    <a:ext uri="{9D8B030D-6E8A-4147-A177-3AD203B41FA5}">
                      <a16:colId xmlns:a16="http://schemas.microsoft.com/office/drawing/2014/main" xmlns="" val="1881031996"/>
                    </a:ext>
                  </a:extLst>
                </a:gridCol>
              </a:tblGrid>
              <a:tr h="494008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39 мер социальной поддержки 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94145921"/>
                  </a:ext>
                </a:extLst>
              </a:tr>
              <a:tr h="460345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бюджетных ассигнований (тыс. руб.)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53633305"/>
                  </a:ext>
                </a:extLst>
              </a:tr>
              <a:tr h="138103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 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 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                                                                                (исполнено по состоянию на </a:t>
                      </a:r>
                      <a:r>
                        <a:rPr lang="ru-RU" sz="2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13.05.2024г</a:t>
                      </a: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.)            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861309146"/>
                  </a:ext>
                </a:extLst>
              </a:tr>
              <a:tr h="46612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881 002,90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2 041 601,70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1 746 879,2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70317066"/>
                  </a:ext>
                </a:extLst>
              </a:tr>
              <a:tr h="497992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Итого: </a:t>
                      </a:r>
                      <a:r>
                        <a:rPr lang="ru-RU" sz="28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4 669 483,8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01383098"/>
                  </a:ext>
                </a:extLst>
              </a:tr>
            </a:tbl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3965" y="4937366"/>
            <a:ext cx="4284175" cy="452470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2055" y="4937366"/>
            <a:ext cx="6787064" cy="4524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69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75213"/>
            <a:ext cx="12801600" cy="1038650"/>
          </a:xfrm>
          <a:solidFill>
            <a:schemeClr val="accent1">
              <a:lumMod val="50000"/>
            </a:schemeClr>
          </a:solidFill>
          <a:ln>
            <a:noFill/>
          </a:ln>
        </p:spPr>
        <p:txBody>
          <a:bodyPr>
            <a:noAutofit/>
          </a:bodyPr>
          <a:lstStyle/>
          <a:p>
            <a:pPr algn="ctr"/>
            <a:r>
              <a:rPr lang="ru-RU" sz="3360" b="1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 проводимые Центром сопровождени</a:t>
            </a:r>
            <a:r>
              <a:rPr lang="ru-RU" sz="336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</a:t>
            </a:r>
            <a:r>
              <a:rPr lang="ru-RU" sz="3360" b="1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360" b="1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360" b="1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семей участников СВО</a:t>
            </a:r>
            <a:r>
              <a:rPr lang="en-US" sz="3360" b="1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(г. Иркутск, С. Перовской, 30/1)</a:t>
            </a:r>
            <a:endParaRPr lang="ru-RU" sz="2400" b="1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97593" y="2297757"/>
            <a:ext cx="11516439" cy="122495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marL="360045" indent="-360045" algn="just">
              <a:lnSpc>
                <a:spcPct val="115000"/>
              </a:lnSpc>
              <a:buFont typeface="Wingdings" panose="05000000000000000000" pitchFamily="2" charset="2"/>
              <a:buChar char="ü"/>
            </a:pP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Информирование и консультирование по мерам поддержки </a:t>
            </a:r>
            <a:r>
              <a:rPr lang="ru-RU" sz="2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(отработано Центром СВО </a:t>
            </a:r>
            <a:r>
              <a:rPr lang="ru-RU" sz="21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12 158 обращений)</a:t>
            </a:r>
            <a:endParaRPr lang="ru-RU" sz="2100" i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97593" y="5475839"/>
            <a:ext cx="11505127" cy="6126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marL="360045" indent="-360045" algn="just">
              <a:lnSpc>
                <a:spcPct val="115000"/>
              </a:lnSpc>
              <a:buFont typeface="Wingdings" panose="05000000000000000000" pitchFamily="2" charset="2"/>
              <a:buChar char="ü"/>
            </a:pP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Сопровождение в жизненных ситуациях</a:t>
            </a:r>
            <a:endParaRPr lang="ru-RU" sz="3200" i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71101" y="3889354"/>
            <a:ext cx="11531619" cy="122495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marL="360045" indent="-360045" algn="just">
              <a:lnSpc>
                <a:spcPct val="115000"/>
              </a:lnSpc>
              <a:buFont typeface="Wingdings" panose="05000000000000000000" pitchFamily="2" charset="2"/>
              <a:buChar char="ü"/>
            </a:pP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Оказание психологической и юридической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помощи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том числе в онлайн формате </a:t>
            </a:r>
            <a:r>
              <a:rPr lang="ru-RU" sz="21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помощь оказана 9</a:t>
            </a:r>
            <a:r>
              <a:rPr lang="ru-RU" sz="21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308 семьям</a:t>
            </a:r>
            <a:r>
              <a:rPr lang="ru-RU" sz="2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100" i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97593" y="6644647"/>
            <a:ext cx="11516439" cy="103028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ru-RU" sz="21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проведено </a:t>
            </a:r>
            <a:r>
              <a:rPr lang="ru-RU" sz="21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77 </a:t>
            </a:r>
            <a:r>
              <a:rPr lang="ru-RU" sz="2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очных и заочных мероприятий с общим количеством участников – </a:t>
            </a:r>
            <a:r>
              <a:rPr lang="ru-RU" sz="21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14 435 человек)</a:t>
            </a:r>
            <a:endParaRPr lang="ru-RU" sz="21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0045" indent="-360045" algn="just">
              <a:lnSpc>
                <a:spcPct val="115000"/>
              </a:lnSpc>
              <a:buFont typeface="Wingdings" panose="05000000000000000000" pitchFamily="2" charset="2"/>
              <a:buChar char="ü"/>
            </a:pP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проведения акций и мероприятий 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5972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180474"/>
            <a:ext cx="12801600" cy="782052"/>
          </a:xfrm>
          <a:prstGeom prst="roundRect">
            <a:avLst>
              <a:gd name="adj" fmla="val 4866"/>
            </a:avLst>
          </a:prstGeom>
          <a:solidFill>
            <a:schemeClr val="accent1">
              <a:lumMod val="50000"/>
            </a:schemeClr>
          </a:solidFill>
          <a:ln>
            <a:noFill/>
          </a:ln>
          <a:extLst/>
        </p:spPr>
        <p:txBody>
          <a:bodyPr lIns="96002" tIns="48002" rIns="96002" bIns="48002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940" b="1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ДОПОЛНИТЕЛЬНЫЕ НАПРАВЛЕНИЯ РАБОТЫ НА 2024 ГОД</a:t>
            </a:r>
            <a:endParaRPr lang="ru-RU" altLang="ru-RU" sz="21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132717" y="1110836"/>
            <a:ext cx="2928378" cy="2604637"/>
          </a:xfrm>
          <a:prstGeom prst="roundRect">
            <a:avLst>
              <a:gd name="adj" fmla="val 4866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  <p:txBody>
          <a:bodyPr lIns="96002" tIns="48002" rIns="96002" bIns="48002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ЭЛЕКТРОННЫЙ МОДУЛЬ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1 апреля </a:t>
            </a:r>
            <a:r>
              <a:rPr lang="ru-RU" alt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alt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9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(распоряжение Губернатора </a:t>
            </a:r>
            <a:r>
              <a:rPr lang="ru-RU" altLang="ru-RU" sz="1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 И.И. </a:t>
            </a:r>
            <a:r>
              <a:rPr lang="ru-RU" altLang="ru-RU" sz="19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Кобзева </a:t>
            </a:r>
            <a:br>
              <a:rPr lang="ru-RU" altLang="ru-RU" sz="19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9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«Об информационном взаимодействии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9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 22.02.2024 № 54-р)</a:t>
            </a:r>
            <a:endParaRPr lang="ru-RU" altLang="ru-RU" sz="19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64948" y="3835980"/>
            <a:ext cx="2899612" cy="2301562"/>
          </a:xfrm>
          <a:prstGeom prst="roundRect">
            <a:avLst>
              <a:gd name="adj" fmla="val 4866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  <p:txBody>
          <a:bodyPr lIns="96002" tIns="48002" rIns="96002" bIns="48002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СДУ</a:t>
            </a:r>
            <a:endParaRPr lang="ru-RU" alt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(категория инвалидов </a:t>
            </a:r>
            <a:r>
              <a:rPr lang="ru-RU" alt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СВО </a:t>
            </a:r>
            <a:r>
              <a:rPr lang="ru-RU" alt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включена </a:t>
            </a:r>
            <a:r>
              <a:rPr lang="ru-RU" alt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alt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систему долговременного ухода)</a:t>
            </a:r>
            <a:endParaRPr lang="ru-RU" altLang="ru-RU" sz="1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3608111" y="1151840"/>
            <a:ext cx="9045578" cy="2536627"/>
          </a:xfrm>
          <a:prstGeom prst="roundRect">
            <a:avLst>
              <a:gd name="adj" fmla="val 4866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xtLst/>
        </p:spPr>
        <p:txBody>
          <a:bodyPr lIns="96002" tIns="48002" rIns="96002" bIns="48002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Обеспечивает:</a:t>
            </a:r>
          </a:p>
          <a:p>
            <a:pPr marL="342900" indent="-3429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alt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взаимодействие осуществляется между </a:t>
            </a:r>
            <a:r>
              <a:rPr lang="ru-RU" altLang="ru-RU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Минсоцразвития</a:t>
            </a:r>
            <a:r>
              <a:rPr lang="ru-RU" alt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Ио, ГБ МСЭ, Минздравом Ио,  </a:t>
            </a:r>
            <a:r>
              <a:rPr lang="ru-RU" altLang="ru-RU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Минобром</a:t>
            </a:r>
            <a:r>
              <a:rPr lang="ru-RU" alt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Ио, </a:t>
            </a:r>
            <a:r>
              <a:rPr lang="ru-RU" altLang="ru-RU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Минспортом</a:t>
            </a:r>
            <a:r>
              <a:rPr lang="ru-RU" alt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Ио;</a:t>
            </a:r>
          </a:p>
          <a:p>
            <a:pPr marL="342900" indent="-3429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alt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комплексный </a:t>
            </a:r>
            <a:r>
              <a:rPr lang="ru-RU" alt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подход к реализации всех процессов, необходимых для назначения и предоставления </a:t>
            </a:r>
            <a:r>
              <a:rPr lang="ru-RU" alt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МСП инвалидам СВО, маршрутизация по направлениям реабилитации;</a:t>
            </a:r>
          </a:p>
          <a:p>
            <a:pPr marL="342900" indent="-3429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alt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автоматизировать </a:t>
            </a:r>
            <a:r>
              <a:rPr lang="ru-RU" alt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соответственно ускорить процесс предоставления инвалидам необходимой </a:t>
            </a:r>
            <a:r>
              <a:rPr lang="ru-RU" alt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помощи.</a:t>
            </a: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13 мая 2024 года</a:t>
            </a:r>
            <a:r>
              <a:rPr lang="ru-RU" alt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сведения внесены в отношении </a:t>
            </a:r>
            <a:r>
              <a:rPr lang="ru-RU" alt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243 инвалидов СВО</a:t>
            </a:r>
          </a:p>
        </p:txBody>
      </p:sp>
      <p:sp>
        <p:nvSpPr>
          <p:cNvPr id="10" name="Стрелка вправо 9"/>
          <p:cNvSpPr/>
          <p:nvPr/>
        </p:nvSpPr>
        <p:spPr>
          <a:xfrm>
            <a:off x="3098937" y="2131259"/>
            <a:ext cx="462256" cy="48599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3608111" y="3835980"/>
            <a:ext cx="5751040" cy="2301561"/>
          </a:xfrm>
          <a:prstGeom prst="roundRect">
            <a:avLst>
              <a:gd name="adj" fmla="val 4866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xtLst/>
        </p:spPr>
        <p:txBody>
          <a:bodyPr lIns="96002" tIns="48002" rIns="96002" bIns="48002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</a:t>
            </a:r>
            <a:r>
              <a:rPr lang="ru-RU" alt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выявлению инвалидов - ветеранов боевых действий, нуждающихся в услугах ухода для включения в СДУ, в том числе принятия их родственников на работу в качестве помощников по уходу. </a:t>
            </a:r>
            <a:endParaRPr lang="ru-RU" altLang="ru-RU" sz="20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Эффект </a:t>
            </a:r>
            <a:r>
              <a:rPr lang="ru-RU" alt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alt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качества и продолжительности жизни ветеранов боевых действий, поддержка семейного </a:t>
            </a:r>
            <a:r>
              <a:rPr lang="ru-RU" alt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ухода</a:t>
            </a:r>
            <a:endParaRPr lang="ru-RU" alt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Стрелка вправо 11"/>
          <p:cNvSpPr/>
          <p:nvPr/>
        </p:nvSpPr>
        <p:spPr>
          <a:xfrm>
            <a:off x="3111782" y="4862061"/>
            <a:ext cx="462256" cy="48599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9583838" y="3835980"/>
            <a:ext cx="3054699" cy="2301561"/>
          </a:xfrm>
          <a:prstGeom prst="roundRect">
            <a:avLst>
              <a:gd name="adj" fmla="val 4866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xtLst/>
        </p:spPr>
        <p:txBody>
          <a:bodyPr lIns="96002" tIns="48002" rIns="96002" bIns="48002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настоящее </a:t>
            </a:r>
            <a:r>
              <a:rPr lang="ru-RU" alt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время: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alt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СДУ</a:t>
            </a:r>
            <a:r>
              <a:rPr lang="ru-RU" alt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включено</a:t>
            </a:r>
            <a:br>
              <a:rPr lang="ru-RU" alt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участника СВО</a:t>
            </a:r>
          </a:p>
          <a:p>
            <a:pPr marL="285750" indent="-285750" algn="ctr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alt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получают услуги на дому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участника СВО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(+ 85 родителей и 60 иных родственников участников СВО получают соц. услуги на дому)</a:t>
            </a:r>
            <a:endParaRPr lang="ru-RU" alt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Стрелка вправо 16"/>
          <p:cNvSpPr/>
          <p:nvPr/>
        </p:nvSpPr>
        <p:spPr>
          <a:xfrm>
            <a:off x="9249706" y="4862061"/>
            <a:ext cx="462256" cy="48599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Rectangle 5"/>
          <p:cNvSpPr>
            <a:spLocks noChangeArrowheads="1"/>
          </p:cNvSpPr>
          <p:nvPr/>
        </p:nvSpPr>
        <p:spPr bwMode="auto">
          <a:xfrm>
            <a:off x="3608109" y="6286004"/>
            <a:ext cx="4054402" cy="3028342"/>
          </a:xfrm>
          <a:prstGeom prst="roundRect">
            <a:avLst>
              <a:gd name="adj" fmla="val 4866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xtLst/>
        </p:spPr>
        <p:txBody>
          <a:bodyPr lIns="96002" tIns="48002" rIns="96002" bIns="48002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07000"/>
              </a:lnSpc>
              <a:buNone/>
            </a:pPr>
            <a:r>
              <a:rPr lang="ru-RU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0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озволит </a:t>
            </a:r>
            <a:r>
              <a:rPr lang="ru-RU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инвалидам СВО приобрести </a:t>
            </a:r>
            <a:r>
              <a:rPr lang="ru-RU" sz="20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необходимое лечение (в том числе вместе с членами семей), а также навыки </a:t>
            </a:r>
            <a:r>
              <a:rPr lang="ru-RU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пользования техническими средствами реабилитации, что будет способствовать адаптации данной категории граждан в новых условиях жизни</a:t>
            </a:r>
            <a:endParaRPr lang="ru-RU" sz="2000" i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Rectangle 5"/>
          <p:cNvSpPr>
            <a:spLocks noChangeArrowheads="1"/>
          </p:cNvSpPr>
          <p:nvPr/>
        </p:nvSpPr>
        <p:spPr bwMode="auto">
          <a:xfrm>
            <a:off x="147099" y="6285051"/>
            <a:ext cx="2899612" cy="3028343"/>
          </a:xfrm>
          <a:prstGeom prst="roundRect">
            <a:avLst>
              <a:gd name="adj" fmla="val 4866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  <p:txBody>
          <a:bodyPr lIns="96002" tIns="48002" rIns="96002" bIns="48002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Санаторно-курортное лечение (предусмотрено 13,5 млн. руб. на 319 путевок) +  реабилитационные мероприятия </a:t>
            </a:r>
            <a:r>
              <a:rPr lang="ru-RU" sz="1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базе </a:t>
            </a:r>
            <a:r>
              <a:rPr lang="ru-RU" sz="1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«Реабилитационный </a:t>
            </a:r>
            <a:r>
              <a:rPr lang="ru-RU" sz="1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центр «</a:t>
            </a:r>
            <a:r>
              <a:rPr lang="ru-RU" sz="1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Шелеховский</a:t>
            </a:r>
            <a:r>
              <a:rPr lang="ru-RU" sz="1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1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(на 2024 год предусмотрено 100 путевок)</a:t>
            </a:r>
            <a:endParaRPr lang="ru-RU" alt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Стрелка вправо 20"/>
          <p:cNvSpPr/>
          <p:nvPr/>
        </p:nvSpPr>
        <p:spPr>
          <a:xfrm>
            <a:off x="3096282" y="7592863"/>
            <a:ext cx="462256" cy="48599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3373" y="6300470"/>
            <a:ext cx="3877178" cy="2584785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98276" y="6859713"/>
            <a:ext cx="1840261" cy="2453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5985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75212"/>
            <a:ext cx="12801600" cy="1473113"/>
          </a:xfrm>
          <a:solidFill>
            <a:schemeClr val="accent1">
              <a:lumMod val="50000"/>
            </a:schemeClr>
          </a:solidFill>
          <a:ln>
            <a:noFill/>
          </a:ln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Предоставление санаторно-курортного лечения в соответствии с Постановлением 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Правительства Иркутской области от 23 января 2023 года № 28-пп «Об обеспечении в Иркутской области ветеранов боевых действий и членов семей погибших (умерших) ветеранов боевых действий санаторно-курортным лечением»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37675" y="7506677"/>
            <a:ext cx="11576358" cy="94179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8 мая 2024 года состоялся электронный аукцион, по результатом которого будет заключен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гос.контракт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с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АО Курорт «Русь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» на предоставление 69 путевок.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0464233"/>
              </p:ext>
            </p:extLst>
          </p:nvPr>
        </p:nvGraphicFramePr>
        <p:xfrm>
          <a:off x="132348" y="1961148"/>
          <a:ext cx="12488778" cy="54339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68171">
                  <a:extLst>
                    <a:ext uri="{9D8B030D-6E8A-4147-A177-3AD203B41FA5}">
                      <a16:colId xmlns:a16="http://schemas.microsoft.com/office/drawing/2014/main" xmlns="" val="1693104470"/>
                    </a:ext>
                  </a:extLst>
                </a:gridCol>
                <a:gridCol w="4136612">
                  <a:extLst>
                    <a:ext uri="{9D8B030D-6E8A-4147-A177-3AD203B41FA5}">
                      <a16:colId xmlns:a16="http://schemas.microsoft.com/office/drawing/2014/main" xmlns="" val="580718867"/>
                    </a:ext>
                  </a:extLst>
                </a:gridCol>
                <a:gridCol w="3883995">
                  <a:extLst>
                    <a:ext uri="{9D8B030D-6E8A-4147-A177-3AD203B41FA5}">
                      <a16:colId xmlns:a16="http://schemas.microsoft.com/office/drawing/2014/main" xmlns="" val="3864087865"/>
                    </a:ext>
                  </a:extLst>
                </a:gridCol>
              </a:tblGrid>
              <a:tr h="264324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Категории граждан, которым распределены путевки на санаторно-курортное лечение, по состоянию на 11 мая 2024 г.</a:t>
                      </a:r>
                      <a:endParaRPr lang="ru-RU" sz="2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АО "Клинический курорт "Ангара" гос. контракт от  19.03.2024  №  05-53-410/24-10 на сумму 5 880,0 тыс</a:t>
                      </a:r>
                      <a:r>
                        <a:rPr lang="ru-RU" sz="2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руб</a:t>
                      </a:r>
                      <a:r>
                        <a:rPr lang="ru-RU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- 150 путевок. </a:t>
                      </a:r>
                      <a:endParaRPr lang="ru-RU" sz="2000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2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Продолжительность </a:t>
                      </a:r>
                      <a:r>
                        <a:rPr lang="ru-RU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лечения </a:t>
                      </a:r>
                      <a:r>
                        <a:rPr lang="ru-RU" sz="2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</a:t>
                      </a:r>
                      <a:br>
                        <a:rPr lang="ru-RU" sz="2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2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</a:t>
                      </a:r>
                      <a:r>
                        <a:rPr lang="ru-RU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койко-дней</a:t>
                      </a:r>
                      <a:endParaRPr lang="ru-RU" sz="2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ОГАБУСО "Реабилитационный центр "</a:t>
                      </a:r>
                      <a:r>
                        <a:rPr lang="ru-RU" sz="20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Шелеховский</a:t>
                      </a:r>
                      <a:r>
                        <a:rPr lang="ru-RU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" </a:t>
                      </a:r>
                      <a:r>
                        <a:rPr lang="ru-RU" sz="20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гос.контракт</a:t>
                      </a:r>
                      <a:r>
                        <a:rPr lang="ru-RU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от  26.03.2024  №  05-53-441/24-10 на сумму 3 920,0 тыс</a:t>
                      </a:r>
                      <a:r>
                        <a:rPr lang="ru-RU" sz="2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руб</a:t>
                      </a:r>
                      <a:r>
                        <a:rPr lang="ru-RU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- 100 путевок. </a:t>
                      </a:r>
                      <a:endParaRPr lang="ru-RU" sz="2000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2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Продолжительность </a:t>
                      </a:r>
                      <a:r>
                        <a:rPr lang="ru-RU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лечения </a:t>
                      </a:r>
                      <a:r>
                        <a:rPr lang="ru-RU" sz="2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</a:t>
                      </a:r>
                      <a:br>
                        <a:rPr lang="ru-RU" sz="2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2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</a:t>
                      </a:r>
                      <a:r>
                        <a:rPr lang="ru-RU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койко-дней</a:t>
                      </a:r>
                      <a:endParaRPr lang="ru-RU" sz="2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385933852"/>
                  </a:ext>
                </a:extLst>
              </a:tr>
              <a:tr h="440541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Ветераны боевых действий </a:t>
                      </a:r>
                      <a:endParaRPr lang="ru-RU" sz="2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 чел.</a:t>
                      </a:r>
                      <a:endParaRPr lang="ru-RU" sz="2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 чел.</a:t>
                      </a:r>
                      <a:endParaRPr lang="ru-RU" sz="2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566479633"/>
                  </a:ext>
                </a:extLst>
              </a:tr>
              <a:tr h="807072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член семьи погибшего (умершего) ветерана боевых действий </a:t>
                      </a:r>
                      <a:endParaRPr lang="ru-RU" sz="2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чел.</a:t>
                      </a:r>
                      <a:endParaRPr lang="ru-RU" sz="2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чел.</a:t>
                      </a:r>
                      <a:endParaRPr lang="ru-RU" sz="2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2316848892"/>
                  </a:ext>
                </a:extLst>
              </a:tr>
              <a:tr h="594142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Ветераны боевых действий (участие в СВО)</a:t>
                      </a:r>
                      <a:endParaRPr lang="ru-RU" sz="2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чел.</a:t>
                      </a:r>
                      <a:endParaRPr lang="ru-RU" sz="2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чел.</a:t>
                      </a:r>
                      <a:endParaRPr lang="ru-RU" sz="2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3823645208"/>
                  </a:ext>
                </a:extLst>
              </a:tr>
              <a:tr h="881082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член семьи погибшего (умершего) ветерана боевых действий (участие в СВО)</a:t>
                      </a:r>
                      <a:endParaRPr lang="ru-RU" sz="2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 чел.</a:t>
                      </a:r>
                      <a:endParaRPr lang="ru-RU" sz="2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 чел.</a:t>
                      </a:r>
                      <a:endParaRPr lang="ru-RU" sz="2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27696279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776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43566" y="4388414"/>
            <a:ext cx="9910357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70C0"/>
                </a:solidFill>
                <a:latin typeface="Montserrat" panose="00000500000000000000" pitchFamily="2" charset="-52"/>
                <a:cs typeface="Arial" panose="020B0604020202020204" pitchFamily="34" charset="0"/>
              </a:rPr>
              <a:t>СПАСИБО ЗА ВНИМАНИЕ!</a:t>
            </a:r>
          </a:p>
          <a:p>
            <a:r>
              <a:rPr lang="ru-RU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-52"/>
                <a:cs typeface="Arial" panose="020B0604020202020204" pitchFamily="34" charset="0"/>
              </a:rPr>
              <a:t>		</a:t>
            </a:r>
            <a:endParaRPr lang="ru-RU" sz="3200" b="1" dirty="0" smtClean="0">
              <a:solidFill>
                <a:srgbClr val="0070C0"/>
              </a:solidFill>
              <a:latin typeface="Montserrat" panose="00000500000000000000" pitchFamily="2" charset="-52"/>
              <a:cs typeface="Arial" panose="020B0604020202020204" pitchFamily="34" charset="0"/>
            </a:endParaRPr>
          </a:p>
          <a:p>
            <a:pPr algn="ctr"/>
            <a:endParaRPr lang="ru-RU" sz="3200" b="1" dirty="0">
              <a:solidFill>
                <a:srgbClr val="0070C0"/>
              </a:solidFill>
              <a:latin typeface="Montserrat" panose="00000500000000000000" pitchFamily="2" charset="-52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09" y="-10935"/>
            <a:ext cx="12805709" cy="2976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004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/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B0670F0A78E7BD449BED22CDB60EA6C2" ma:contentTypeVersion="2" ma:contentTypeDescription="Создание документа." ma:contentTypeScope="" ma:versionID="47d48efe3c5dcfed05649e2adfb503e3">
  <xsd:schema xmlns:xsd="http://www.w3.org/2001/XMLSchema" xmlns:xs="http://www.w3.org/2001/XMLSchema" xmlns:p="http://schemas.microsoft.com/office/2006/metadata/properties" xmlns:ns2="0610b265-b51e-4be1-ae61-790323ddb9f7" targetNamespace="http://schemas.microsoft.com/office/2006/metadata/properties" ma:root="true" ma:fieldsID="afb2245a8354bbbac4b0f4d042c99280" ns2:_="">
    <xsd:import namespace="0610b265-b51e-4be1-ae61-790323ddb9f7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10b265-b51e-4be1-ae61-790323ddb9f7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F32E387-1F1D-409C-8441-022C00CC0695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1EDE31D4-56F3-4D55-89F3-4ACAEE9EE4F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6E6D0A4-151C-48A8-B6E1-AAABE58CC107}">
  <ds:schemaRefs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0610b265-b51e-4be1-ae61-790323ddb9f7"/>
    <ds:schemaRef ds:uri="http://www.w3.org/XML/1998/namespace"/>
  </ds:schemaRefs>
</ds:datastoreItem>
</file>

<file path=customXml/itemProps4.xml><?xml version="1.0" encoding="utf-8"?>
<ds:datastoreItem xmlns:ds="http://schemas.openxmlformats.org/officeDocument/2006/customXml" ds:itemID="{8E4C8F70-1716-4FA3-8BCE-F7F11263E89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610b265-b51e-4be1-ae61-790323ddb9f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6805</TotalTime>
  <Words>668</Words>
  <Application>Microsoft Office PowerPoint</Application>
  <PresentationFormat>A3 (297x420 мм)</PresentationFormat>
  <Paragraphs>112</Paragraphs>
  <Slides>8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7" baseType="lpstr">
      <vt:lpstr>Actay Wide Bd</vt:lpstr>
      <vt:lpstr>Arial</vt:lpstr>
      <vt:lpstr>Calibri</vt:lpstr>
      <vt:lpstr>Calibri Light</vt:lpstr>
      <vt:lpstr>Montserrat</vt:lpstr>
      <vt:lpstr>Times New Roman</vt:lpstr>
      <vt:lpstr>Verdana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Мероприятия проводимые Центром сопровождения семей участников СВО (г. Иркутск, С. Перовской, 30/1)</vt:lpstr>
      <vt:lpstr>Презентация PowerPoint</vt:lpstr>
      <vt:lpstr>Предоставление санаторно-курортного лечения в соответствии с Постановлением Правительства Иркутской области от 23 января 2023 года № 28-пп «Об обеспечении в Иркутской области ветеранов боевых действий и членов семей погибших (умерших) ветеранов боевых действий санаторно-курортным лечением»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 Владимирович Гориченко</dc:creator>
  <cp:lastModifiedBy>Фрицлер Надежда Владимировна</cp:lastModifiedBy>
  <cp:revision>448</cp:revision>
  <cp:lastPrinted>2024-05-13T08:38:22Z</cp:lastPrinted>
  <dcterms:created xsi:type="dcterms:W3CDTF">2022-11-02T03:38:40Z</dcterms:created>
  <dcterms:modified xsi:type="dcterms:W3CDTF">2024-05-14T04:51:48Z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0x010100B0670F0A78E7BD449BED22CDB60EA6C2</vt:lpwstr>
  </property>
</Properties>
</file>