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E34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700842" y="1372996"/>
            <a:ext cx="5220831" cy="4861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75526" y="1544574"/>
            <a:ext cx="4883150" cy="4529455"/>
          </a:xfrm>
          <a:custGeom>
            <a:avLst/>
            <a:gdLst/>
            <a:ahLst/>
            <a:cxnLst/>
            <a:rect l="l" t="t" r="r" b="b"/>
            <a:pathLst>
              <a:path w="4883150" h="4529455">
                <a:moveTo>
                  <a:pt x="0" y="754888"/>
                </a:moveTo>
                <a:lnTo>
                  <a:pt x="1485" y="707144"/>
                </a:lnTo>
                <a:lnTo>
                  <a:pt x="5881" y="660190"/>
                </a:lnTo>
                <a:lnTo>
                  <a:pt x="13100" y="614115"/>
                </a:lnTo>
                <a:lnTo>
                  <a:pt x="23053" y="569005"/>
                </a:lnTo>
                <a:lnTo>
                  <a:pt x="35652" y="524950"/>
                </a:lnTo>
                <a:lnTo>
                  <a:pt x="50809" y="482039"/>
                </a:lnTo>
                <a:lnTo>
                  <a:pt x="68434" y="440359"/>
                </a:lnTo>
                <a:lnTo>
                  <a:pt x="88441" y="399999"/>
                </a:lnTo>
                <a:lnTo>
                  <a:pt x="110740" y="361047"/>
                </a:lnTo>
                <a:lnTo>
                  <a:pt x="135243" y="323592"/>
                </a:lnTo>
                <a:lnTo>
                  <a:pt x="161861" y="287722"/>
                </a:lnTo>
                <a:lnTo>
                  <a:pt x="190506" y="253525"/>
                </a:lnTo>
                <a:lnTo>
                  <a:pt x="221091" y="221091"/>
                </a:lnTo>
                <a:lnTo>
                  <a:pt x="253525" y="190506"/>
                </a:lnTo>
                <a:lnTo>
                  <a:pt x="287722" y="161861"/>
                </a:lnTo>
                <a:lnTo>
                  <a:pt x="323592" y="135243"/>
                </a:lnTo>
                <a:lnTo>
                  <a:pt x="361047" y="110740"/>
                </a:lnTo>
                <a:lnTo>
                  <a:pt x="399999" y="88441"/>
                </a:lnTo>
                <a:lnTo>
                  <a:pt x="440359" y="68434"/>
                </a:lnTo>
                <a:lnTo>
                  <a:pt x="482039" y="50809"/>
                </a:lnTo>
                <a:lnTo>
                  <a:pt x="524950" y="35652"/>
                </a:lnTo>
                <a:lnTo>
                  <a:pt x="569005" y="23053"/>
                </a:lnTo>
                <a:lnTo>
                  <a:pt x="614115" y="13100"/>
                </a:lnTo>
                <a:lnTo>
                  <a:pt x="660190" y="5881"/>
                </a:lnTo>
                <a:lnTo>
                  <a:pt x="707144" y="1485"/>
                </a:lnTo>
                <a:lnTo>
                  <a:pt x="754888" y="0"/>
                </a:lnTo>
                <a:lnTo>
                  <a:pt x="4128007" y="0"/>
                </a:lnTo>
                <a:lnTo>
                  <a:pt x="4175751" y="1485"/>
                </a:lnTo>
                <a:lnTo>
                  <a:pt x="4222705" y="5881"/>
                </a:lnTo>
                <a:lnTo>
                  <a:pt x="4268780" y="13100"/>
                </a:lnTo>
                <a:lnTo>
                  <a:pt x="4313890" y="23053"/>
                </a:lnTo>
                <a:lnTo>
                  <a:pt x="4357945" y="35652"/>
                </a:lnTo>
                <a:lnTo>
                  <a:pt x="4400856" y="50809"/>
                </a:lnTo>
                <a:lnTo>
                  <a:pt x="4442536" y="68434"/>
                </a:lnTo>
                <a:lnTo>
                  <a:pt x="4482896" y="88441"/>
                </a:lnTo>
                <a:lnTo>
                  <a:pt x="4521848" y="110740"/>
                </a:lnTo>
                <a:lnTo>
                  <a:pt x="4559303" y="135243"/>
                </a:lnTo>
                <a:lnTo>
                  <a:pt x="4595173" y="161861"/>
                </a:lnTo>
                <a:lnTo>
                  <a:pt x="4629370" y="190506"/>
                </a:lnTo>
                <a:lnTo>
                  <a:pt x="4661804" y="221091"/>
                </a:lnTo>
                <a:lnTo>
                  <a:pt x="4692389" y="253525"/>
                </a:lnTo>
                <a:lnTo>
                  <a:pt x="4721034" y="287722"/>
                </a:lnTo>
                <a:lnTo>
                  <a:pt x="4747652" y="323592"/>
                </a:lnTo>
                <a:lnTo>
                  <a:pt x="4772155" y="361047"/>
                </a:lnTo>
                <a:lnTo>
                  <a:pt x="4794454" y="399999"/>
                </a:lnTo>
                <a:lnTo>
                  <a:pt x="4814461" y="440359"/>
                </a:lnTo>
                <a:lnTo>
                  <a:pt x="4832086" y="482039"/>
                </a:lnTo>
                <a:lnTo>
                  <a:pt x="4847243" y="524950"/>
                </a:lnTo>
                <a:lnTo>
                  <a:pt x="4859842" y="569005"/>
                </a:lnTo>
                <a:lnTo>
                  <a:pt x="4869795" y="614115"/>
                </a:lnTo>
                <a:lnTo>
                  <a:pt x="4877014" y="660190"/>
                </a:lnTo>
                <a:lnTo>
                  <a:pt x="4881410" y="707144"/>
                </a:lnTo>
                <a:lnTo>
                  <a:pt x="4882896" y="754888"/>
                </a:lnTo>
                <a:lnTo>
                  <a:pt x="4882896" y="3774440"/>
                </a:lnTo>
                <a:lnTo>
                  <a:pt x="4881410" y="3822179"/>
                </a:lnTo>
                <a:lnTo>
                  <a:pt x="4877014" y="3869129"/>
                </a:lnTo>
                <a:lnTo>
                  <a:pt x="4869795" y="3915202"/>
                </a:lnTo>
                <a:lnTo>
                  <a:pt x="4859842" y="3960309"/>
                </a:lnTo>
                <a:lnTo>
                  <a:pt x="4847243" y="4004362"/>
                </a:lnTo>
                <a:lnTo>
                  <a:pt x="4832086" y="4047273"/>
                </a:lnTo>
                <a:lnTo>
                  <a:pt x="4814461" y="4088952"/>
                </a:lnTo>
                <a:lnTo>
                  <a:pt x="4794454" y="4129312"/>
                </a:lnTo>
                <a:lnTo>
                  <a:pt x="4772155" y="4168263"/>
                </a:lnTo>
                <a:lnTo>
                  <a:pt x="4747652" y="4205719"/>
                </a:lnTo>
                <a:lnTo>
                  <a:pt x="4721034" y="4241589"/>
                </a:lnTo>
                <a:lnTo>
                  <a:pt x="4692389" y="4275787"/>
                </a:lnTo>
                <a:lnTo>
                  <a:pt x="4661804" y="4308222"/>
                </a:lnTo>
                <a:lnTo>
                  <a:pt x="4629370" y="4338807"/>
                </a:lnTo>
                <a:lnTo>
                  <a:pt x="4595173" y="4367454"/>
                </a:lnTo>
                <a:lnTo>
                  <a:pt x="4559303" y="4394074"/>
                </a:lnTo>
                <a:lnTo>
                  <a:pt x="4521848" y="4418578"/>
                </a:lnTo>
                <a:lnTo>
                  <a:pt x="4482896" y="4440879"/>
                </a:lnTo>
                <a:lnTo>
                  <a:pt x="4442536" y="4460887"/>
                </a:lnTo>
                <a:lnTo>
                  <a:pt x="4400856" y="4478514"/>
                </a:lnTo>
                <a:lnTo>
                  <a:pt x="4357945" y="4493672"/>
                </a:lnTo>
                <a:lnTo>
                  <a:pt x="4313890" y="4506272"/>
                </a:lnTo>
                <a:lnTo>
                  <a:pt x="4268780" y="4516226"/>
                </a:lnTo>
                <a:lnTo>
                  <a:pt x="4222705" y="4523446"/>
                </a:lnTo>
                <a:lnTo>
                  <a:pt x="4175751" y="4527842"/>
                </a:lnTo>
                <a:lnTo>
                  <a:pt x="4128007" y="4529328"/>
                </a:lnTo>
                <a:lnTo>
                  <a:pt x="754888" y="4529328"/>
                </a:lnTo>
                <a:lnTo>
                  <a:pt x="707144" y="4527842"/>
                </a:lnTo>
                <a:lnTo>
                  <a:pt x="660190" y="4523446"/>
                </a:lnTo>
                <a:lnTo>
                  <a:pt x="614115" y="4516226"/>
                </a:lnTo>
                <a:lnTo>
                  <a:pt x="569005" y="4506272"/>
                </a:lnTo>
                <a:lnTo>
                  <a:pt x="524950" y="4493672"/>
                </a:lnTo>
                <a:lnTo>
                  <a:pt x="482039" y="4478514"/>
                </a:lnTo>
                <a:lnTo>
                  <a:pt x="440359" y="4460887"/>
                </a:lnTo>
                <a:lnTo>
                  <a:pt x="399999" y="4440879"/>
                </a:lnTo>
                <a:lnTo>
                  <a:pt x="361047" y="4418578"/>
                </a:lnTo>
                <a:lnTo>
                  <a:pt x="323592" y="4394074"/>
                </a:lnTo>
                <a:lnTo>
                  <a:pt x="287722" y="4367454"/>
                </a:lnTo>
                <a:lnTo>
                  <a:pt x="253525" y="4338807"/>
                </a:lnTo>
                <a:lnTo>
                  <a:pt x="221091" y="4308222"/>
                </a:lnTo>
                <a:lnTo>
                  <a:pt x="190506" y="4275787"/>
                </a:lnTo>
                <a:lnTo>
                  <a:pt x="161861" y="4241589"/>
                </a:lnTo>
                <a:lnTo>
                  <a:pt x="135243" y="4205719"/>
                </a:lnTo>
                <a:lnTo>
                  <a:pt x="110740" y="4168263"/>
                </a:lnTo>
                <a:lnTo>
                  <a:pt x="88441" y="4129312"/>
                </a:lnTo>
                <a:lnTo>
                  <a:pt x="68434" y="4088952"/>
                </a:lnTo>
                <a:lnTo>
                  <a:pt x="50809" y="4047273"/>
                </a:lnTo>
                <a:lnTo>
                  <a:pt x="35652" y="4004362"/>
                </a:lnTo>
                <a:lnTo>
                  <a:pt x="23053" y="3960309"/>
                </a:lnTo>
                <a:lnTo>
                  <a:pt x="13100" y="3915202"/>
                </a:lnTo>
                <a:lnTo>
                  <a:pt x="5881" y="3869129"/>
                </a:lnTo>
                <a:lnTo>
                  <a:pt x="1485" y="3822179"/>
                </a:lnTo>
                <a:lnTo>
                  <a:pt x="0" y="3774440"/>
                </a:lnTo>
                <a:lnTo>
                  <a:pt x="0" y="754888"/>
                </a:lnTo>
                <a:close/>
              </a:path>
            </a:pathLst>
          </a:custGeom>
          <a:ln w="28956">
            <a:solidFill>
              <a:srgbClr val="C292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38606" y="1372996"/>
            <a:ext cx="1069633" cy="4861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73786" y="1544574"/>
            <a:ext cx="810895" cy="4529455"/>
          </a:xfrm>
          <a:custGeom>
            <a:avLst/>
            <a:gdLst/>
            <a:ahLst/>
            <a:cxnLst/>
            <a:rect l="l" t="t" r="r" b="b"/>
            <a:pathLst>
              <a:path w="810894" h="4529455">
                <a:moveTo>
                  <a:pt x="0" y="135127"/>
                </a:moveTo>
                <a:lnTo>
                  <a:pt x="6889" y="92399"/>
                </a:lnTo>
                <a:lnTo>
                  <a:pt x="26072" y="55302"/>
                </a:lnTo>
                <a:lnTo>
                  <a:pt x="55324" y="26058"/>
                </a:lnTo>
                <a:lnTo>
                  <a:pt x="92418" y="6884"/>
                </a:lnTo>
                <a:lnTo>
                  <a:pt x="135128" y="0"/>
                </a:lnTo>
                <a:lnTo>
                  <a:pt x="675640" y="0"/>
                </a:lnTo>
                <a:lnTo>
                  <a:pt x="718368" y="6884"/>
                </a:lnTo>
                <a:lnTo>
                  <a:pt x="755465" y="26058"/>
                </a:lnTo>
                <a:lnTo>
                  <a:pt x="784709" y="55302"/>
                </a:lnTo>
                <a:lnTo>
                  <a:pt x="803883" y="92399"/>
                </a:lnTo>
                <a:lnTo>
                  <a:pt x="810768" y="135127"/>
                </a:lnTo>
                <a:lnTo>
                  <a:pt x="810768" y="4394200"/>
                </a:lnTo>
                <a:lnTo>
                  <a:pt x="803883" y="4436909"/>
                </a:lnTo>
                <a:lnTo>
                  <a:pt x="784709" y="4474003"/>
                </a:lnTo>
                <a:lnTo>
                  <a:pt x="755465" y="4503255"/>
                </a:lnTo>
                <a:lnTo>
                  <a:pt x="718368" y="4522438"/>
                </a:lnTo>
                <a:lnTo>
                  <a:pt x="675640" y="4529328"/>
                </a:lnTo>
                <a:lnTo>
                  <a:pt x="135128" y="4529328"/>
                </a:lnTo>
                <a:lnTo>
                  <a:pt x="92418" y="4522438"/>
                </a:lnTo>
                <a:lnTo>
                  <a:pt x="55324" y="4503255"/>
                </a:lnTo>
                <a:lnTo>
                  <a:pt x="26072" y="4474003"/>
                </a:lnTo>
                <a:lnTo>
                  <a:pt x="6889" y="4436909"/>
                </a:lnTo>
                <a:lnTo>
                  <a:pt x="0" y="4394200"/>
                </a:lnTo>
                <a:lnTo>
                  <a:pt x="0" y="135127"/>
                </a:lnTo>
                <a:close/>
              </a:path>
            </a:pathLst>
          </a:custGeom>
          <a:ln w="28956">
            <a:solidFill>
              <a:srgbClr val="C292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E34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E34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40" y="2418410"/>
            <a:ext cx="1150111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E34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info@mb38.ru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hyperlink" Target="http://www.mb38.ru/" TargetMode="External"/><Relationship Id="rId6" Type="http://schemas.openxmlformats.org/officeDocument/2006/relationships/image" Target="../media/image87.png"/><Relationship Id="rId7" Type="http://schemas.openxmlformats.org/officeDocument/2006/relationships/image" Target="../media/image8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hyperlink" Target="http://www.mb38.ru/" TargetMode="External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1.png"/><Relationship Id="rId5" Type="http://schemas.openxmlformats.org/officeDocument/2006/relationships/image" Target="../media/image9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4.png"/><Relationship Id="rId8" Type="http://schemas.openxmlformats.org/officeDocument/2006/relationships/image" Target="../media/image31.png"/><Relationship Id="rId9" Type="http://schemas.openxmlformats.org/officeDocument/2006/relationships/image" Target="../media/image50.png"/><Relationship Id="rId10" Type="http://schemas.openxmlformats.org/officeDocument/2006/relationships/image" Target="../media/image33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30.png"/><Relationship Id="rId15" Type="http://schemas.openxmlformats.org/officeDocument/2006/relationships/image" Target="../media/image54.png"/><Relationship Id="rId16" Type="http://schemas.openxmlformats.org/officeDocument/2006/relationships/image" Target="../media/image3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61.png"/><Relationship Id="rId8" Type="http://schemas.openxmlformats.org/officeDocument/2006/relationships/image" Target="../media/image67.png"/><Relationship Id="rId9" Type="http://schemas.openxmlformats.org/officeDocument/2006/relationships/image" Target="../media/image31.png"/><Relationship Id="rId10" Type="http://schemas.openxmlformats.org/officeDocument/2006/relationships/image" Target="../media/image33.png"/><Relationship Id="rId11" Type="http://schemas.openxmlformats.org/officeDocument/2006/relationships/image" Target="../media/image68.png"/><Relationship Id="rId12" Type="http://schemas.openxmlformats.org/officeDocument/2006/relationships/image" Target="../media/image34.png"/><Relationship Id="rId13" Type="http://schemas.openxmlformats.org/officeDocument/2006/relationships/image" Target="../media/image55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44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6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40.png"/><Relationship Id="rId10" Type="http://schemas.openxmlformats.org/officeDocument/2006/relationships/image" Target="../media/image33.png"/><Relationship Id="rId11" Type="http://schemas.openxmlformats.org/officeDocument/2006/relationships/image" Target="../media/image68.png"/><Relationship Id="rId12" Type="http://schemas.openxmlformats.org/officeDocument/2006/relationships/image" Target="../media/image52.png"/><Relationship Id="rId13" Type="http://schemas.openxmlformats.org/officeDocument/2006/relationships/image" Target="../media/image73.png"/><Relationship Id="rId14" Type="http://schemas.openxmlformats.org/officeDocument/2006/relationships/image" Target="../media/image5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1856" y="1211580"/>
            <a:ext cx="6646164" cy="3189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49161" y="5781852"/>
            <a:ext cx="32296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252525"/>
                </a:solidFill>
                <a:latin typeface="Lucida Sans Unicode"/>
                <a:cs typeface="Lucida Sans Unicode"/>
              </a:rPr>
              <a:t>г. </a:t>
            </a:r>
            <a:r>
              <a:rPr dirty="0" sz="1600" spc="-65">
                <a:solidFill>
                  <a:srgbClr val="252525"/>
                </a:solidFill>
                <a:latin typeface="Lucida Sans Unicode"/>
                <a:cs typeface="Lucida Sans Unicode"/>
              </a:rPr>
              <a:t>Иркутск, </a:t>
            </a:r>
            <a:r>
              <a:rPr dirty="0" sz="1600" spc="-110">
                <a:solidFill>
                  <a:srgbClr val="252525"/>
                </a:solidFill>
                <a:latin typeface="Lucida Sans Unicode"/>
                <a:cs typeface="Lucida Sans Unicode"/>
              </a:rPr>
              <a:t>ул. </a:t>
            </a:r>
            <a:r>
              <a:rPr dirty="0" sz="1600" spc="-85">
                <a:solidFill>
                  <a:srgbClr val="252525"/>
                </a:solidFill>
                <a:latin typeface="Lucida Sans Unicode"/>
                <a:cs typeface="Lucida Sans Unicode"/>
              </a:rPr>
              <a:t>Рабочая, </a:t>
            </a:r>
            <a:r>
              <a:rPr dirty="0" sz="1600" spc="-150">
                <a:solidFill>
                  <a:srgbClr val="252525"/>
                </a:solidFill>
                <a:latin typeface="Lucida Sans Unicode"/>
                <a:cs typeface="Lucida Sans Unicode"/>
              </a:rPr>
              <a:t>2А/4, </a:t>
            </a:r>
            <a:r>
              <a:rPr dirty="0" sz="1600" spc="-409">
                <a:solidFill>
                  <a:srgbClr val="252525"/>
                </a:solidFill>
                <a:latin typeface="Lucida Sans Unicode"/>
                <a:cs typeface="Lucida Sans Unicode"/>
              </a:rPr>
              <a:t>1 </a:t>
            </a:r>
            <a:r>
              <a:rPr dirty="0" sz="1600" spc="-335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90">
                <a:solidFill>
                  <a:srgbClr val="252525"/>
                </a:solidFill>
                <a:latin typeface="Lucida Sans Unicode"/>
                <a:cs typeface="Lucida Sans Unicode"/>
              </a:rPr>
              <a:t>этаж</a:t>
            </a:r>
            <a:endParaRPr sz="16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285">
                <a:solidFill>
                  <a:srgbClr val="252525"/>
                </a:solidFill>
                <a:latin typeface="Lucida Sans Unicode"/>
                <a:cs typeface="Lucida Sans Unicode"/>
              </a:rPr>
              <a:t>+7  </a:t>
            </a:r>
            <a:r>
              <a:rPr dirty="0" sz="1600" spc="-130">
                <a:solidFill>
                  <a:srgbClr val="252525"/>
                </a:solidFill>
                <a:latin typeface="Lucida Sans Unicode"/>
                <a:cs typeface="Lucida Sans Unicode"/>
              </a:rPr>
              <a:t>(3952)</a:t>
            </a:r>
            <a:r>
              <a:rPr dirty="0" sz="1600" spc="-26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10">
                <a:solidFill>
                  <a:srgbClr val="252525"/>
                </a:solidFill>
                <a:latin typeface="Lucida Sans Unicode"/>
                <a:cs typeface="Lucida Sans Unicode"/>
              </a:rPr>
              <a:t>202-102</a:t>
            </a:r>
            <a:endParaRPr sz="16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75">
                <a:solidFill>
                  <a:srgbClr val="252525"/>
                </a:solidFill>
                <a:latin typeface="Lucida Sans Unicode"/>
                <a:cs typeface="Lucida Sans Unicode"/>
                <a:hlinkClick r:id="rId5"/>
              </a:rPr>
              <a:t>inf</a:t>
            </a:r>
            <a:r>
              <a:rPr dirty="0" sz="1600" spc="-75">
                <a:solidFill>
                  <a:srgbClr val="252525"/>
                </a:solidFill>
                <a:latin typeface="Lucida Sans Unicode"/>
                <a:cs typeface="Lucida Sans Unicode"/>
                <a:hlinkClick r:id="rId5"/>
              </a:rPr>
              <a:t>o@mb3</a:t>
            </a:r>
            <a:r>
              <a:rPr dirty="0" sz="1600" spc="-120">
                <a:solidFill>
                  <a:srgbClr val="252525"/>
                </a:solidFill>
                <a:latin typeface="Lucida Sans Unicode"/>
                <a:cs typeface="Lucida Sans Unicode"/>
                <a:hlinkClick r:id="rId5"/>
              </a:rPr>
              <a:t>8.ru</a:t>
            </a:r>
            <a:endParaRPr sz="16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70">
                <a:solidFill>
                  <a:srgbClr val="252525"/>
                </a:solidFill>
                <a:latin typeface="Lucida Sans Unicode"/>
                <a:cs typeface="Lucida Sans Unicode"/>
              </a:rPr>
              <a:t>mb3</a:t>
            </a:r>
            <a:r>
              <a:rPr dirty="0" sz="1600" spc="-120">
                <a:solidFill>
                  <a:srgbClr val="252525"/>
                </a:solidFill>
                <a:latin typeface="Lucida Sans Unicode"/>
                <a:cs typeface="Lucida Sans Unicode"/>
              </a:rPr>
              <a:t>8.ru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4472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061075" cy="6858000"/>
          </a:xfrm>
          <a:custGeom>
            <a:avLst/>
            <a:gdLst/>
            <a:ahLst/>
            <a:cxnLst/>
            <a:rect l="l" t="t" r="r" b="b"/>
            <a:pathLst>
              <a:path w="6061075" h="6858000">
                <a:moveTo>
                  <a:pt x="6060948" y="6857998"/>
                </a:moveTo>
                <a:lnTo>
                  <a:pt x="6060948" y="0"/>
                </a:lnTo>
                <a:lnTo>
                  <a:pt x="0" y="0"/>
                </a:lnTo>
                <a:lnTo>
                  <a:pt x="0" y="6857998"/>
                </a:lnTo>
                <a:lnTo>
                  <a:pt x="6060948" y="6857998"/>
                </a:lnTo>
                <a:close/>
              </a:path>
            </a:pathLst>
          </a:custGeom>
          <a:solidFill>
            <a:srgbClr val="FBF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0537" y="464311"/>
            <a:ext cx="512953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spc="254" b="1">
                <a:latin typeface="Calibri"/>
                <a:cs typeface="Calibri"/>
              </a:rPr>
              <a:t>Ключевые </a:t>
            </a:r>
            <a:r>
              <a:rPr dirty="0" sz="1800" spc="240" b="1">
                <a:latin typeface="Calibri"/>
                <a:cs typeface="Calibri"/>
              </a:rPr>
              <a:t>показатели </a:t>
            </a:r>
            <a:r>
              <a:rPr dirty="0" sz="1800" spc="245" b="1">
                <a:latin typeface="Calibri"/>
                <a:cs typeface="Calibri"/>
              </a:rPr>
              <a:t>отраслевой </a:t>
            </a:r>
            <a:r>
              <a:rPr dirty="0" sz="1800" spc="275" b="1">
                <a:latin typeface="Calibri"/>
                <a:cs typeface="Calibri"/>
              </a:rPr>
              <a:t>и  </a:t>
            </a:r>
            <a:r>
              <a:rPr dirty="0" sz="1800" spc="245" b="1">
                <a:latin typeface="Calibri"/>
                <a:cs typeface="Calibri"/>
              </a:rPr>
              <a:t>консультационной </a:t>
            </a:r>
            <a:r>
              <a:rPr dirty="0" sz="1800" spc="250" b="1">
                <a:latin typeface="Calibri"/>
                <a:cs typeface="Calibri"/>
              </a:rPr>
              <a:t>поддержки </a:t>
            </a:r>
            <a:r>
              <a:rPr dirty="0" sz="1800" spc="100" b="1">
                <a:solidFill>
                  <a:srgbClr val="E74A36"/>
                </a:solidFill>
                <a:latin typeface="Calibri"/>
                <a:cs typeface="Calibri"/>
              </a:rPr>
              <a:t>2021</a:t>
            </a:r>
            <a:r>
              <a:rPr dirty="0" sz="1800" spc="-220" b="1">
                <a:solidFill>
                  <a:srgbClr val="E74A36"/>
                </a:solidFill>
                <a:latin typeface="Calibri"/>
                <a:cs typeface="Calibri"/>
              </a:rPr>
              <a:t> </a:t>
            </a:r>
            <a:r>
              <a:rPr dirty="0" sz="1800" spc="225" b="1">
                <a:solidFill>
                  <a:srgbClr val="E74A36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485" y="1691132"/>
            <a:ext cx="21463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000000"/>
                </a:solidFill>
              </a:rPr>
              <a:t>ОБРАТ</a:t>
            </a:r>
            <a:r>
              <a:rPr dirty="0" sz="2400" spc="-40">
                <a:solidFill>
                  <a:srgbClr val="000000"/>
                </a:solidFill>
              </a:rPr>
              <a:t>И</a:t>
            </a:r>
            <a:r>
              <a:rPr dirty="0" sz="2400" spc="-65">
                <a:solidFill>
                  <a:srgbClr val="000000"/>
                </a:solidFill>
              </a:rPr>
              <a:t>ЛОСЬ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950211" y="2700985"/>
            <a:ext cx="21990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90" b="1">
                <a:solidFill>
                  <a:srgbClr val="EC5439"/>
                </a:solidFill>
                <a:latin typeface="Arial"/>
                <a:cs typeface="Arial"/>
              </a:rPr>
              <a:t>3</a:t>
            </a:r>
            <a:r>
              <a:rPr dirty="0" sz="7200" spc="-560" b="1">
                <a:solidFill>
                  <a:srgbClr val="EC5439"/>
                </a:solidFill>
                <a:latin typeface="Arial"/>
                <a:cs typeface="Arial"/>
              </a:rPr>
              <a:t> </a:t>
            </a:r>
            <a:r>
              <a:rPr dirty="0" sz="7200" spc="-85" b="1">
                <a:solidFill>
                  <a:srgbClr val="EC5439"/>
                </a:solidFill>
                <a:latin typeface="Arial"/>
                <a:cs typeface="Arial"/>
              </a:rPr>
              <a:t>299</a:t>
            </a:r>
            <a:endParaRPr sz="7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3864" y="3661664"/>
            <a:ext cx="1671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Lucida Sans Unicode"/>
                <a:cs typeface="Lucida Sans Unicode"/>
              </a:rPr>
              <a:t>физических</a:t>
            </a:r>
            <a:r>
              <a:rPr dirty="0" sz="1800" spc="-235">
                <a:latin typeface="Lucida Sans Unicode"/>
                <a:cs typeface="Lucida Sans Unicode"/>
              </a:rPr>
              <a:t> </a:t>
            </a:r>
            <a:r>
              <a:rPr dirty="0" sz="1800" spc="-135">
                <a:latin typeface="Lucida Sans Unicode"/>
                <a:cs typeface="Lucida Sans Unicode"/>
              </a:rPr>
              <a:t>лиц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1548" y="4588840"/>
            <a:ext cx="21558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235" b="1">
                <a:solidFill>
                  <a:srgbClr val="EC5439"/>
                </a:solidFill>
                <a:latin typeface="Arial"/>
                <a:cs typeface="Arial"/>
              </a:rPr>
              <a:t>2</a:t>
            </a:r>
            <a:r>
              <a:rPr dirty="0" sz="7200" spc="-565" b="1">
                <a:solidFill>
                  <a:srgbClr val="EC5439"/>
                </a:solidFill>
                <a:latin typeface="Arial"/>
                <a:cs typeface="Arial"/>
              </a:rPr>
              <a:t> </a:t>
            </a:r>
            <a:r>
              <a:rPr dirty="0" sz="7200" spc="-180" b="1">
                <a:solidFill>
                  <a:srgbClr val="EC5439"/>
                </a:solidFill>
                <a:latin typeface="Arial"/>
                <a:cs typeface="Arial"/>
              </a:rPr>
              <a:t>295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4972" y="5578855"/>
            <a:ext cx="2230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Lucida Sans Unicode"/>
                <a:cs typeface="Lucida Sans Unicode"/>
              </a:rPr>
              <a:t>СМСП </a:t>
            </a:r>
            <a:r>
              <a:rPr dirty="0" sz="1800" spc="-114">
                <a:latin typeface="Lucida Sans Unicode"/>
                <a:cs typeface="Lucida Sans Unicode"/>
              </a:rPr>
              <a:t>и</a:t>
            </a:r>
            <a:r>
              <a:rPr dirty="0" sz="1800" spc="-420">
                <a:latin typeface="Lucida Sans Unicode"/>
                <a:cs typeface="Lucida Sans Unicode"/>
              </a:rPr>
              <a:t> </a:t>
            </a:r>
            <a:r>
              <a:rPr dirty="0" sz="1800" spc="-120">
                <a:latin typeface="Lucida Sans Unicode"/>
                <a:cs typeface="Lucida Sans Unicode"/>
              </a:rPr>
              <a:t>самозанятых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3461" y="1691132"/>
            <a:ext cx="3027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latin typeface="Arial"/>
                <a:cs typeface="Arial"/>
              </a:rPr>
              <a:t>МЕРЫ</a:t>
            </a:r>
            <a:r>
              <a:rPr dirty="0" sz="2400" spc="-229" b="1">
                <a:latin typeface="Arial"/>
                <a:cs typeface="Arial"/>
              </a:rPr>
              <a:t> </a:t>
            </a:r>
            <a:r>
              <a:rPr dirty="0" sz="2400" spc="50" b="1">
                <a:latin typeface="Arial"/>
                <a:cs typeface="Arial"/>
              </a:rPr>
              <a:t>ПОДДЕРЖКИ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9772" y="2659837"/>
            <a:ext cx="21158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305" b="1">
                <a:solidFill>
                  <a:srgbClr val="EC5439"/>
                </a:solidFill>
                <a:latin typeface="Arial"/>
                <a:cs typeface="Arial"/>
              </a:rPr>
              <a:t>5</a:t>
            </a:r>
            <a:r>
              <a:rPr dirty="0" sz="7200" spc="-560" b="1">
                <a:solidFill>
                  <a:srgbClr val="EC5439"/>
                </a:solidFill>
                <a:latin typeface="Arial"/>
                <a:cs typeface="Arial"/>
              </a:rPr>
              <a:t> </a:t>
            </a:r>
            <a:r>
              <a:rPr dirty="0" sz="7200" spc="-265" b="1">
                <a:solidFill>
                  <a:srgbClr val="EC5439"/>
                </a:solidFill>
                <a:latin typeface="Arial"/>
                <a:cs typeface="Arial"/>
              </a:rPr>
              <a:t>747</a:t>
            </a:r>
            <a:endParaRPr sz="7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3717" y="3620516"/>
            <a:ext cx="1483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Lucida Sans Unicode"/>
                <a:cs typeface="Lucida Sans Unicode"/>
              </a:rPr>
              <a:t>оказано</a:t>
            </a:r>
            <a:r>
              <a:rPr dirty="0" sz="1800" spc="185">
                <a:latin typeface="Lucida Sans Unicode"/>
                <a:cs typeface="Lucida Sans Unicode"/>
              </a:rPr>
              <a:t> </a:t>
            </a:r>
            <a:r>
              <a:rPr dirty="0" sz="1800" spc="-105">
                <a:latin typeface="Lucida Sans Unicode"/>
                <a:cs typeface="Lucida Sans Unicode"/>
              </a:rPr>
              <a:t>услуг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5617" y="4547692"/>
            <a:ext cx="15608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20" b="1">
                <a:solidFill>
                  <a:srgbClr val="EC5439"/>
                </a:solidFill>
                <a:latin typeface="Arial"/>
                <a:cs typeface="Arial"/>
              </a:rPr>
              <a:t>982</a:t>
            </a:r>
            <a:endParaRPr sz="7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2181" y="5537708"/>
            <a:ext cx="3194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3735" marR="5080" indent="-66167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latin typeface="Lucida Sans Unicode"/>
                <a:cs typeface="Lucida Sans Unicode"/>
              </a:rPr>
              <a:t>бизнес-планов </a:t>
            </a:r>
            <a:r>
              <a:rPr dirty="0" sz="1800" spc="-114">
                <a:latin typeface="Lucida Sans Unicode"/>
                <a:cs typeface="Lucida Sans Unicode"/>
              </a:rPr>
              <a:t>и</a:t>
            </a:r>
            <a:r>
              <a:rPr dirty="0" sz="1800" spc="-225">
                <a:latin typeface="Lucida Sans Unicode"/>
                <a:cs typeface="Lucida Sans Unicode"/>
              </a:rPr>
              <a:t> </a:t>
            </a:r>
            <a:r>
              <a:rPr dirty="0" sz="1800" spc="-110">
                <a:latin typeface="Lucida Sans Unicode"/>
                <a:cs typeface="Lucida Sans Unicode"/>
              </a:rPr>
              <a:t>консультаций  </a:t>
            </a:r>
            <a:r>
              <a:rPr dirty="0" sz="1800" spc="-130">
                <a:latin typeface="Lucida Sans Unicode"/>
                <a:cs typeface="Lucida Sans Unicode"/>
              </a:rPr>
              <a:t>для</a:t>
            </a:r>
            <a:r>
              <a:rPr dirty="0" sz="1800" spc="-175">
                <a:latin typeface="Lucida Sans Unicode"/>
                <a:cs typeface="Lucida Sans Unicode"/>
              </a:rPr>
              <a:t> </a:t>
            </a:r>
            <a:r>
              <a:rPr dirty="0" sz="1800" spc="-120">
                <a:latin typeface="Lucida Sans Unicode"/>
                <a:cs typeface="Lucida Sans Unicode"/>
              </a:rPr>
              <a:t>соц.контракта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401269"/>
            <a:ext cx="70764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90" b="1">
                <a:solidFill>
                  <a:srgbClr val="E74A36"/>
                </a:solidFill>
                <a:latin typeface="Arial"/>
                <a:cs typeface="Arial"/>
              </a:rPr>
              <a:t>Повышение </a:t>
            </a:r>
            <a:r>
              <a:rPr dirty="0" sz="2800" spc="-204" b="1">
                <a:solidFill>
                  <a:srgbClr val="E74A36"/>
                </a:solidFill>
                <a:latin typeface="Arial"/>
                <a:cs typeface="Arial"/>
              </a:rPr>
              <a:t>эффективности </a:t>
            </a:r>
            <a:r>
              <a:rPr dirty="0" sz="2800" spc="-190" b="1">
                <a:solidFill>
                  <a:srgbClr val="5E3427"/>
                </a:solidFill>
                <a:latin typeface="Arial"/>
                <a:cs typeface="Arial"/>
              </a:rPr>
              <a:t>мер</a:t>
            </a:r>
            <a:r>
              <a:rPr dirty="0" sz="2800" spc="-100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2800" spc="-125" b="1">
                <a:solidFill>
                  <a:srgbClr val="5E3427"/>
                </a:solidFill>
                <a:latin typeface="Arial"/>
                <a:cs typeface="Arial"/>
              </a:rPr>
              <a:t>поддержки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7050" y="1280922"/>
            <a:ext cx="0" cy="5240020"/>
          </a:xfrm>
          <a:custGeom>
            <a:avLst/>
            <a:gdLst/>
            <a:ahLst/>
            <a:cxnLst/>
            <a:rect l="l" t="t" r="r" b="b"/>
            <a:pathLst>
              <a:path w="0" h="5240020">
                <a:moveTo>
                  <a:pt x="0" y="0"/>
                </a:moveTo>
                <a:lnTo>
                  <a:pt x="0" y="523951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06651" y="1193368"/>
            <a:ext cx="30626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0">
                <a:latin typeface="Lucida Sans Unicode"/>
                <a:cs typeface="Lucida Sans Unicode"/>
              </a:rPr>
              <a:t>МАССОВЫЕ</a:t>
            </a:r>
            <a:r>
              <a:rPr dirty="0" sz="2400" spc="-295">
                <a:latin typeface="Lucida Sans Unicode"/>
                <a:cs typeface="Lucida Sans Unicode"/>
              </a:rPr>
              <a:t> </a:t>
            </a:r>
            <a:r>
              <a:rPr dirty="0" sz="2400" spc="25">
                <a:latin typeface="Lucida Sans Unicode"/>
                <a:cs typeface="Lucida Sans Unicode"/>
              </a:rPr>
              <a:t>УСЛУГИ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0345" y="1193368"/>
            <a:ext cx="438721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latin typeface="Lucida Sans Unicode"/>
                <a:cs typeface="Lucida Sans Unicode"/>
              </a:rPr>
              <a:t>УСЛУГИ </a:t>
            </a:r>
            <a:r>
              <a:rPr dirty="0" sz="2400" spc="70">
                <a:latin typeface="Lucida Sans Unicode"/>
                <a:cs typeface="Lucida Sans Unicode"/>
              </a:rPr>
              <a:t>НАПРАВЛЕННЫЕ</a:t>
            </a:r>
            <a:r>
              <a:rPr dirty="0" sz="2400" spc="-555">
                <a:latin typeface="Lucida Sans Unicode"/>
                <a:cs typeface="Lucida Sans Unicode"/>
              </a:rPr>
              <a:t> </a:t>
            </a:r>
            <a:r>
              <a:rPr dirty="0" sz="2400" spc="50">
                <a:latin typeface="Lucida Sans Unicode"/>
                <a:cs typeface="Lucida Sans Unicode"/>
              </a:rPr>
              <a:t>НА  </a:t>
            </a:r>
            <a:r>
              <a:rPr dirty="0" sz="2400" spc="65">
                <a:latin typeface="Lucida Sans Unicode"/>
                <a:cs typeface="Lucida Sans Unicode"/>
              </a:rPr>
              <a:t>РАЗВИТИЕ </a:t>
            </a:r>
            <a:r>
              <a:rPr dirty="0" sz="2400" spc="55">
                <a:latin typeface="Lucida Sans Unicode"/>
                <a:cs typeface="Lucida Sans Unicode"/>
              </a:rPr>
              <a:t>ПРИОРИТЕТНЫХ  </a:t>
            </a:r>
            <a:r>
              <a:rPr dirty="0" sz="2400" spc="80">
                <a:latin typeface="Lucida Sans Unicode"/>
                <a:cs typeface="Lucida Sans Unicode"/>
              </a:rPr>
              <a:t>НАПРАВЛЕНИЙ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0508" y="3058795"/>
            <a:ext cx="228981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Lucida Sans Unicode"/>
                <a:cs typeface="Lucida Sans Unicode"/>
              </a:rPr>
              <a:t>о</a:t>
            </a:r>
            <a:r>
              <a:rPr dirty="0" sz="1800" spc="-365">
                <a:latin typeface="Lucida Sans Unicode"/>
                <a:cs typeface="Lucida Sans Unicode"/>
              </a:rPr>
              <a:t>т</a:t>
            </a:r>
            <a:r>
              <a:rPr dirty="0" baseline="16589" sz="10800" spc="-5047" b="1">
                <a:solidFill>
                  <a:srgbClr val="EC5439"/>
                </a:solidFill>
                <a:latin typeface="Arial"/>
                <a:cs typeface="Arial"/>
              </a:rPr>
              <a:t>2</a:t>
            </a:r>
            <a:r>
              <a:rPr dirty="0" sz="1800" spc="-110">
                <a:latin typeface="Lucida Sans Unicode"/>
                <a:cs typeface="Lucida Sans Unicode"/>
              </a:rPr>
              <a:t>ока</a:t>
            </a:r>
            <a:r>
              <a:rPr dirty="0" sz="1800" spc="-495">
                <a:latin typeface="Lucida Sans Unicode"/>
                <a:cs typeface="Lucida Sans Unicode"/>
              </a:rPr>
              <a:t>з</a:t>
            </a:r>
            <a:r>
              <a:rPr dirty="0" baseline="16589" sz="10800" spc="-5332" b="1">
                <a:solidFill>
                  <a:srgbClr val="EC5439"/>
                </a:solidFill>
                <a:latin typeface="Arial"/>
                <a:cs typeface="Arial"/>
              </a:rPr>
              <a:t>0</a:t>
            </a:r>
            <a:r>
              <a:rPr dirty="0" sz="1800" spc="-155">
                <a:latin typeface="Lucida Sans Unicode"/>
                <a:cs typeface="Lucida Sans Unicode"/>
              </a:rPr>
              <a:t>ы</a:t>
            </a:r>
            <a:r>
              <a:rPr dirty="0" sz="1800" spc="-110">
                <a:latin typeface="Lucida Sans Unicode"/>
                <a:cs typeface="Lucida Sans Unicode"/>
              </a:rPr>
              <a:t>ва</a:t>
            </a:r>
            <a:r>
              <a:rPr dirty="0" sz="1800" spc="-350">
                <a:latin typeface="Lucida Sans Unicode"/>
                <a:cs typeface="Lucida Sans Unicode"/>
              </a:rPr>
              <a:t>е</a:t>
            </a:r>
            <a:r>
              <a:rPr dirty="0" baseline="16589" sz="10800" spc="-9187" b="1">
                <a:solidFill>
                  <a:srgbClr val="EC5439"/>
                </a:solidFill>
                <a:latin typeface="Arial"/>
                <a:cs typeface="Arial"/>
              </a:rPr>
              <a:t>%</a:t>
            </a:r>
            <a:r>
              <a:rPr dirty="0" sz="1800" spc="-165">
                <a:latin typeface="Lucida Sans Unicode"/>
                <a:cs typeface="Lucida Sans Unicode"/>
              </a:rPr>
              <a:t>м</a:t>
            </a:r>
            <a:r>
              <a:rPr dirty="0" sz="1800" spc="-180">
                <a:latin typeface="Lucida Sans Unicode"/>
                <a:cs typeface="Lucida Sans Unicode"/>
              </a:rPr>
              <a:t>ы</a:t>
            </a:r>
            <a:r>
              <a:rPr dirty="0" sz="1800" spc="-195">
                <a:latin typeface="Lucida Sans Unicode"/>
                <a:cs typeface="Lucida Sans Unicode"/>
              </a:rPr>
              <a:t>х</a:t>
            </a:r>
            <a:r>
              <a:rPr dirty="0" sz="1800" spc="-175">
                <a:latin typeface="Lucida Sans Unicode"/>
                <a:cs typeface="Lucida Sans Unicode"/>
              </a:rPr>
              <a:t> </a:t>
            </a:r>
            <a:r>
              <a:rPr dirty="0" sz="1800" spc="-105">
                <a:latin typeface="Lucida Sans Unicode"/>
                <a:cs typeface="Lucida Sans Unicode"/>
              </a:rPr>
              <a:t>услуг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7306" y="4630292"/>
            <a:ext cx="477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335" algn="l"/>
                <a:tab pos="2620010" algn="l"/>
                <a:tab pos="3103245" algn="l"/>
              </a:tabLst>
            </a:pPr>
            <a:r>
              <a:rPr dirty="0" sz="1800" spc="-25" b="1">
                <a:latin typeface="Calibri"/>
                <a:cs typeface="Calibri"/>
              </a:rPr>
              <a:t>Услуги	</a:t>
            </a:r>
            <a:r>
              <a:rPr dirty="0" sz="1800" spc="-5" b="1">
                <a:latin typeface="Calibri"/>
                <a:cs typeface="Calibri"/>
              </a:rPr>
              <a:t>направленные	</a:t>
            </a:r>
            <a:r>
              <a:rPr dirty="0" sz="1800" b="1">
                <a:latin typeface="Calibri"/>
                <a:cs typeface="Calibri"/>
              </a:rPr>
              <a:t>на	</a:t>
            </a:r>
            <a:r>
              <a:rPr dirty="0" sz="1800" spc="-5" b="1">
                <a:latin typeface="Calibri"/>
                <a:cs typeface="Calibri"/>
              </a:rPr>
              <a:t>«выращивание»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7306" y="4904994"/>
            <a:ext cx="1096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644" algn="l"/>
              </a:tabLst>
            </a:pPr>
            <a:r>
              <a:rPr dirty="0" sz="1800" spc="-5" b="1">
                <a:latin typeface="Calibri"/>
                <a:cs typeface="Calibri"/>
              </a:rPr>
              <a:t>б</a:t>
            </a:r>
            <a:r>
              <a:rPr dirty="0" sz="1800" spc="5" b="1">
                <a:latin typeface="Calibri"/>
                <a:cs typeface="Calibri"/>
              </a:rPr>
              <a:t>и</a:t>
            </a:r>
            <a:r>
              <a:rPr dirty="0" sz="1800" b="1">
                <a:latin typeface="Calibri"/>
                <a:cs typeface="Calibri"/>
              </a:rPr>
              <a:t>з</a:t>
            </a:r>
            <a:r>
              <a:rPr dirty="0" sz="1800" spc="-10" b="1">
                <a:latin typeface="Calibri"/>
                <a:cs typeface="Calibri"/>
              </a:rPr>
              <a:t>н</a:t>
            </a:r>
            <a:r>
              <a:rPr dirty="0" sz="1800" b="1">
                <a:latin typeface="Calibri"/>
                <a:cs typeface="Calibri"/>
              </a:rPr>
              <a:t>е</a:t>
            </a:r>
            <a:r>
              <a:rPr dirty="0" sz="1800" spc="-5" b="1">
                <a:latin typeface="Calibri"/>
                <a:cs typeface="Calibri"/>
              </a:rPr>
              <a:t>с</a:t>
            </a:r>
            <a:r>
              <a:rPr dirty="0" sz="1800" b="1">
                <a:latin typeface="Calibri"/>
                <a:cs typeface="Calibri"/>
              </a:rPr>
              <a:t>а	</a:t>
            </a:r>
            <a:r>
              <a:rPr dirty="0" sz="180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3290" y="4930902"/>
            <a:ext cx="3379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3105" algn="l"/>
                <a:tab pos="2078989" algn="l"/>
                <a:tab pos="2435860" algn="l"/>
              </a:tabLst>
            </a:pPr>
            <a:r>
              <a:rPr dirty="0" sz="1600" spc="-5">
                <a:latin typeface="Calibri"/>
                <a:cs typeface="Calibri"/>
              </a:rPr>
              <a:t>у</a:t>
            </a:r>
            <a:r>
              <a:rPr dirty="0" sz="1600" spc="-15">
                <a:latin typeface="Calibri"/>
                <a:cs typeface="Calibri"/>
              </a:rPr>
              <a:t>с</a:t>
            </a:r>
            <a:r>
              <a:rPr dirty="0" sz="1600" spc="-10">
                <a:latin typeface="Calibri"/>
                <a:cs typeface="Calibri"/>
              </a:rPr>
              <a:t>луг</a:t>
            </a:r>
            <a:r>
              <a:rPr dirty="0" sz="1600" spc="-5">
                <a:latin typeface="Calibri"/>
                <a:cs typeface="Calibri"/>
              </a:rPr>
              <a:t>и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>
                <a:latin typeface="Calibri"/>
                <a:cs typeface="Calibri"/>
              </a:rPr>
              <a:t>п</a:t>
            </a:r>
            <a:r>
              <a:rPr dirty="0" sz="1600" spc="-45">
                <a:latin typeface="Calibri"/>
                <a:cs typeface="Calibri"/>
              </a:rPr>
              <a:t>о</a:t>
            </a:r>
            <a:r>
              <a:rPr dirty="0" sz="1600" spc="-20">
                <a:latin typeface="Calibri"/>
                <a:cs typeface="Calibri"/>
              </a:rPr>
              <a:t>д</a:t>
            </a:r>
            <a:r>
              <a:rPr dirty="0" sz="1600" spc="-5">
                <a:latin typeface="Calibri"/>
                <a:cs typeface="Calibri"/>
              </a:rPr>
              <a:t>бир</a:t>
            </a:r>
            <a:r>
              <a:rPr dirty="0" sz="1600">
                <a:latin typeface="Calibri"/>
                <a:cs typeface="Calibri"/>
              </a:rPr>
              <a:t>а</a:t>
            </a:r>
            <a:r>
              <a:rPr dirty="0" sz="1600" spc="-5">
                <a:latin typeface="Calibri"/>
                <a:cs typeface="Calibri"/>
              </a:rPr>
              <a:t>емые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0">
                <a:latin typeface="Calibri"/>
                <a:cs typeface="Calibri"/>
              </a:rPr>
              <a:t>н</a:t>
            </a:r>
            <a:r>
              <a:rPr dirty="0" sz="1600" spc="-5">
                <a:latin typeface="Calibri"/>
                <a:cs typeface="Calibri"/>
              </a:rPr>
              <a:t>а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0">
                <a:latin typeface="Calibri"/>
                <a:cs typeface="Calibri"/>
              </a:rPr>
              <a:t>ос</a:t>
            </a:r>
            <a:r>
              <a:rPr dirty="0" sz="1600" spc="-5">
                <a:latin typeface="Calibri"/>
                <a:cs typeface="Calibri"/>
              </a:rPr>
              <a:t>н</a:t>
            </a:r>
            <a:r>
              <a:rPr dirty="0" sz="1600" spc="-10">
                <a:latin typeface="Calibri"/>
                <a:cs typeface="Calibri"/>
              </a:rPr>
              <a:t>ов</a:t>
            </a:r>
            <a:r>
              <a:rPr dirty="0" sz="1600" spc="-5">
                <a:latin typeface="Calibri"/>
                <a:cs typeface="Calibri"/>
              </a:rPr>
              <a:t>ании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7306" y="5182361"/>
            <a:ext cx="4775200" cy="784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концепции </a:t>
            </a:r>
            <a:r>
              <a:rPr dirty="0" sz="1600" spc="-5">
                <a:latin typeface="Calibri"/>
                <a:cs typeface="Calibri"/>
              </a:rPr>
              <a:t>развития отрасли, направления </a:t>
            </a:r>
            <a:r>
              <a:rPr dirty="0" sz="1600" spc="-10">
                <a:latin typeface="Calibri"/>
                <a:cs typeface="Calibri"/>
              </a:rPr>
              <a:t>бизнеса  </a:t>
            </a:r>
            <a:r>
              <a:rPr dirty="0" sz="1600" spc="-5">
                <a:latin typeface="Calibri"/>
                <a:cs typeface="Calibri"/>
              </a:rPr>
              <a:t>или </a:t>
            </a:r>
            <a:r>
              <a:rPr dirty="0" sz="1600" spc="-20">
                <a:latin typeface="Calibri"/>
                <a:cs typeface="Calibri"/>
              </a:rPr>
              <a:t>отдельной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организации.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  <a:tabLst>
                <a:tab pos="1129665" algn="l"/>
                <a:tab pos="2801620" algn="l"/>
                <a:tab pos="3967479" algn="l"/>
              </a:tabLst>
            </a:pPr>
            <a:r>
              <a:rPr dirty="0" sz="1800" spc="-110" b="1">
                <a:latin typeface="Calibri"/>
                <a:cs typeface="Calibri"/>
              </a:rPr>
              <a:t>У</a:t>
            </a:r>
            <a:r>
              <a:rPr dirty="0" sz="1800" spc="-5" b="1">
                <a:latin typeface="Calibri"/>
                <a:cs typeface="Calibri"/>
              </a:rPr>
              <a:t>сл</a:t>
            </a:r>
            <a:r>
              <a:rPr dirty="0" sz="1800" spc="5" b="1">
                <a:latin typeface="Calibri"/>
                <a:cs typeface="Calibri"/>
              </a:rPr>
              <a:t>о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10" b="1">
                <a:latin typeface="Calibri"/>
                <a:cs typeface="Calibri"/>
              </a:rPr>
              <a:t>ие</a:t>
            </a:r>
            <a:r>
              <a:rPr dirty="0" sz="1800" b="1">
                <a:latin typeface="Calibri"/>
                <a:cs typeface="Calibri"/>
              </a:rPr>
              <a:t>м	эф</a:t>
            </a:r>
            <a:r>
              <a:rPr dirty="0" sz="1800" spc="-15" b="1">
                <a:latin typeface="Calibri"/>
                <a:cs typeface="Calibri"/>
              </a:rPr>
              <a:t>ф</a:t>
            </a:r>
            <a:r>
              <a:rPr dirty="0" sz="1800" b="1">
                <a:latin typeface="Calibri"/>
                <a:cs typeface="Calibri"/>
              </a:rPr>
              <a:t>ек</a:t>
            </a:r>
            <a:r>
              <a:rPr dirty="0" sz="1800" spc="-10" b="1">
                <a:latin typeface="Calibri"/>
                <a:cs typeface="Calibri"/>
              </a:rPr>
              <a:t>т</a:t>
            </a:r>
            <a:r>
              <a:rPr dirty="0" sz="1800" b="1">
                <a:latin typeface="Calibri"/>
                <a:cs typeface="Calibri"/>
              </a:rPr>
              <a:t>ив</a:t>
            </a:r>
            <a:r>
              <a:rPr dirty="0" sz="1800" spc="-15" b="1">
                <a:latin typeface="Calibri"/>
                <a:cs typeface="Calibri"/>
              </a:rPr>
              <a:t>н</a:t>
            </a:r>
            <a:r>
              <a:rPr dirty="0" sz="1800" b="1">
                <a:latin typeface="Calibri"/>
                <a:cs typeface="Calibri"/>
              </a:rPr>
              <a:t>о</a:t>
            </a:r>
            <a:r>
              <a:rPr dirty="0" sz="1800" spc="5" b="1">
                <a:latin typeface="Calibri"/>
                <a:cs typeface="Calibri"/>
              </a:rPr>
              <a:t>с</a:t>
            </a:r>
            <a:r>
              <a:rPr dirty="0" sz="1800" spc="-20" b="1">
                <a:latin typeface="Calibri"/>
                <a:cs typeface="Calibri"/>
              </a:rPr>
              <a:t>т</a:t>
            </a:r>
            <a:r>
              <a:rPr dirty="0" sz="1800" b="1">
                <a:latin typeface="Calibri"/>
                <a:cs typeface="Calibri"/>
              </a:rPr>
              <a:t>и	</a:t>
            </a:r>
            <a:r>
              <a:rPr dirty="0" sz="1600" spc="-10">
                <a:latin typeface="Calibri"/>
                <a:cs typeface="Calibri"/>
              </a:rPr>
              <a:t>реа</a:t>
            </a:r>
            <a:r>
              <a:rPr dirty="0" sz="1600" spc="-5">
                <a:latin typeface="Calibri"/>
                <a:cs typeface="Calibri"/>
              </a:rPr>
              <a:t>лизации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0">
                <a:latin typeface="Calibri"/>
                <a:cs typeface="Calibri"/>
              </a:rPr>
              <a:t>я</a:t>
            </a:r>
            <a:r>
              <a:rPr dirty="0" sz="1600" spc="-15">
                <a:latin typeface="Calibri"/>
                <a:cs typeface="Calibri"/>
              </a:rPr>
              <a:t>в</a:t>
            </a:r>
            <a:r>
              <a:rPr dirty="0" sz="1600" spc="-10">
                <a:latin typeface="Calibri"/>
                <a:cs typeface="Calibri"/>
              </a:rPr>
              <a:t>ля</a:t>
            </a:r>
            <a:r>
              <a:rPr dirty="0" sz="1600" spc="-30">
                <a:latin typeface="Calibri"/>
                <a:cs typeface="Calibri"/>
              </a:rPr>
              <a:t>ю</a:t>
            </a:r>
            <a:r>
              <a:rPr dirty="0" sz="1600" spc="-15">
                <a:latin typeface="Calibri"/>
                <a:cs typeface="Calibri"/>
              </a:rPr>
              <a:t>т</a:t>
            </a:r>
            <a:r>
              <a:rPr dirty="0" sz="1600" spc="-5">
                <a:latin typeface="Calibri"/>
                <a:cs typeface="Calibri"/>
              </a:rPr>
              <a:t>ся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7306" y="5944311"/>
            <a:ext cx="4774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4385" algn="l"/>
                <a:tab pos="1143000" algn="l"/>
                <a:tab pos="1577340" algn="l"/>
                <a:tab pos="2832100" algn="l"/>
                <a:tab pos="3338195" algn="l"/>
                <a:tab pos="4210050" algn="l"/>
              </a:tabLst>
            </a:pPr>
            <a:r>
              <a:rPr dirty="0" sz="1600" spc="-10">
                <a:latin typeface="Calibri"/>
                <a:cs typeface="Calibri"/>
              </a:rPr>
              <a:t>кадры	</a:t>
            </a:r>
            <a:r>
              <a:rPr dirty="0" sz="1600" spc="-5">
                <a:latin typeface="Calibri"/>
                <a:cs typeface="Calibri"/>
              </a:rPr>
              <a:t>и	</a:t>
            </a:r>
            <a:r>
              <a:rPr dirty="0" sz="1600" spc="-10">
                <a:latin typeface="Calibri"/>
                <a:cs typeface="Calibri"/>
              </a:rPr>
              <a:t>их	</a:t>
            </a:r>
            <a:r>
              <a:rPr dirty="0" sz="1600" spc="-15">
                <a:latin typeface="Calibri"/>
                <a:cs typeface="Calibri"/>
              </a:rPr>
              <a:t>подготовка,	</a:t>
            </a:r>
            <a:r>
              <a:rPr dirty="0" sz="1600" spc="-20">
                <a:latin typeface="Calibri"/>
                <a:cs typeface="Calibri"/>
              </a:rPr>
              <a:t>т.к.	</a:t>
            </a:r>
            <a:r>
              <a:rPr dirty="0" sz="1600" spc="-10">
                <a:latin typeface="Calibri"/>
                <a:cs typeface="Calibri"/>
              </a:rPr>
              <a:t>каждая	услуги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7306" y="6188455"/>
            <a:ext cx="1377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индиви</a:t>
            </a:r>
            <a:r>
              <a:rPr dirty="0" sz="1600" spc="-20">
                <a:latin typeface="Calibri"/>
                <a:cs typeface="Calibri"/>
              </a:rPr>
              <a:t>д</a:t>
            </a:r>
            <a:r>
              <a:rPr dirty="0" sz="1600" spc="-5">
                <a:latin typeface="Calibri"/>
                <a:cs typeface="Calibri"/>
              </a:rPr>
              <a:t>уаль</a:t>
            </a:r>
            <a:r>
              <a:rPr dirty="0" sz="1600" spc="-10">
                <a:latin typeface="Calibri"/>
                <a:cs typeface="Calibri"/>
              </a:rPr>
              <a:t>н</a:t>
            </a:r>
            <a:r>
              <a:rPr dirty="0" sz="1600" spc="-5"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440" y="3052648"/>
            <a:ext cx="6158230" cy="2398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11454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Lucida Sans Unicode"/>
                <a:cs typeface="Lucida Sans Unicode"/>
              </a:rPr>
              <a:t>о</a:t>
            </a:r>
            <a:r>
              <a:rPr dirty="0" sz="1800" spc="-640">
                <a:latin typeface="Lucida Sans Unicode"/>
                <a:cs typeface="Lucida Sans Unicode"/>
              </a:rPr>
              <a:t>т</a:t>
            </a:r>
            <a:r>
              <a:rPr dirty="0" baseline="16589" sz="10800" spc="-4627" b="1">
                <a:solidFill>
                  <a:srgbClr val="EC5439"/>
                </a:solidFill>
                <a:latin typeface="Arial"/>
                <a:cs typeface="Arial"/>
              </a:rPr>
              <a:t>8</a:t>
            </a:r>
            <a:r>
              <a:rPr dirty="0" sz="1800" spc="-85">
                <a:latin typeface="Lucida Sans Unicode"/>
                <a:cs typeface="Lucida Sans Unicode"/>
              </a:rPr>
              <a:t>о</a:t>
            </a:r>
            <a:r>
              <a:rPr dirty="0" sz="1800" spc="-70">
                <a:latin typeface="Lucida Sans Unicode"/>
                <a:cs typeface="Lucida Sans Unicode"/>
              </a:rPr>
              <a:t>к</a:t>
            </a:r>
            <a:r>
              <a:rPr dirty="0" sz="1800" spc="-170">
                <a:latin typeface="Lucida Sans Unicode"/>
                <a:cs typeface="Lucida Sans Unicode"/>
              </a:rPr>
              <a:t>а</a:t>
            </a:r>
            <a:r>
              <a:rPr dirty="0" sz="1800" spc="-220">
                <a:latin typeface="Lucida Sans Unicode"/>
                <a:cs typeface="Lucida Sans Unicode"/>
              </a:rPr>
              <a:t>з</a:t>
            </a:r>
            <a:r>
              <a:rPr dirty="0" baseline="16589" sz="10800" spc="-5737" b="1">
                <a:solidFill>
                  <a:srgbClr val="EC5439"/>
                </a:solidFill>
                <a:latin typeface="Arial"/>
                <a:cs typeface="Arial"/>
              </a:rPr>
              <a:t>0</a:t>
            </a:r>
            <a:r>
              <a:rPr dirty="0" sz="1800" spc="-160">
                <a:latin typeface="Lucida Sans Unicode"/>
                <a:cs typeface="Lucida Sans Unicode"/>
              </a:rPr>
              <a:t>ы</a:t>
            </a:r>
            <a:r>
              <a:rPr dirty="0" sz="1800" spc="-100">
                <a:latin typeface="Lucida Sans Unicode"/>
                <a:cs typeface="Lucida Sans Unicode"/>
              </a:rPr>
              <a:t>вае</a:t>
            </a:r>
            <a:r>
              <a:rPr dirty="0" sz="1800" spc="-1305">
                <a:latin typeface="Lucida Sans Unicode"/>
                <a:cs typeface="Lucida Sans Unicode"/>
              </a:rPr>
              <a:t>м</a:t>
            </a:r>
            <a:r>
              <a:rPr dirty="0" baseline="16589" sz="10800" spc="-7934" b="1">
                <a:solidFill>
                  <a:srgbClr val="EC5439"/>
                </a:solidFill>
                <a:latin typeface="Arial"/>
                <a:cs typeface="Arial"/>
              </a:rPr>
              <a:t>%</a:t>
            </a:r>
            <a:r>
              <a:rPr dirty="0" sz="1800" spc="-170">
                <a:latin typeface="Lucida Sans Unicode"/>
                <a:cs typeface="Lucida Sans Unicode"/>
              </a:rPr>
              <a:t>ых</a:t>
            </a:r>
            <a:r>
              <a:rPr dirty="0" sz="1800" spc="-180">
                <a:latin typeface="Lucida Sans Unicode"/>
                <a:cs typeface="Lucida Sans Unicode"/>
              </a:rPr>
              <a:t> </a:t>
            </a:r>
            <a:r>
              <a:rPr dirty="0" sz="1800" spc="-70">
                <a:latin typeface="Lucida Sans Unicode"/>
                <a:cs typeface="Lucida Sans Unicode"/>
              </a:rPr>
              <a:t>усл</a:t>
            </a:r>
            <a:r>
              <a:rPr dirty="0" sz="1800" spc="-65">
                <a:latin typeface="Lucida Sans Unicode"/>
                <a:cs typeface="Lucida Sans Unicode"/>
              </a:rPr>
              <a:t>у</a:t>
            </a:r>
            <a:r>
              <a:rPr dirty="0" sz="1800" spc="-240">
                <a:latin typeface="Lucida Sans Unicode"/>
                <a:cs typeface="Lucida Sans Unicode"/>
              </a:rPr>
              <a:t>г</a:t>
            </a:r>
            <a:endParaRPr sz="1800">
              <a:latin typeface="Lucida Sans Unicode"/>
              <a:cs typeface="Lucida Sans Unicode"/>
            </a:endParaRPr>
          </a:p>
          <a:p>
            <a:pPr algn="just" marL="50800" marR="43180">
              <a:lnSpc>
                <a:spcPct val="100499"/>
              </a:lnSpc>
              <a:spcBef>
                <a:spcPts val="4015"/>
              </a:spcBef>
            </a:pPr>
            <a:r>
              <a:rPr dirty="0" sz="1800" spc="-5" b="1">
                <a:latin typeface="Calibri"/>
                <a:cs typeface="Calibri"/>
              </a:rPr>
              <a:t>Массовые услуги </a:t>
            </a:r>
            <a:r>
              <a:rPr dirty="0" sz="1800">
                <a:latin typeface="Calibri"/>
                <a:cs typeface="Calibri"/>
              </a:rPr>
              <a:t>– </a:t>
            </a:r>
            <a:r>
              <a:rPr dirty="0" sz="1600" spc="-5">
                <a:latin typeface="Calibri"/>
                <a:cs typeface="Calibri"/>
              </a:rPr>
              <a:t>потребность в них формируется </a:t>
            </a:r>
            <a:r>
              <a:rPr dirty="0" sz="1600" spc="-15">
                <a:latin typeface="Calibri"/>
                <a:cs typeface="Calibri"/>
              </a:rPr>
              <a:t>исходя </a:t>
            </a:r>
            <a:r>
              <a:rPr dirty="0" sz="1600" spc="-5">
                <a:latin typeface="Calibri"/>
                <a:cs typeface="Calibri"/>
              </a:rPr>
              <a:t>из  базовых бизнес-процессов </a:t>
            </a:r>
            <a:r>
              <a:rPr dirty="0" sz="1600" spc="-10">
                <a:latin typeface="Calibri"/>
                <a:cs typeface="Calibri"/>
              </a:rPr>
              <a:t>(продвижение, стимулирование продаж,  полиграфия, </a:t>
            </a:r>
            <a:r>
              <a:rPr dirty="0" sz="1600" spc="-5">
                <a:latin typeface="Calibri"/>
                <a:cs typeface="Calibri"/>
              </a:rPr>
              <a:t>сертификация, автоматизация, ЭЦП,</a:t>
            </a:r>
            <a:r>
              <a:rPr dirty="0" sz="1600" spc="3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гарантийная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5426151"/>
            <a:ext cx="5510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поддержка, бухгалтерские </a:t>
            </a:r>
            <a:r>
              <a:rPr dirty="0" sz="1600" spc="-5">
                <a:latin typeface="Calibri"/>
                <a:cs typeface="Calibri"/>
              </a:rPr>
              <a:t>и юридические </a:t>
            </a:r>
            <a:r>
              <a:rPr dirty="0" sz="1600" spc="-20">
                <a:latin typeface="Calibri"/>
                <a:cs typeface="Calibri"/>
              </a:rPr>
              <a:t>консультации </a:t>
            </a:r>
            <a:r>
              <a:rPr dirty="0" sz="1600" spc="-5">
                <a:latin typeface="Calibri"/>
                <a:cs typeface="Calibri"/>
              </a:rPr>
              <a:t>и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т.п.).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5666638"/>
            <a:ext cx="60813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  <a:tab pos="3053080" algn="l"/>
                <a:tab pos="4102100" algn="l"/>
                <a:tab pos="4752340" algn="l"/>
              </a:tabLst>
            </a:pPr>
            <a:r>
              <a:rPr dirty="0" sz="1800" spc="-5" b="1">
                <a:latin typeface="Calibri"/>
                <a:cs typeface="Calibri"/>
              </a:rPr>
              <a:t>Эффективность	реализации	</a:t>
            </a:r>
            <a:r>
              <a:rPr dirty="0" sz="1600" spc="-5">
                <a:latin typeface="Calibri"/>
                <a:cs typeface="Calibri"/>
              </a:rPr>
              <a:t>повысится	после	автоматизации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5944615"/>
            <a:ext cx="2188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бизнес-процессов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фонда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91" y="409447"/>
            <a:ext cx="6925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25" b="1">
                <a:solidFill>
                  <a:srgbClr val="552112"/>
                </a:solidFill>
                <a:latin typeface="Calibri"/>
                <a:cs typeface="Calibri"/>
              </a:rPr>
              <a:t>Результаты </a:t>
            </a:r>
            <a:r>
              <a:rPr dirty="0" sz="1800" spc="229" b="1">
                <a:solidFill>
                  <a:srgbClr val="552112"/>
                </a:solidFill>
                <a:latin typeface="Calibri"/>
                <a:cs typeface="Calibri"/>
              </a:rPr>
              <a:t>кредитно-гарантийной поддержки</a:t>
            </a:r>
            <a:r>
              <a:rPr dirty="0" sz="1800" spc="-18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FF0000"/>
                </a:solidFill>
                <a:latin typeface="Calibri"/>
                <a:cs typeface="Calibri"/>
              </a:rPr>
              <a:t>2021 </a:t>
            </a:r>
            <a:r>
              <a:rPr dirty="0" sz="1800" spc="210" b="1">
                <a:solidFill>
                  <a:srgbClr val="FF0000"/>
                </a:solidFill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12" y="1106130"/>
            <a:ext cx="12110174" cy="4961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9725" y="1381455"/>
          <a:ext cx="11483975" cy="443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/>
                <a:gridCol w="3308350"/>
                <a:gridCol w="1440179"/>
                <a:gridCol w="1572895"/>
                <a:gridCol w="1549400"/>
                <a:gridCol w="1543684"/>
                <a:gridCol w="1583054"/>
              </a:tblGrid>
              <a:tr h="470458">
                <a:tc>
                  <a:txBody>
                    <a:bodyPr/>
                    <a:lstStyle/>
                    <a:p>
                      <a:pPr algn="ctr" marL="533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1605">
                    <a:solidFill>
                      <a:srgbClr val="C3926B"/>
                    </a:solidFill>
                  </a:tcPr>
                </a:tc>
                <a:tc>
                  <a:txBody>
                    <a:bodyPr/>
                    <a:lstStyle/>
                    <a:p>
                      <a:pPr marL="10699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1605">
                    <a:solidFill>
                      <a:srgbClr val="C3926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3497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solidFill>
                      <a:srgbClr val="C3926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4323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solidFill>
                      <a:srgbClr val="C3926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3560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solidFill>
                      <a:srgbClr val="C3926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solidFill>
                      <a:srgbClr val="C3926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1год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solidFill>
                      <a:srgbClr val="C3926B"/>
                    </a:solidFill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dirty="0" sz="1200" spc="145">
                          <a:latin typeface="Calibri"/>
                          <a:cs typeface="Calibri"/>
                        </a:rPr>
                        <a:t>Выданные 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поручительства,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тыс.руб.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427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441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94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758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306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 marR="469265">
                        <a:lnSpc>
                          <a:spcPct val="100000"/>
                        </a:lnSpc>
                      </a:pPr>
                      <a:r>
                        <a:rPr dirty="0" sz="1200" spc="145">
                          <a:latin typeface="Calibri"/>
                          <a:cs typeface="Calibri"/>
                        </a:rPr>
                        <a:t>806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969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921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563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 spc="-185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519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797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628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dirty="0" sz="1200" spc="135">
                          <a:latin typeface="Calibri"/>
                          <a:cs typeface="Calibri"/>
                        </a:rPr>
                        <a:t>Количество 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договоров,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шт.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99695">
                        <a:lnSpc>
                          <a:spcPct val="100000"/>
                        </a:lnSpc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20">
                          <a:latin typeface="Calibri"/>
                          <a:cs typeface="Calibri"/>
                        </a:rPr>
                        <a:t>120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4130">
                        <a:lnSpc>
                          <a:spcPct val="100000"/>
                        </a:lnSpc>
                      </a:pPr>
                      <a:r>
                        <a:rPr dirty="0" sz="1200" spc="15">
                          <a:latin typeface="Calibri"/>
                          <a:cs typeface="Calibri"/>
                        </a:rPr>
                        <a:t>124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6F7F7"/>
                    </a:solidFill>
                  </a:tcPr>
                </a:tc>
              </a:tr>
              <a:tr h="628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1074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200" spc="140">
                          <a:latin typeface="Calibri"/>
                          <a:cs typeface="Calibri"/>
                        </a:rPr>
                        <a:t>Объем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привлеченного  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финансирования,</a:t>
                      </a:r>
                      <a:r>
                        <a:rPr dirty="0"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тыс.руб.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429259">
                        <a:lnSpc>
                          <a:spcPct val="100000"/>
                        </a:lnSpc>
                      </a:pPr>
                      <a:r>
                        <a:rPr dirty="0" sz="1200" spc="-185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399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706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425450">
                        <a:lnSpc>
                          <a:spcPct val="100000"/>
                        </a:lnSpc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090</a:t>
                      </a:r>
                      <a:r>
                        <a:rPr dirty="0" sz="1200" spc="-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323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429895">
                        <a:lnSpc>
                          <a:spcPct val="100000"/>
                        </a:lnSpc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158</a:t>
                      </a:r>
                      <a:r>
                        <a:rPr dirty="0" sz="1200" spc="-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030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343</a:t>
                      </a:r>
                      <a:r>
                        <a:rPr dirty="0"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445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175">
                          <a:latin typeface="Calibri"/>
                          <a:cs typeface="Calibri"/>
                        </a:rPr>
                        <a:t>4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180</a:t>
                      </a:r>
                      <a:r>
                        <a:rPr dirty="0" sz="1200" spc="-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958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FFFFFF"/>
                    </a:solidFill>
                  </a:tcPr>
                </a:tc>
              </a:tr>
              <a:tr h="640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25539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150">
                          <a:latin typeface="Calibri"/>
                          <a:cs typeface="Calibri"/>
                        </a:rPr>
                        <a:t>Действующий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портфель  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поручительств,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тыс.</a:t>
                      </a:r>
                      <a:r>
                        <a:rPr dirty="0" sz="12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руб.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4260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45">
                          <a:latin typeface="Calibri"/>
                          <a:cs typeface="Calibri"/>
                        </a:rPr>
                        <a:t>648</a:t>
                      </a:r>
                      <a:r>
                        <a:rPr dirty="0" sz="12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854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4451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85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358</a:t>
                      </a:r>
                      <a:r>
                        <a:rPr dirty="0"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199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4197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85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437</a:t>
                      </a:r>
                      <a:r>
                        <a:rPr dirty="0"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539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8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784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951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17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4288</a:t>
                      </a:r>
                      <a:r>
                        <a:rPr dirty="0" sz="12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258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FFFFF"/>
                    </a:solidFill>
                  </a:tcPr>
                </a:tc>
              </a:tr>
              <a:tr h="593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135">
                          <a:latin typeface="Calibri"/>
                          <a:cs typeface="Calibri"/>
                        </a:rPr>
                        <a:t>Сумма 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субсидий,</a:t>
                      </a:r>
                      <a:r>
                        <a:rPr dirty="0" sz="12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выделенных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dirty="0" sz="1200" spc="135">
                          <a:latin typeface="Calibri"/>
                          <a:cs typeface="Calibri"/>
                        </a:rPr>
                        <a:t>Иркутскому 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ГФ,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тыс.</a:t>
                      </a:r>
                      <a:r>
                        <a:rPr dirty="0" sz="1200" spc="-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руб.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3664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dirty="0" sz="1200" spc="25">
                          <a:latin typeface="Calibri"/>
                          <a:cs typeface="Calibri"/>
                        </a:rPr>
                        <a:t>701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984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dirty="0" sz="1200" spc="25">
                          <a:latin typeface="Calibri"/>
                          <a:cs typeface="Calibri"/>
                        </a:rPr>
                        <a:t>701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984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 marR="474345">
                        <a:lnSpc>
                          <a:spcPct val="100000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836</a:t>
                      </a:r>
                      <a:r>
                        <a:rPr dirty="0" sz="12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858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200" spc="145">
                          <a:latin typeface="Calibri"/>
                          <a:cs typeface="Calibri"/>
                        </a:rPr>
                        <a:t>864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497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 spc="160">
                          <a:latin typeface="Calibri"/>
                          <a:cs typeface="Calibri"/>
                        </a:rPr>
                        <a:t>900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927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F6F7F7"/>
                    </a:solidFill>
                  </a:tcPr>
                </a:tc>
              </a:tr>
              <a:tr h="89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6908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200" spc="135">
                          <a:latin typeface="Calibri"/>
                          <a:cs typeface="Calibri"/>
                        </a:rPr>
                        <a:t>Эффективность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использования 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( </a:t>
                      </a:r>
                      <a:r>
                        <a:rPr dirty="0" sz="1200" spc="-185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руб.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субсидий</a:t>
                      </a:r>
                      <a:r>
                        <a:rPr dirty="0" sz="12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привлек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5730" marR="1484630">
                        <a:lnSpc>
                          <a:spcPct val="100000"/>
                        </a:lnSpc>
                      </a:pPr>
                      <a:r>
                        <a:rPr dirty="0" sz="1200" spc="145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экономику</a:t>
                      </a:r>
                      <a:r>
                        <a:rPr dirty="0" sz="12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региона 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кредитных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средств)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9969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spc="30">
                          <a:latin typeface="Calibri"/>
                          <a:cs typeface="Calibri"/>
                        </a:rPr>
                        <a:t>10,34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spc="-15">
                          <a:latin typeface="Calibri"/>
                          <a:cs typeface="Calibri"/>
                        </a:rPr>
                        <a:t>13,32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13,75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spc="20">
                          <a:latin typeface="Calibri"/>
                          <a:cs typeface="Calibri"/>
                        </a:rPr>
                        <a:t>16,02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spc="30">
                          <a:latin typeface="Calibri"/>
                          <a:cs typeface="Calibri"/>
                        </a:rPr>
                        <a:t>20,01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1163" y="3204972"/>
            <a:ext cx="1114425" cy="1300480"/>
          </a:xfrm>
          <a:prstGeom prst="rect">
            <a:avLst/>
          </a:prstGeom>
          <a:solidFill>
            <a:srgbClr val="EDD7C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500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707" y="3272028"/>
            <a:ext cx="1114425" cy="1233170"/>
          </a:xfrm>
          <a:prstGeom prst="rect">
            <a:avLst/>
          </a:prstGeom>
          <a:solidFill>
            <a:srgbClr val="EC543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150">
                <a:solidFill>
                  <a:srgbClr val="FFFFFF"/>
                </a:solidFill>
                <a:latin typeface="Lucida Sans Unicode"/>
                <a:cs typeface="Lucida Sans Unicode"/>
              </a:rPr>
              <a:t>455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646" y="2707894"/>
            <a:ext cx="6578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5"/>
              </a:spcBef>
            </a:pPr>
            <a:r>
              <a:rPr dirty="0" sz="1400" spc="-70">
                <a:latin typeface="Lucida Sans Unicode"/>
                <a:cs typeface="Lucida Sans Unicode"/>
              </a:rPr>
              <a:t>План</a:t>
            </a:r>
            <a:r>
              <a:rPr dirty="0" sz="1400" spc="-204">
                <a:latin typeface="Lucida Sans Unicode"/>
                <a:cs typeface="Lucida Sans Unicode"/>
              </a:rPr>
              <a:t> </a:t>
            </a:r>
            <a:r>
              <a:rPr dirty="0" sz="1400" spc="-114">
                <a:latin typeface="Lucida Sans Unicode"/>
                <a:cs typeface="Lucida Sans Unicode"/>
              </a:rPr>
              <a:t>на  </a:t>
            </a:r>
            <a:r>
              <a:rPr dirty="0" sz="1400" spc="-185">
                <a:latin typeface="Lucida Sans Unicode"/>
                <a:cs typeface="Lucida Sans Unicode"/>
              </a:rPr>
              <a:t>2021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4805" y="2707894"/>
            <a:ext cx="8147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Lucida Sans Unicode"/>
                <a:cs typeface="Lucida Sans Unicode"/>
              </a:rPr>
              <a:t>Факт </a:t>
            </a:r>
            <a:r>
              <a:rPr dirty="0" sz="1400" spc="-114">
                <a:latin typeface="Lucida Sans Unicode"/>
                <a:cs typeface="Lucida Sans Unicode"/>
              </a:rPr>
              <a:t>на  </a:t>
            </a:r>
            <a:r>
              <a:rPr dirty="0" sz="1400" spc="-185">
                <a:latin typeface="Lucida Sans Unicode"/>
                <a:cs typeface="Lucida Sans Unicode"/>
              </a:rPr>
              <a:t>30.12</a:t>
            </a:r>
            <a:r>
              <a:rPr dirty="0" sz="1400" spc="-100">
                <a:latin typeface="Lucida Sans Unicode"/>
                <a:cs typeface="Lucida Sans Unicode"/>
              </a:rPr>
              <a:t>.</a:t>
            </a:r>
            <a:r>
              <a:rPr dirty="0" sz="1400" spc="-120">
                <a:latin typeface="Lucida Sans Unicode"/>
                <a:cs typeface="Lucida Sans Unicode"/>
              </a:rPr>
              <a:t>20</a:t>
            </a:r>
            <a:r>
              <a:rPr dirty="0" sz="1400" spc="-250">
                <a:latin typeface="Lucida Sans Unicode"/>
                <a:cs typeface="Lucida Sans Unicode"/>
              </a:rPr>
              <a:t>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103" y="4686680"/>
            <a:ext cx="3342004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5E3427"/>
                </a:solidFill>
                <a:latin typeface="Arial"/>
                <a:cs typeface="Arial"/>
              </a:rPr>
              <a:t>Количество </a:t>
            </a:r>
            <a:r>
              <a:rPr dirty="0" sz="1800" spc="-25" b="1">
                <a:solidFill>
                  <a:srgbClr val="5E3427"/>
                </a:solidFill>
                <a:latin typeface="Arial"/>
                <a:cs typeface="Arial"/>
              </a:rPr>
              <a:t>СМСП,</a:t>
            </a:r>
            <a:r>
              <a:rPr dirty="0" sz="1800" spc="-155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5E3427"/>
                </a:solidFill>
                <a:latin typeface="Arial"/>
                <a:cs typeface="Arial"/>
              </a:rPr>
              <a:t>получивших  </a:t>
            </a:r>
            <a:r>
              <a:rPr dirty="0" sz="1800" spc="-114" b="1">
                <a:solidFill>
                  <a:srgbClr val="5E3427"/>
                </a:solidFill>
                <a:latin typeface="Arial"/>
                <a:cs typeface="Arial"/>
              </a:rPr>
              <a:t>услуги </a:t>
            </a:r>
            <a:r>
              <a:rPr dirty="0" sz="1800" spc="15" b="1">
                <a:solidFill>
                  <a:srgbClr val="5E3427"/>
                </a:solidFill>
                <a:latin typeface="Arial"/>
                <a:cs typeface="Arial"/>
              </a:rPr>
              <a:t>ЦПЭ </a:t>
            </a:r>
            <a:r>
              <a:rPr dirty="0" sz="1800" spc="-120" b="1">
                <a:solidFill>
                  <a:srgbClr val="5E3427"/>
                </a:solidFill>
                <a:latin typeface="Arial"/>
                <a:cs typeface="Arial"/>
              </a:rPr>
              <a:t>(в </a:t>
            </a:r>
            <a:r>
              <a:rPr dirty="0" sz="1800" spc="-125" b="1">
                <a:solidFill>
                  <a:srgbClr val="5E3427"/>
                </a:solidFill>
                <a:latin typeface="Arial"/>
                <a:cs typeface="Arial"/>
              </a:rPr>
              <a:t>том числе </a:t>
            </a:r>
            <a:r>
              <a:rPr dirty="0" sz="1800" spc="-114" b="1">
                <a:solidFill>
                  <a:srgbClr val="5E3427"/>
                </a:solidFill>
                <a:latin typeface="Arial"/>
                <a:cs typeface="Arial"/>
              </a:rPr>
              <a:t>услуги  </a:t>
            </a:r>
            <a:r>
              <a:rPr dirty="0" sz="1800" spc="30" b="1">
                <a:solidFill>
                  <a:srgbClr val="5E3427"/>
                </a:solidFill>
                <a:latin typeface="Arial"/>
                <a:cs typeface="Arial"/>
              </a:rPr>
              <a:t>АО </a:t>
            </a:r>
            <a:r>
              <a:rPr dirty="0" sz="1800" spc="-40" b="1">
                <a:solidFill>
                  <a:srgbClr val="5E3427"/>
                </a:solidFill>
                <a:latin typeface="Arial"/>
                <a:cs typeface="Arial"/>
              </a:rPr>
              <a:t>РЭЦ, </a:t>
            </a:r>
            <a:r>
              <a:rPr dirty="0" sz="1800" spc="-80" b="1">
                <a:solidFill>
                  <a:srgbClr val="5E3427"/>
                </a:solidFill>
                <a:latin typeface="Arial"/>
                <a:cs typeface="Arial"/>
              </a:rPr>
              <a:t>кол-во </a:t>
            </a:r>
            <a:r>
              <a:rPr dirty="0" sz="1800" spc="-140" b="1">
                <a:solidFill>
                  <a:srgbClr val="5E3427"/>
                </a:solidFill>
                <a:latin typeface="Arial"/>
                <a:cs typeface="Arial"/>
              </a:rPr>
              <a:t>уникальных  </a:t>
            </a:r>
            <a:r>
              <a:rPr dirty="0" sz="1800" spc="-25" b="1">
                <a:solidFill>
                  <a:srgbClr val="5E3427"/>
                </a:solidFill>
                <a:latin typeface="Arial"/>
                <a:cs typeface="Arial"/>
              </a:rPr>
              <a:t>СМСП)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5863" y="4765675"/>
            <a:ext cx="25247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4008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5E3427"/>
                </a:solidFill>
                <a:latin typeface="Arial"/>
                <a:cs typeface="Arial"/>
              </a:rPr>
              <a:t>Количество  </a:t>
            </a:r>
            <a:r>
              <a:rPr dirty="0" sz="1800" spc="-105" b="1">
                <a:solidFill>
                  <a:srgbClr val="5E3427"/>
                </a:solidFill>
                <a:latin typeface="Arial"/>
                <a:cs typeface="Arial"/>
              </a:rPr>
              <a:t>экспортных</a:t>
            </a:r>
            <a:r>
              <a:rPr dirty="0" sz="1800" spc="-200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5E3427"/>
                </a:solidFill>
                <a:latin typeface="Arial"/>
                <a:cs typeface="Arial"/>
              </a:rPr>
              <a:t>контрактов,</a:t>
            </a:r>
            <a:endParaRPr sz="1800">
              <a:latin typeface="Arial"/>
              <a:cs typeface="Arial"/>
            </a:endParaRPr>
          </a:p>
          <a:p>
            <a:pPr marL="882650">
              <a:lnSpc>
                <a:spcPct val="100000"/>
              </a:lnSpc>
            </a:pPr>
            <a:r>
              <a:rPr dirty="0" sz="1800" spc="-100" b="1">
                <a:solidFill>
                  <a:srgbClr val="5E3427"/>
                </a:solidFill>
                <a:latin typeface="Arial"/>
                <a:cs typeface="Arial"/>
              </a:rPr>
              <a:t>единиц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8607" y="4908930"/>
            <a:ext cx="20942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0"/>
              </a:spcBef>
            </a:pPr>
            <a:r>
              <a:rPr dirty="0" sz="1800" spc="-140" b="1">
                <a:solidFill>
                  <a:srgbClr val="5E3427"/>
                </a:solidFill>
                <a:latin typeface="Arial"/>
                <a:cs typeface="Arial"/>
              </a:rPr>
              <a:t>Объем </a:t>
            </a:r>
            <a:r>
              <a:rPr dirty="0" sz="1800" spc="-90" b="1">
                <a:solidFill>
                  <a:srgbClr val="5E3427"/>
                </a:solidFill>
                <a:latin typeface="Arial"/>
                <a:cs typeface="Arial"/>
              </a:rPr>
              <a:t>экспорта,  </a:t>
            </a:r>
            <a:r>
              <a:rPr dirty="0" sz="1800" spc="-130" b="1">
                <a:solidFill>
                  <a:srgbClr val="5E3427"/>
                </a:solidFill>
                <a:latin typeface="Arial"/>
                <a:cs typeface="Arial"/>
              </a:rPr>
              <a:t>млн. </a:t>
            </a:r>
            <a:r>
              <a:rPr dirty="0" sz="1800" spc="-145" b="1">
                <a:solidFill>
                  <a:srgbClr val="5E3427"/>
                </a:solidFill>
                <a:latin typeface="Arial"/>
                <a:cs typeface="Arial"/>
              </a:rPr>
              <a:t>долларов</a:t>
            </a:r>
            <a:r>
              <a:rPr dirty="0" sz="1800" spc="-165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5E3427"/>
                </a:solidFill>
                <a:latin typeface="Arial"/>
                <a:cs typeface="Arial"/>
              </a:rPr>
              <a:t>США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1406" y="329680"/>
            <a:ext cx="4402455" cy="95123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660"/>
              </a:spcBef>
            </a:pPr>
            <a:r>
              <a:rPr dirty="0" sz="2800" spc="-165"/>
              <a:t>Развитие</a:t>
            </a:r>
            <a:r>
              <a:rPr dirty="0" sz="2800" spc="-180"/>
              <a:t> </a:t>
            </a:r>
            <a:r>
              <a:rPr dirty="0" sz="2800" spc="-145">
                <a:solidFill>
                  <a:srgbClr val="E74A36"/>
                </a:solidFill>
              </a:rPr>
              <a:t>экспорта</a:t>
            </a:r>
            <a:endParaRPr sz="2800"/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400" spc="-155"/>
              <a:t>Основные </a:t>
            </a:r>
            <a:r>
              <a:rPr dirty="0" sz="2400" spc="-130"/>
              <a:t>показатели </a:t>
            </a:r>
            <a:r>
              <a:rPr dirty="0" sz="2400" spc="-140"/>
              <a:t>2021</a:t>
            </a:r>
            <a:r>
              <a:rPr dirty="0" sz="2400" spc="-210"/>
              <a:t> </a:t>
            </a:r>
            <a:r>
              <a:rPr dirty="0" sz="2400" spc="-160"/>
              <a:t>года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4799076" y="3272028"/>
            <a:ext cx="1114425" cy="1233170"/>
          </a:xfrm>
          <a:prstGeom prst="rect">
            <a:avLst/>
          </a:prstGeom>
          <a:solidFill>
            <a:srgbClr val="EDD7C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2096" y="3204972"/>
            <a:ext cx="1115695" cy="1300480"/>
          </a:xfrm>
          <a:prstGeom prst="rect">
            <a:avLst/>
          </a:prstGeom>
          <a:solidFill>
            <a:srgbClr val="EC543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73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6914" y="2707894"/>
            <a:ext cx="6578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5"/>
              </a:spcBef>
            </a:pPr>
            <a:r>
              <a:rPr dirty="0" sz="1400" spc="-70">
                <a:latin typeface="Lucida Sans Unicode"/>
                <a:cs typeface="Lucida Sans Unicode"/>
              </a:rPr>
              <a:t>План</a:t>
            </a:r>
            <a:r>
              <a:rPr dirty="0" sz="1400" spc="-204">
                <a:latin typeface="Lucida Sans Unicode"/>
                <a:cs typeface="Lucida Sans Unicode"/>
              </a:rPr>
              <a:t> </a:t>
            </a:r>
            <a:r>
              <a:rPr dirty="0" sz="1400" spc="-114">
                <a:latin typeface="Lucida Sans Unicode"/>
                <a:cs typeface="Lucida Sans Unicode"/>
              </a:rPr>
              <a:t>на  </a:t>
            </a:r>
            <a:r>
              <a:rPr dirty="0" sz="1400" spc="-185">
                <a:latin typeface="Lucida Sans Unicode"/>
                <a:cs typeface="Lucida Sans Unicode"/>
              </a:rPr>
              <a:t>2021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3098" y="2707894"/>
            <a:ext cx="8147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Lucida Sans Unicode"/>
                <a:cs typeface="Lucida Sans Unicode"/>
              </a:rPr>
              <a:t>Факт </a:t>
            </a:r>
            <a:r>
              <a:rPr dirty="0" sz="1400" spc="-114">
                <a:latin typeface="Lucida Sans Unicode"/>
                <a:cs typeface="Lucida Sans Unicode"/>
              </a:rPr>
              <a:t>на  </a:t>
            </a:r>
            <a:r>
              <a:rPr dirty="0" sz="1400" spc="-185">
                <a:latin typeface="Lucida Sans Unicode"/>
                <a:cs typeface="Lucida Sans Unicode"/>
              </a:rPr>
              <a:t>30.12</a:t>
            </a:r>
            <a:r>
              <a:rPr dirty="0" sz="1400" spc="-100">
                <a:latin typeface="Lucida Sans Unicode"/>
                <a:cs typeface="Lucida Sans Unicode"/>
              </a:rPr>
              <a:t>.</a:t>
            </a:r>
            <a:r>
              <a:rPr dirty="0" sz="1400" spc="-120">
                <a:latin typeface="Lucida Sans Unicode"/>
                <a:cs typeface="Lucida Sans Unicode"/>
              </a:rPr>
              <a:t>20</a:t>
            </a:r>
            <a:r>
              <a:rPr dirty="0" sz="1400" spc="-250">
                <a:latin typeface="Lucida Sans Unicode"/>
                <a:cs typeface="Lucida Sans Unicode"/>
              </a:rPr>
              <a:t>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1956" y="3489959"/>
            <a:ext cx="1114425" cy="1015365"/>
          </a:xfrm>
          <a:prstGeom prst="rect">
            <a:avLst/>
          </a:prstGeom>
          <a:solidFill>
            <a:srgbClr val="EDD7C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  <a:spcBef>
                <a:spcPts val="1215"/>
              </a:spcBef>
            </a:pPr>
            <a:r>
              <a:rPr dirty="0" sz="1400" spc="-5">
                <a:latin typeface="Calibri"/>
                <a:cs typeface="Calibri"/>
              </a:rPr>
              <a:t>31,4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96500" y="3204972"/>
            <a:ext cx="1114425" cy="1300480"/>
          </a:xfrm>
          <a:prstGeom prst="rect">
            <a:avLst/>
          </a:prstGeom>
          <a:solidFill>
            <a:srgbClr val="EC543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44,4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682" y="2707894"/>
            <a:ext cx="6578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5"/>
              </a:spcBef>
            </a:pPr>
            <a:r>
              <a:rPr dirty="0" sz="1400" spc="-70">
                <a:latin typeface="Lucida Sans Unicode"/>
                <a:cs typeface="Lucida Sans Unicode"/>
              </a:rPr>
              <a:t>План</a:t>
            </a:r>
            <a:r>
              <a:rPr dirty="0" sz="1400" spc="-204">
                <a:latin typeface="Lucida Sans Unicode"/>
                <a:cs typeface="Lucida Sans Unicode"/>
              </a:rPr>
              <a:t> </a:t>
            </a:r>
            <a:r>
              <a:rPr dirty="0" sz="1400" spc="-114">
                <a:latin typeface="Lucida Sans Unicode"/>
                <a:cs typeface="Lucida Sans Unicode"/>
              </a:rPr>
              <a:t>на  </a:t>
            </a:r>
            <a:r>
              <a:rPr dirty="0" sz="1400" spc="-185">
                <a:latin typeface="Lucida Sans Unicode"/>
                <a:cs typeface="Lucida Sans Unicode"/>
              </a:rPr>
              <a:t>2021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46868" y="2707894"/>
            <a:ext cx="8147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Lucida Sans Unicode"/>
                <a:cs typeface="Lucida Sans Unicode"/>
              </a:rPr>
              <a:t>Факт </a:t>
            </a:r>
            <a:r>
              <a:rPr dirty="0" sz="1400" spc="-114">
                <a:latin typeface="Lucida Sans Unicode"/>
                <a:cs typeface="Lucida Sans Unicode"/>
              </a:rPr>
              <a:t>на  </a:t>
            </a:r>
            <a:r>
              <a:rPr dirty="0" sz="1400" spc="-185">
                <a:latin typeface="Lucida Sans Unicode"/>
                <a:cs typeface="Lucida Sans Unicode"/>
              </a:rPr>
              <a:t>30.12</a:t>
            </a:r>
            <a:r>
              <a:rPr dirty="0" sz="1400" spc="-100">
                <a:latin typeface="Lucida Sans Unicode"/>
                <a:cs typeface="Lucida Sans Unicode"/>
              </a:rPr>
              <a:t>.</a:t>
            </a:r>
            <a:r>
              <a:rPr dirty="0" sz="1400" spc="-120">
                <a:latin typeface="Lucida Sans Unicode"/>
                <a:cs typeface="Lucida Sans Unicode"/>
              </a:rPr>
              <a:t>20</a:t>
            </a:r>
            <a:r>
              <a:rPr dirty="0" sz="1400" spc="-250">
                <a:latin typeface="Lucida Sans Unicode"/>
                <a:cs typeface="Lucida Sans Unicode"/>
              </a:rPr>
              <a:t>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230" y="1766391"/>
            <a:ext cx="101123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5E3427"/>
                </a:solidFill>
                <a:latin typeface="Arial"/>
                <a:cs typeface="Arial"/>
              </a:rPr>
              <a:t>По </a:t>
            </a:r>
            <a:r>
              <a:rPr dirty="0" sz="1800" spc="-120" b="1">
                <a:solidFill>
                  <a:srgbClr val="5E3427"/>
                </a:solidFill>
                <a:latin typeface="Arial"/>
                <a:cs typeface="Arial"/>
              </a:rPr>
              <a:t>итогам </a:t>
            </a:r>
            <a:r>
              <a:rPr dirty="0" sz="1800" spc="-105" b="1">
                <a:solidFill>
                  <a:srgbClr val="5E3427"/>
                </a:solidFill>
                <a:latin typeface="Arial"/>
                <a:cs typeface="Arial"/>
              </a:rPr>
              <a:t>2021 </a:t>
            </a:r>
            <a:r>
              <a:rPr dirty="0" sz="1800" spc="-125" b="1">
                <a:solidFill>
                  <a:srgbClr val="5E3427"/>
                </a:solidFill>
                <a:latin typeface="Arial"/>
                <a:cs typeface="Arial"/>
              </a:rPr>
              <a:t>года </a:t>
            </a:r>
            <a:r>
              <a:rPr dirty="0" sz="1800" spc="-60" b="1">
                <a:solidFill>
                  <a:srgbClr val="5E3427"/>
                </a:solidFill>
                <a:latin typeface="Arial"/>
                <a:cs typeface="Arial"/>
              </a:rPr>
              <a:t>Центр </a:t>
            </a:r>
            <a:r>
              <a:rPr dirty="0" sz="1800" spc="-85" b="1">
                <a:solidFill>
                  <a:srgbClr val="5E3427"/>
                </a:solidFill>
                <a:latin typeface="Arial"/>
                <a:cs typeface="Arial"/>
              </a:rPr>
              <a:t>поддержки </a:t>
            </a:r>
            <a:r>
              <a:rPr dirty="0" sz="1800" spc="-95" b="1">
                <a:solidFill>
                  <a:srgbClr val="5E3427"/>
                </a:solidFill>
                <a:latin typeface="Arial"/>
                <a:cs typeface="Arial"/>
              </a:rPr>
              <a:t>экспорта </a:t>
            </a:r>
            <a:r>
              <a:rPr dirty="0" sz="1800" spc="-130" b="1">
                <a:solidFill>
                  <a:srgbClr val="5E3427"/>
                </a:solidFill>
                <a:latin typeface="Arial"/>
                <a:cs typeface="Arial"/>
              </a:rPr>
              <a:t>занял </a:t>
            </a:r>
            <a:r>
              <a:rPr dirty="0" sz="1800" spc="-45" b="1">
                <a:solidFill>
                  <a:srgbClr val="5E3427"/>
                </a:solidFill>
                <a:latin typeface="Arial"/>
                <a:cs typeface="Arial"/>
              </a:rPr>
              <a:t>25-ое </a:t>
            </a:r>
            <a:r>
              <a:rPr dirty="0" sz="1800" spc="-114" b="1">
                <a:solidFill>
                  <a:srgbClr val="5E3427"/>
                </a:solidFill>
                <a:latin typeface="Arial"/>
                <a:cs typeface="Arial"/>
              </a:rPr>
              <a:t>место </a:t>
            </a:r>
            <a:r>
              <a:rPr dirty="0" sz="1800" spc="-204" b="1">
                <a:solidFill>
                  <a:srgbClr val="5E3427"/>
                </a:solidFill>
                <a:latin typeface="Arial"/>
                <a:cs typeface="Arial"/>
              </a:rPr>
              <a:t>в </a:t>
            </a:r>
            <a:r>
              <a:rPr dirty="0" sz="1800" spc="-85" b="1">
                <a:solidFill>
                  <a:srgbClr val="5E3427"/>
                </a:solidFill>
                <a:latin typeface="Arial"/>
                <a:cs typeface="Arial"/>
              </a:rPr>
              <a:t>рейтинге </a:t>
            </a:r>
            <a:r>
              <a:rPr dirty="0" sz="1800" spc="-105" b="1">
                <a:solidFill>
                  <a:srgbClr val="5E3427"/>
                </a:solidFill>
                <a:latin typeface="Arial"/>
                <a:cs typeface="Arial"/>
              </a:rPr>
              <a:t>центров</a:t>
            </a:r>
            <a:r>
              <a:rPr dirty="0" sz="1800" spc="-229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5E3427"/>
                </a:solidFill>
                <a:latin typeface="Arial"/>
                <a:cs typeface="Arial"/>
              </a:rPr>
              <a:t>поддержки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95" b="1">
                <a:solidFill>
                  <a:srgbClr val="5E3427"/>
                </a:solidFill>
                <a:latin typeface="Arial"/>
                <a:cs typeface="Arial"/>
              </a:rPr>
              <a:t>экспорта </a:t>
            </a:r>
            <a:r>
              <a:rPr dirty="0" sz="1800" spc="-65" b="1">
                <a:solidFill>
                  <a:srgbClr val="5E3427"/>
                </a:solidFill>
                <a:latin typeface="Arial"/>
                <a:cs typeface="Arial"/>
              </a:rPr>
              <a:t>. </a:t>
            </a:r>
            <a:r>
              <a:rPr dirty="0" sz="1800" spc="-190" b="1">
                <a:solidFill>
                  <a:srgbClr val="5E3427"/>
                </a:solidFill>
                <a:latin typeface="Arial"/>
                <a:cs typeface="Arial"/>
              </a:rPr>
              <a:t>В </a:t>
            </a:r>
            <a:r>
              <a:rPr dirty="0" sz="1800" spc="-30" b="1">
                <a:solidFill>
                  <a:srgbClr val="5E3427"/>
                </a:solidFill>
                <a:latin typeface="Arial"/>
                <a:cs typeface="Arial"/>
              </a:rPr>
              <a:t>2020 </a:t>
            </a:r>
            <a:r>
              <a:rPr dirty="0" sz="1800" spc="-105" b="1">
                <a:solidFill>
                  <a:srgbClr val="5E3427"/>
                </a:solidFill>
                <a:latin typeface="Arial"/>
                <a:cs typeface="Arial"/>
              </a:rPr>
              <a:t>году </a:t>
            </a:r>
            <a:r>
              <a:rPr dirty="0" sz="1800" spc="15" b="1">
                <a:solidFill>
                  <a:srgbClr val="5E3427"/>
                </a:solidFill>
                <a:latin typeface="Arial"/>
                <a:cs typeface="Arial"/>
              </a:rPr>
              <a:t>ЦПЭ </a:t>
            </a:r>
            <a:r>
              <a:rPr dirty="0" sz="1800" spc="-135" b="1">
                <a:solidFill>
                  <a:srgbClr val="5E3427"/>
                </a:solidFill>
                <a:latin typeface="Arial"/>
                <a:cs typeface="Arial"/>
              </a:rPr>
              <a:t>занимал </a:t>
            </a:r>
            <a:r>
              <a:rPr dirty="0" sz="1800" spc="-35" b="1">
                <a:solidFill>
                  <a:srgbClr val="5E3427"/>
                </a:solidFill>
                <a:latin typeface="Arial"/>
                <a:cs typeface="Arial"/>
              </a:rPr>
              <a:t>59-ое </a:t>
            </a:r>
            <a:r>
              <a:rPr dirty="0" sz="1800" spc="-114" b="1">
                <a:solidFill>
                  <a:srgbClr val="5E3427"/>
                </a:solidFill>
                <a:latin typeface="Arial"/>
                <a:cs typeface="Arial"/>
              </a:rPr>
              <a:t>место</a:t>
            </a:r>
            <a:r>
              <a:rPr dirty="0" sz="1800" spc="-385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5E3427"/>
                </a:solidFill>
                <a:latin typeface="Arial"/>
                <a:cs typeface="Arial"/>
              </a:rPr>
              <a:t>рейтинга.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20659" y="1532958"/>
            <a:ext cx="3866098" cy="5325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0059" y="3081527"/>
            <a:ext cx="3538854" cy="3651885"/>
          </a:xfrm>
          <a:custGeom>
            <a:avLst/>
            <a:gdLst/>
            <a:ahLst/>
            <a:cxnLst/>
            <a:rect l="l" t="t" r="r" b="b"/>
            <a:pathLst>
              <a:path w="3538854" h="3651884">
                <a:moveTo>
                  <a:pt x="0" y="3651504"/>
                </a:moveTo>
                <a:lnTo>
                  <a:pt x="3538728" y="3651504"/>
                </a:lnTo>
                <a:lnTo>
                  <a:pt x="3538728" y="0"/>
                </a:lnTo>
                <a:lnTo>
                  <a:pt x="0" y="0"/>
                </a:lnTo>
                <a:lnTo>
                  <a:pt x="0" y="3651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13521" y="1532958"/>
            <a:ext cx="3864609" cy="5325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82940" y="3052572"/>
            <a:ext cx="3537585" cy="3680460"/>
          </a:xfrm>
          <a:custGeom>
            <a:avLst/>
            <a:gdLst/>
            <a:ahLst/>
            <a:cxnLst/>
            <a:rect l="l" t="t" r="r" b="b"/>
            <a:pathLst>
              <a:path w="3537584" h="3680459">
                <a:moveTo>
                  <a:pt x="0" y="3680460"/>
                </a:moveTo>
                <a:lnTo>
                  <a:pt x="3537204" y="3680460"/>
                </a:lnTo>
                <a:lnTo>
                  <a:pt x="3537204" y="0"/>
                </a:lnTo>
                <a:lnTo>
                  <a:pt x="0" y="0"/>
                </a:lnTo>
                <a:lnTo>
                  <a:pt x="0" y="368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452" y="1487445"/>
            <a:ext cx="3955541" cy="5370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2336" y="1717548"/>
            <a:ext cx="3537585" cy="5015865"/>
          </a:xfrm>
          <a:custGeom>
            <a:avLst/>
            <a:gdLst/>
            <a:ahLst/>
            <a:cxnLst/>
            <a:rect l="l" t="t" r="r" b="b"/>
            <a:pathLst>
              <a:path w="3537585" h="5015865">
                <a:moveTo>
                  <a:pt x="0" y="5015484"/>
                </a:moveTo>
                <a:lnTo>
                  <a:pt x="3537204" y="5015484"/>
                </a:lnTo>
                <a:lnTo>
                  <a:pt x="3537204" y="0"/>
                </a:lnTo>
                <a:lnTo>
                  <a:pt x="0" y="0"/>
                </a:lnTo>
                <a:lnTo>
                  <a:pt x="0" y="5015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1406" y="889203"/>
            <a:ext cx="49739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solidFill>
                  <a:srgbClr val="5E3427"/>
                </a:solidFill>
                <a:latin typeface="Arial"/>
                <a:cs typeface="Arial"/>
              </a:rPr>
              <a:t>Структура </a:t>
            </a:r>
            <a:r>
              <a:rPr dirty="0" sz="2400" spc="-130" b="1">
                <a:solidFill>
                  <a:srgbClr val="5E3427"/>
                </a:solidFill>
                <a:latin typeface="Arial"/>
                <a:cs typeface="Arial"/>
              </a:rPr>
              <a:t>поддержанного</a:t>
            </a:r>
            <a:r>
              <a:rPr dirty="0" sz="2400" spc="-204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2400" spc="-125" b="1">
                <a:solidFill>
                  <a:srgbClr val="5E3427"/>
                </a:solidFill>
                <a:latin typeface="Arial"/>
                <a:cs typeface="Arial"/>
              </a:rPr>
              <a:t>экспорта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856" y="1717548"/>
            <a:ext cx="3568065" cy="1363980"/>
          </a:xfrm>
          <a:custGeom>
            <a:avLst/>
            <a:gdLst/>
            <a:ahLst/>
            <a:cxnLst/>
            <a:rect l="l" t="t" r="r" b="b"/>
            <a:pathLst>
              <a:path w="3568065" h="1363980">
                <a:moveTo>
                  <a:pt x="0" y="1363979"/>
                </a:moveTo>
                <a:lnTo>
                  <a:pt x="3567684" y="1363979"/>
                </a:lnTo>
                <a:lnTo>
                  <a:pt x="3567684" y="0"/>
                </a:lnTo>
                <a:lnTo>
                  <a:pt x="0" y="0"/>
                </a:lnTo>
                <a:lnTo>
                  <a:pt x="0" y="1363979"/>
                </a:lnTo>
                <a:close/>
              </a:path>
            </a:pathLst>
          </a:custGeom>
          <a:solidFill>
            <a:srgbClr val="EDD7C2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6712" y="2239518"/>
            <a:ext cx="312547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60">
                <a:solidFill>
                  <a:srgbClr val="5E3427"/>
                </a:solidFill>
                <a:latin typeface="Lucida Sans Unicode"/>
                <a:cs typeface="Lucida Sans Unicode"/>
              </a:rPr>
              <a:t>Впервые </a:t>
            </a:r>
            <a:r>
              <a:rPr dirty="0" sz="1400" spc="-100">
                <a:solidFill>
                  <a:srgbClr val="5E3427"/>
                </a:solidFill>
                <a:latin typeface="Lucida Sans Unicode"/>
                <a:cs typeface="Lucida Sans Unicode"/>
              </a:rPr>
              <a:t>вышли </a:t>
            </a:r>
            <a:r>
              <a:rPr dirty="0" sz="1400" spc="-114">
                <a:solidFill>
                  <a:srgbClr val="5E3427"/>
                </a:solidFill>
                <a:latin typeface="Lucida Sans Unicode"/>
                <a:cs typeface="Lucida Sans Unicode"/>
              </a:rPr>
              <a:t>на </a:t>
            </a:r>
            <a:r>
              <a:rPr dirty="0" sz="1400" spc="-105">
                <a:solidFill>
                  <a:srgbClr val="5E3427"/>
                </a:solidFill>
                <a:latin typeface="Lucida Sans Unicode"/>
                <a:cs typeface="Lucida Sans Unicode"/>
              </a:rPr>
              <a:t>международные  </a:t>
            </a:r>
            <a:r>
              <a:rPr dirty="0" sz="1400" spc="-95">
                <a:solidFill>
                  <a:srgbClr val="5E3427"/>
                </a:solidFill>
                <a:latin typeface="Lucida Sans Unicode"/>
                <a:cs typeface="Lucida Sans Unicode"/>
              </a:rPr>
              <a:t>рынки </a:t>
            </a:r>
            <a:r>
              <a:rPr dirty="0" sz="1400" spc="-45">
                <a:solidFill>
                  <a:srgbClr val="5E3427"/>
                </a:solidFill>
                <a:latin typeface="Lucida Sans Unicode"/>
                <a:cs typeface="Lucida Sans Unicode"/>
              </a:rPr>
              <a:t>в </a:t>
            </a:r>
            <a:r>
              <a:rPr dirty="0" sz="1400" spc="-185">
                <a:solidFill>
                  <a:srgbClr val="5E3427"/>
                </a:solidFill>
                <a:latin typeface="Lucida Sans Unicode"/>
                <a:cs typeface="Lucida Sans Unicode"/>
              </a:rPr>
              <a:t>2021 </a:t>
            </a:r>
            <a:r>
              <a:rPr dirty="0" sz="1400" spc="-125">
                <a:solidFill>
                  <a:srgbClr val="5E3427"/>
                </a:solidFill>
                <a:latin typeface="Lucida Sans Unicode"/>
                <a:cs typeface="Lucida Sans Unicode"/>
              </a:rPr>
              <a:t>году </a:t>
            </a:r>
            <a:r>
              <a:rPr dirty="0" sz="1400" spc="-100">
                <a:solidFill>
                  <a:srgbClr val="5E3427"/>
                </a:solidFill>
                <a:latin typeface="Lucida Sans Unicode"/>
                <a:cs typeface="Lucida Sans Unicode"/>
              </a:rPr>
              <a:t>при поддержке</a:t>
            </a:r>
            <a:r>
              <a:rPr dirty="0" sz="1400" spc="-340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5E3427"/>
                </a:solidFill>
                <a:latin typeface="Lucida Sans Unicode"/>
                <a:cs typeface="Lucida Sans Unicode"/>
              </a:rPr>
              <a:t>ЦПЭ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90059" y="1717548"/>
            <a:ext cx="3569335" cy="1363980"/>
          </a:xfrm>
          <a:custGeom>
            <a:avLst/>
            <a:gdLst/>
            <a:ahLst/>
            <a:cxnLst/>
            <a:rect l="l" t="t" r="r" b="b"/>
            <a:pathLst>
              <a:path w="3569334" h="1363980">
                <a:moveTo>
                  <a:pt x="0" y="1363979"/>
                </a:moveTo>
                <a:lnTo>
                  <a:pt x="3569208" y="1363979"/>
                </a:lnTo>
                <a:lnTo>
                  <a:pt x="3569208" y="0"/>
                </a:lnTo>
                <a:lnTo>
                  <a:pt x="0" y="0"/>
                </a:lnTo>
                <a:lnTo>
                  <a:pt x="0" y="1363979"/>
                </a:lnTo>
                <a:close/>
              </a:path>
            </a:pathLst>
          </a:custGeom>
          <a:solidFill>
            <a:srgbClr val="EDD7C2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94986" y="2057526"/>
            <a:ext cx="305244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5">
                <a:solidFill>
                  <a:srgbClr val="5E3427"/>
                </a:solidFill>
                <a:latin typeface="Lucida Sans Unicode"/>
                <a:cs typeface="Lucida Sans Unicode"/>
              </a:rPr>
              <a:t>Ранее </a:t>
            </a:r>
            <a:r>
              <a:rPr dirty="0" sz="1400" spc="-65">
                <a:solidFill>
                  <a:srgbClr val="5E3427"/>
                </a:solidFill>
                <a:latin typeface="Lucida Sans Unicode"/>
                <a:cs typeface="Lucida Sans Unicode"/>
              </a:rPr>
              <a:t>вели </a:t>
            </a:r>
            <a:r>
              <a:rPr dirty="0" sz="1400" spc="-75">
                <a:solidFill>
                  <a:srgbClr val="5E3427"/>
                </a:solidFill>
                <a:latin typeface="Lucida Sans Unicode"/>
                <a:cs typeface="Lucida Sans Unicode"/>
              </a:rPr>
              <a:t>экспортную</a:t>
            </a:r>
            <a:r>
              <a:rPr dirty="0" sz="1400" spc="-295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85">
                <a:solidFill>
                  <a:srgbClr val="5E3427"/>
                </a:solidFill>
                <a:latin typeface="Lucida Sans Unicode"/>
                <a:cs typeface="Lucida Sans Unicode"/>
              </a:rPr>
              <a:t>деятельность,  но </a:t>
            </a:r>
            <a:r>
              <a:rPr dirty="0" sz="1400" spc="-75">
                <a:solidFill>
                  <a:srgbClr val="5E3427"/>
                </a:solidFill>
                <a:latin typeface="Lucida Sans Unicode"/>
                <a:cs typeface="Lucida Sans Unicode"/>
              </a:rPr>
              <a:t>не </a:t>
            </a:r>
            <a:r>
              <a:rPr dirty="0" sz="1400" spc="-85">
                <a:solidFill>
                  <a:srgbClr val="5E3427"/>
                </a:solidFill>
                <a:latin typeface="Lucida Sans Unicode"/>
                <a:cs typeface="Lucida Sans Unicode"/>
              </a:rPr>
              <a:t>получали услуги</a:t>
            </a:r>
            <a:r>
              <a:rPr dirty="0" sz="1400" spc="-280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5E3427"/>
                </a:solidFill>
                <a:latin typeface="Lucida Sans Unicode"/>
                <a:cs typeface="Lucida Sans Unicode"/>
              </a:rPr>
              <a:t>ЦПЭ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400" spc="-90">
                <a:solidFill>
                  <a:srgbClr val="5E3427"/>
                </a:solidFill>
                <a:latin typeface="Lucida Sans Unicode"/>
                <a:cs typeface="Lucida Sans Unicode"/>
              </a:rPr>
              <a:t>(вышли </a:t>
            </a:r>
            <a:r>
              <a:rPr dirty="0" sz="1400" spc="-114">
                <a:solidFill>
                  <a:srgbClr val="5E3427"/>
                </a:solidFill>
                <a:latin typeface="Lucida Sans Unicode"/>
                <a:cs typeface="Lucida Sans Unicode"/>
              </a:rPr>
              <a:t>на </a:t>
            </a:r>
            <a:r>
              <a:rPr dirty="0" sz="1400" spc="-85">
                <a:solidFill>
                  <a:srgbClr val="5E3427"/>
                </a:solidFill>
                <a:latin typeface="Lucida Sans Unicode"/>
                <a:cs typeface="Lucida Sans Unicode"/>
              </a:rPr>
              <a:t>новый </a:t>
            </a:r>
            <a:r>
              <a:rPr dirty="0" sz="1400" spc="-90">
                <a:solidFill>
                  <a:srgbClr val="5E3427"/>
                </a:solidFill>
                <a:latin typeface="Lucida Sans Unicode"/>
                <a:cs typeface="Lucida Sans Unicode"/>
              </a:rPr>
              <a:t>рынок</a:t>
            </a:r>
            <a:r>
              <a:rPr dirty="0" sz="1400" spc="-310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20">
                <a:solidFill>
                  <a:srgbClr val="5E3427"/>
                </a:solidFill>
                <a:latin typeface="Lucida Sans Unicode"/>
                <a:cs typeface="Lucida Sans Unicode"/>
              </a:rPr>
              <a:t>и/или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400" spc="-35">
                <a:solidFill>
                  <a:srgbClr val="5E3427"/>
                </a:solidFill>
                <a:latin typeface="Lucida Sans Unicode"/>
                <a:cs typeface="Lucida Sans Unicode"/>
              </a:rPr>
              <a:t>с </a:t>
            </a:r>
            <a:r>
              <a:rPr dirty="0" sz="1400" spc="-95">
                <a:solidFill>
                  <a:srgbClr val="5E3427"/>
                </a:solidFill>
                <a:latin typeface="Lucida Sans Unicode"/>
                <a:cs typeface="Lucida Sans Unicode"/>
              </a:rPr>
              <a:t>новым</a:t>
            </a:r>
            <a:r>
              <a:rPr dirty="0" sz="1400" spc="-254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E3427"/>
                </a:solidFill>
                <a:latin typeface="Lucida Sans Unicode"/>
                <a:cs typeface="Lucida Sans Unicode"/>
              </a:rPr>
              <a:t>продуктом)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82940" y="1690116"/>
            <a:ext cx="3568065" cy="1362710"/>
          </a:xfrm>
          <a:custGeom>
            <a:avLst/>
            <a:gdLst/>
            <a:ahLst/>
            <a:cxnLst/>
            <a:rect l="l" t="t" r="r" b="b"/>
            <a:pathLst>
              <a:path w="3568065" h="1362710">
                <a:moveTo>
                  <a:pt x="0" y="1362455"/>
                </a:moveTo>
                <a:lnTo>
                  <a:pt x="3567684" y="1362455"/>
                </a:lnTo>
                <a:lnTo>
                  <a:pt x="3567684" y="0"/>
                </a:lnTo>
                <a:lnTo>
                  <a:pt x="0" y="0"/>
                </a:lnTo>
                <a:lnTo>
                  <a:pt x="0" y="1362455"/>
                </a:lnTo>
                <a:close/>
              </a:path>
            </a:pathLst>
          </a:custGeom>
          <a:solidFill>
            <a:srgbClr val="EDD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600185" y="2225420"/>
            <a:ext cx="21767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5">
                <a:solidFill>
                  <a:srgbClr val="5E3427"/>
                </a:solidFill>
                <a:latin typeface="Lucida Sans Unicode"/>
                <a:cs typeface="Lucida Sans Unicode"/>
              </a:rPr>
              <a:t>Ранее </a:t>
            </a:r>
            <a:r>
              <a:rPr dirty="0" sz="1400" spc="-80">
                <a:solidFill>
                  <a:srgbClr val="5E3427"/>
                </a:solidFill>
                <a:latin typeface="Lucida Sans Unicode"/>
                <a:cs typeface="Lucida Sans Unicode"/>
              </a:rPr>
              <a:t>экспортировавшие</a:t>
            </a:r>
            <a:r>
              <a:rPr dirty="0" sz="1400" spc="-325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85">
                <a:solidFill>
                  <a:srgbClr val="5E3427"/>
                </a:solidFill>
                <a:latin typeface="Lucida Sans Unicode"/>
                <a:cs typeface="Lucida Sans Unicode"/>
              </a:rPr>
              <a:t>и  </a:t>
            </a:r>
            <a:r>
              <a:rPr dirty="0" sz="1400" spc="-90">
                <a:solidFill>
                  <a:srgbClr val="5E3427"/>
                </a:solidFill>
                <a:latin typeface="Lucida Sans Unicode"/>
                <a:cs typeface="Lucida Sans Unicode"/>
              </a:rPr>
              <a:t>получавшие </a:t>
            </a:r>
            <a:r>
              <a:rPr dirty="0" sz="1400" spc="-85">
                <a:solidFill>
                  <a:srgbClr val="5E3427"/>
                </a:solidFill>
                <a:latin typeface="Lucida Sans Unicode"/>
                <a:cs typeface="Lucida Sans Unicode"/>
              </a:rPr>
              <a:t>услуги</a:t>
            </a:r>
            <a:r>
              <a:rPr dirty="0" sz="1400" spc="-175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5E3427"/>
                </a:solidFill>
                <a:latin typeface="Lucida Sans Unicode"/>
                <a:cs typeface="Lucida Sans Unicode"/>
              </a:rPr>
              <a:t>ЦПЭ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3691" y="4346447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 h="0">
                <a:moveTo>
                  <a:pt x="0" y="0"/>
                </a:moveTo>
                <a:lnTo>
                  <a:pt x="3093338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2564" y="4346447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 h="0">
                <a:moveTo>
                  <a:pt x="0" y="0"/>
                </a:moveTo>
                <a:lnTo>
                  <a:pt x="3093339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11540" y="4346447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 h="0">
                <a:moveTo>
                  <a:pt x="0" y="0"/>
                </a:moveTo>
                <a:lnTo>
                  <a:pt x="3093338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2336" y="3210845"/>
            <a:ext cx="3537585" cy="3076575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226695">
              <a:lnSpc>
                <a:spcPct val="100000"/>
              </a:lnSpc>
              <a:spcBef>
                <a:spcPts val="1270"/>
              </a:spcBef>
            </a:pPr>
            <a:r>
              <a:rPr dirty="0" sz="1800" spc="-204">
                <a:solidFill>
                  <a:srgbClr val="5E3427"/>
                </a:solidFill>
                <a:latin typeface="Lucida Sans Unicode"/>
                <a:cs typeface="Lucida Sans Unicode"/>
              </a:rPr>
              <a:t>25</a:t>
            </a:r>
            <a:r>
              <a:rPr dirty="0" sz="1800" spc="-170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3427"/>
                </a:solidFill>
                <a:latin typeface="Lucida Sans Unicode"/>
                <a:cs typeface="Lucida Sans Unicode"/>
              </a:rPr>
              <a:t>СМСП</a:t>
            </a:r>
            <a:endParaRPr sz="1800">
              <a:latin typeface="Lucida Sans Unicode"/>
              <a:cs typeface="Lucida Sans Unicode"/>
            </a:endParaRPr>
          </a:p>
          <a:p>
            <a:pPr marL="226695">
              <a:lnSpc>
                <a:spcPct val="100000"/>
              </a:lnSpc>
              <a:spcBef>
                <a:spcPts val="1565"/>
              </a:spcBef>
            </a:pPr>
            <a:r>
              <a:rPr dirty="0" sz="2400" spc="-114" b="1">
                <a:solidFill>
                  <a:srgbClr val="EC5439"/>
                </a:solidFill>
                <a:latin typeface="Arial"/>
                <a:cs typeface="Arial"/>
              </a:rPr>
              <a:t>31,34 </a:t>
            </a:r>
            <a:r>
              <a:rPr dirty="0" sz="2400" spc="-204" b="1">
                <a:solidFill>
                  <a:srgbClr val="EC5439"/>
                </a:solidFill>
                <a:latin typeface="Arial"/>
                <a:cs typeface="Arial"/>
              </a:rPr>
              <a:t>млн</a:t>
            </a:r>
            <a:r>
              <a:rPr dirty="0" sz="2400" spc="-210" b="1">
                <a:solidFill>
                  <a:srgbClr val="EC5439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EC5439"/>
                </a:solidFill>
                <a:latin typeface="Arial"/>
                <a:cs typeface="Arial"/>
              </a:rPr>
              <a:t>$</a:t>
            </a:r>
            <a:endParaRPr sz="24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2855"/>
              </a:spcBef>
            </a:pPr>
            <a:r>
              <a:rPr dirty="0" sz="1400" spc="-100" b="1">
                <a:latin typeface="Arial"/>
                <a:cs typeface="Arial"/>
              </a:rPr>
              <a:t>Страны:</a:t>
            </a:r>
            <a:endParaRPr sz="1400">
              <a:latin typeface="Arial"/>
              <a:cs typeface="Arial"/>
            </a:endParaRPr>
          </a:p>
          <a:p>
            <a:pPr marL="168275" marR="358775">
              <a:lnSpc>
                <a:spcPct val="100000"/>
              </a:lnSpc>
            </a:pPr>
            <a:r>
              <a:rPr dirty="0" sz="1400" spc="-80">
                <a:latin typeface="Lucida Sans Unicode"/>
                <a:cs typeface="Lucida Sans Unicode"/>
              </a:rPr>
              <a:t>Монголия, </a:t>
            </a:r>
            <a:r>
              <a:rPr dirty="0" sz="1400" spc="-75">
                <a:latin typeface="Lucida Sans Unicode"/>
                <a:cs typeface="Lucida Sans Unicode"/>
              </a:rPr>
              <a:t>Швейцария,</a:t>
            </a:r>
            <a:r>
              <a:rPr dirty="0" sz="1400" spc="-290">
                <a:latin typeface="Lucida Sans Unicode"/>
                <a:cs typeface="Lucida Sans Unicode"/>
              </a:rPr>
              <a:t> </a:t>
            </a:r>
            <a:r>
              <a:rPr dirty="0" sz="1400" spc="-90">
                <a:latin typeface="Lucida Sans Unicode"/>
                <a:cs typeface="Lucida Sans Unicode"/>
              </a:rPr>
              <a:t>Азербайджан,  </a:t>
            </a:r>
            <a:r>
              <a:rPr dirty="0" sz="1400" spc="-85">
                <a:latin typeface="Lucida Sans Unicode"/>
                <a:cs typeface="Lucida Sans Unicode"/>
              </a:rPr>
              <a:t>Дания,</a:t>
            </a:r>
            <a:r>
              <a:rPr dirty="0" sz="1400" spc="-155">
                <a:latin typeface="Lucida Sans Unicode"/>
                <a:cs typeface="Lucida Sans Unicode"/>
              </a:rPr>
              <a:t> </a:t>
            </a:r>
            <a:r>
              <a:rPr dirty="0" sz="1400" spc="-55">
                <a:latin typeface="Lucida Sans Unicode"/>
                <a:cs typeface="Lucida Sans Unicode"/>
              </a:rPr>
              <a:t>Латвия</a:t>
            </a:r>
            <a:endParaRPr sz="1400">
              <a:latin typeface="Lucida Sans Unicode"/>
              <a:cs typeface="Lucida Sans Unicode"/>
            </a:endParaRPr>
          </a:p>
          <a:p>
            <a:pPr marL="168275">
              <a:lnSpc>
                <a:spcPct val="100000"/>
              </a:lnSpc>
              <a:spcBef>
                <a:spcPts val="1630"/>
              </a:spcBef>
            </a:pPr>
            <a:r>
              <a:rPr dirty="0" sz="1400" spc="-55" b="1">
                <a:latin typeface="Arial"/>
                <a:cs typeface="Arial"/>
              </a:rPr>
              <a:t>Продукция:</a:t>
            </a:r>
            <a:endParaRPr sz="1400">
              <a:latin typeface="Arial"/>
              <a:cs typeface="Arial"/>
            </a:endParaRPr>
          </a:p>
          <a:p>
            <a:pPr marL="168275" marR="621665">
              <a:lnSpc>
                <a:spcPct val="100000"/>
              </a:lnSpc>
            </a:pPr>
            <a:r>
              <a:rPr dirty="0" sz="1400" spc="-70">
                <a:latin typeface="Lucida Sans Unicode"/>
                <a:cs typeface="Lucida Sans Unicode"/>
              </a:rPr>
              <a:t>Косметика, </a:t>
            </a:r>
            <a:r>
              <a:rPr dirty="0" sz="1400" spc="-55">
                <a:latin typeface="Lucida Sans Unicode"/>
                <a:cs typeface="Lucida Sans Unicode"/>
              </a:rPr>
              <a:t>Изделия из</a:t>
            </a:r>
            <a:r>
              <a:rPr dirty="0" sz="1400" spc="-335">
                <a:latin typeface="Lucida Sans Unicode"/>
                <a:cs typeface="Lucida Sans Unicode"/>
              </a:rPr>
              <a:t> </a:t>
            </a:r>
            <a:r>
              <a:rPr dirty="0" sz="1400" spc="-100">
                <a:latin typeface="Lucida Sans Unicode"/>
                <a:cs typeface="Lucida Sans Unicode"/>
              </a:rPr>
              <a:t>алюминия,  </a:t>
            </a:r>
            <a:r>
              <a:rPr dirty="0" sz="1400" spc="-55">
                <a:latin typeface="Lucida Sans Unicode"/>
                <a:cs typeface="Lucida Sans Unicode"/>
              </a:rPr>
              <a:t>Изделия из </a:t>
            </a:r>
            <a:r>
              <a:rPr dirty="0" sz="1400" spc="-110">
                <a:latin typeface="Lucida Sans Unicode"/>
                <a:cs typeface="Lucida Sans Unicode"/>
              </a:rPr>
              <a:t>нефрита, </a:t>
            </a:r>
            <a:r>
              <a:rPr dirty="0" sz="1400" spc="-85">
                <a:latin typeface="Lucida Sans Unicode"/>
                <a:cs typeface="Lucida Sans Unicode"/>
              </a:rPr>
              <a:t>топливные  </a:t>
            </a:r>
            <a:r>
              <a:rPr dirty="0" sz="1400" spc="-90">
                <a:latin typeface="Lucida Sans Unicode"/>
                <a:cs typeface="Lucida Sans Unicode"/>
              </a:rPr>
              <a:t>пеллеты,</a:t>
            </a:r>
            <a:r>
              <a:rPr dirty="0" sz="1400" spc="-130">
                <a:latin typeface="Lucida Sans Unicode"/>
                <a:cs typeface="Lucida Sans Unicode"/>
              </a:rPr>
              <a:t> </a:t>
            </a:r>
            <a:r>
              <a:rPr dirty="0" sz="1400" spc="-110">
                <a:latin typeface="Lucida Sans Unicode"/>
                <a:cs typeface="Lucida Sans Unicode"/>
              </a:rPr>
              <a:t>макароны.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0059" y="3217989"/>
            <a:ext cx="3569335" cy="306959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317500">
              <a:lnSpc>
                <a:spcPct val="100000"/>
              </a:lnSpc>
              <a:spcBef>
                <a:spcPts val="1215"/>
              </a:spcBef>
            </a:pPr>
            <a:r>
              <a:rPr dirty="0" sz="1800" spc="-305">
                <a:solidFill>
                  <a:srgbClr val="5E3427"/>
                </a:solidFill>
                <a:latin typeface="Lucida Sans Unicode"/>
                <a:cs typeface="Lucida Sans Unicode"/>
              </a:rPr>
              <a:t>19</a:t>
            </a:r>
            <a:r>
              <a:rPr dirty="0" sz="1800" spc="-175">
                <a:solidFill>
                  <a:srgbClr val="5E3427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5E3427"/>
                </a:solidFill>
                <a:latin typeface="Lucida Sans Unicode"/>
                <a:cs typeface="Lucida Sans Unicode"/>
              </a:rPr>
              <a:t>СМСП</a:t>
            </a:r>
            <a:endParaRPr sz="1800">
              <a:latin typeface="Lucida Sans Unicode"/>
              <a:cs typeface="Lucida Sans Unicode"/>
            </a:endParaRPr>
          </a:p>
          <a:p>
            <a:pPr marL="317500">
              <a:lnSpc>
                <a:spcPct val="100000"/>
              </a:lnSpc>
              <a:spcBef>
                <a:spcPts val="1490"/>
              </a:spcBef>
            </a:pPr>
            <a:r>
              <a:rPr dirty="0" sz="2400" spc="-35" b="1">
                <a:solidFill>
                  <a:srgbClr val="EC5439"/>
                </a:solidFill>
                <a:latin typeface="Arial"/>
                <a:cs typeface="Arial"/>
              </a:rPr>
              <a:t>28,47 </a:t>
            </a:r>
            <a:r>
              <a:rPr dirty="0" sz="2400" spc="-210" b="1">
                <a:solidFill>
                  <a:srgbClr val="EC5439"/>
                </a:solidFill>
                <a:latin typeface="Arial"/>
                <a:cs typeface="Arial"/>
              </a:rPr>
              <a:t>млн</a:t>
            </a:r>
            <a:r>
              <a:rPr dirty="0" sz="2400" spc="-295" b="1">
                <a:solidFill>
                  <a:srgbClr val="EC5439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EC5439"/>
                </a:solidFill>
                <a:latin typeface="Arial"/>
                <a:cs typeface="Arial"/>
              </a:rPr>
              <a:t>$</a:t>
            </a:r>
            <a:endParaRPr sz="240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2930"/>
              </a:spcBef>
            </a:pPr>
            <a:r>
              <a:rPr dirty="0" sz="1400" spc="-100" b="1">
                <a:latin typeface="Arial"/>
                <a:cs typeface="Arial"/>
              </a:rPr>
              <a:t>Страны:</a:t>
            </a:r>
            <a:endParaRPr sz="1400">
              <a:latin typeface="Arial"/>
              <a:cs typeface="Arial"/>
            </a:endParaRPr>
          </a:p>
          <a:p>
            <a:pPr marL="213360" marR="305435">
              <a:lnSpc>
                <a:spcPct val="100000"/>
              </a:lnSpc>
            </a:pPr>
            <a:r>
              <a:rPr dirty="0" sz="1400" spc="-75">
                <a:latin typeface="Lucida Sans Unicode"/>
                <a:cs typeface="Lucida Sans Unicode"/>
              </a:rPr>
              <a:t>Китай, </a:t>
            </a:r>
            <a:r>
              <a:rPr dirty="0" sz="1400" spc="-85">
                <a:latin typeface="Lucida Sans Unicode"/>
                <a:cs typeface="Lucida Sans Unicode"/>
              </a:rPr>
              <a:t>Монголия, </a:t>
            </a:r>
            <a:r>
              <a:rPr dirty="0" sz="1400" spc="-90">
                <a:latin typeface="Lucida Sans Unicode"/>
                <a:cs typeface="Lucida Sans Unicode"/>
              </a:rPr>
              <a:t>Болгария,</a:t>
            </a:r>
            <a:r>
              <a:rPr dirty="0" sz="1400" spc="-235">
                <a:latin typeface="Lucida Sans Unicode"/>
                <a:cs typeface="Lucida Sans Unicode"/>
              </a:rPr>
              <a:t> </a:t>
            </a:r>
            <a:r>
              <a:rPr dirty="0" sz="1400" spc="-75">
                <a:latin typeface="Lucida Sans Unicode"/>
                <a:cs typeface="Lucida Sans Unicode"/>
              </a:rPr>
              <a:t>Киргизия,  </a:t>
            </a:r>
            <a:r>
              <a:rPr dirty="0" sz="1400" spc="-90">
                <a:latin typeface="Lucida Sans Unicode"/>
                <a:cs typeface="Lucida Sans Unicode"/>
              </a:rPr>
              <a:t>Германия, </a:t>
            </a:r>
            <a:r>
              <a:rPr dirty="0" sz="1400" spc="-85">
                <a:latin typeface="Lucida Sans Unicode"/>
                <a:cs typeface="Lucida Sans Unicode"/>
              </a:rPr>
              <a:t>Дания,</a:t>
            </a:r>
            <a:r>
              <a:rPr dirty="0" sz="1400" spc="-210">
                <a:latin typeface="Lucida Sans Unicode"/>
                <a:cs typeface="Lucida Sans Unicode"/>
              </a:rPr>
              <a:t> </a:t>
            </a:r>
            <a:r>
              <a:rPr dirty="0" sz="1400" spc="-60">
                <a:latin typeface="Lucida Sans Unicode"/>
                <a:cs typeface="Lucida Sans Unicode"/>
              </a:rPr>
              <a:t>Узбекистан</a:t>
            </a:r>
            <a:endParaRPr sz="1400">
              <a:latin typeface="Lucida Sans Unicode"/>
              <a:cs typeface="Lucida Sans Unicode"/>
            </a:endParaRPr>
          </a:p>
          <a:p>
            <a:pPr marL="213360">
              <a:lnSpc>
                <a:spcPct val="100000"/>
              </a:lnSpc>
              <a:spcBef>
                <a:spcPts val="1630"/>
              </a:spcBef>
            </a:pPr>
            <a:r>
              <a:rPr dirty="0" sz="1400" spc="-55" b="1">
                <a:latin typeface="Arial"/>
                <a:cs typeface="Arial"/>
              </a:rPr>
              <a:t>Продукция:</a:t>
            </a:r>
            <a:endParaRPr sz="1400">
              <a:latin typeface="Arial"/>
              <a:cs typeface="Arial"/>
            </a:endParaRPr>
          </a:p>
          <a:p>
            <a:pPr marL="213360" marR="464820">
              <a:lnSpc>
                <a:spcPct val="100000"/>
              </a:lnSpc>
            </a:pPr>
            <a:r>
              <a:rPr dirty="0" sz="1400" spc="-90">
                <a:latin typeface="Lucida Sans Unicode"/>
                <a:cs typeface="Lucida Sans Unicode"/>
              </a:rPr>
              <a:t>Пиломатериалы, </a:t>
            </a:r>
            <a:r>
              <a:rPr dirty="0" sz="1400" spc="-80">
                <a:latin typeface="Lucida Sans Unicode"/>
                <a:cs typeface="Lucida Sans Unicode"/>
              </a:rPr>
              <a:t>бытовая </a:t>
            </a:r>
            <a:r>
              <a:rPr dirty="0" sz="1400" spc="-110">
                <a:latin typeface="Lucida Sans Unicode"/>
                <a:cs typeface="Lucida Sans Unicode"/>
              </a:rPr>
              <a:t>химия,  </a:t>
            </a:r>
            <a:r>
              <a:rPr dirty="0" sz="1400" spc="-100">
                <a:latin typeface="Lucida Sans Unicode"/>
                <a:cs typeface="Lucida Sans Unicode"/>
              </a:rPr>
              <a:t>продукты </a:t>
            </a:r>
            <a:r>
              <a:rPr dirty="0" sz="1400" spc="-95">
                <a:latin typeface="Lucida Sans Unicode"/>
                <a:cs typeface="Lucida Sans Unicode"/>
              </a:rPr>
              <a:t>питания,</a:t>
            </a:r>
            <a:r>
              <a:rPr dirty="0" sz="1400" spc="-215">
                <a:latin typeface="Lucida Sans Unicode"/>
                <a:cs typeface="Lucida Sans Unicode"/>
              </a:rPr>
              <a:t> </a:t>
            </a:r>
            <a:r>
              <a:rPr dirty="0" sz="1400" spc="-95">
                <a:latin typeface="Lucida Sans Unicode"/>
                <a:cs typeface="Lucida Sans Unicode"/>
              </a:rPr>
              <a:t>стройматериалы,  напитки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2940" y="3354451"/>
            <a:ext cx="3568065" cy="2933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solidFill>
                  <a:srgbClr val="5E3427"/>
                </a:solidFill>
                <a:latin typeface="Lucida Sans Unicode"/>
                <a:cs typeface="Lucida Sans Unicode"/>
              </a:rPr>
              <a:t>29 </a:t>
            </a:r>
            <a:r>
              <a:rPr dirty="0" sz="1800" spc="-10">
                <a:solidFill>
                  <a:srgbClr val="5E3427"/>
                </a:solidFill>
                <a:latin typeface="Lucida Sans Unicode"/>
                <a:cs typeface="Lucida Sans Unicode"/>
              </a:rPr>
              <a:t>СМСП</a:t>
            </a:r>
            <a:endParaRPr sz="1800">
              <a:latin typeface="Lucida Sans Unicode"/>
              <a:cs typeface="Lucida Sans Unicode"/>
            </a:endParaRPr>
          </a:p>
          <a:p>
            <a:pPr marL="342265">
              <a:lnSpc>
                <a:spcPct val="100000"/>
              </a:lnSpc>
              <a:spcBef>
                <a:spcPts val="1775"/>
              </a:spcBef>
            </a:pPr>
            <a:r>
              <a:rPr dirty="0" sz="2400" spc="-25" b="1">
                <a:solidFill>
                  <a:srgbClr val="EC5439"/>
                </a:solidFill>
                <a:latin typeface="Arial"/>
                <a:cs typeface="Arial"/>
              </a:rPr>
              <a:t>6,87 </a:t>
            </a:r>
            <a:r>
              <a:rPr dirty="0" sz="2400" spc="-204" b="1">
                <a:solidFill>
                  <a:srgbClr val="EC5439"/>
                </a:solidFill>
                <a:latin typeface="Arial"/>
                <a:cs typeface="Arial"/>
              </a:rPr>
              <a:t>млн</a:t>
            </a:r>
            <a:r>
              <a:rPr dirty="0" sz="2400" spc="-315" b="1">
                <a:solidFill>
                  <a:srgbClr val="EC5439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EC5439"/>
                </a:solidFill>
                <a:latin typeface="Arial"/>
                <a:cs typeface="Arial"/>
              </a:rPr>
              <a:t>$</a:t>
            </a:r>
            <a:endParaRPr sz="2400">
              <a:latin typeface="Arial"/>
              <a:cs typeface="Arial"/>
            </a:endParaRPr>
          </a:p>
          <a:p>
            <a:pPr marL="316865">
              <a:lnSpc>
                <a:spcPct val="100000"/>
              </a:lnSpc>
              <a:spcBef>
                <a:spcPts val="2685"/>
              </a:spcBef>
            </a:pPr>
            <a:r>
              <a:rPr dirty="0" sz="1400" spc="-100" b="1">
                <a:latin typeface="Arial"/>
                <a:cs typeface="Arial"/>
              </a:rPr>
              <a:t>Страны:</a:t>
            </a:r>
            <a:endParaRPr sz="1400">
              <a:latin typeface="Arial"/>
              <a:cs typeface="Arial"/>
            </a:endParaRPr>
          </a:p>
          <a:p>
            <a:pPr marL="316865" marR="154940">
              <a:lnSpc>
                <a:spcPct val="100000"/>
              </a:lnSpc>
            </a:pPr>
            <a:r>
              <a:rPr dirty="0" sz="1400" spc="-75">
                <a:latin typeface="Lucida Sans Unicode"/>
                <a:cs typeface="Lucida Sans Unicode"/>
              </a:rPr>
              <a:t>Китай, </a:t>
            </a:r>
            <a:r>
              <a:rPr dirty="0" sz="1400" spc="-85">
                <a:latin typeface="Lucida Sans Unicode"/>
                <a:cs typeface="Lucida Sans Unicode"/>
              </a:rPr>
              <a:t>Монголия, </a:t>
            </a:r>
            <a:r>
              <a:rPr dirty="0" sz="1400" spc="-70">
                <a:latin typeface="Lucida Sans Unicode"/>
                <a:cs typeface="Lucida Sans Unicode"/>
              </a:rPr>
              <a:t>Беларусь,</a:t>
            </a:r>
            <a:r>
              <a:rPr dirty="0" sz="1400" spc="-225">
                <a:latin typeface="Lucida Sans Unicode"/>
                <a:cs typeface="Lucida Sans Unicode"/>
              </a:rPr>
              <a:t> </a:t>
            </a:r>
            <a:r>
              <a:rPr dirty="0" sz="1400" spc="-85">
                <a:latin typeface="Lucida Sans Unicode"/>
                <a:cs typeface="Lucida Sans Unicode"/>
              </a:rPr>
              <a:t>Казахстан,  </a:t>
            </a:r>
            <a:r>
              <a:rPr dirty="0" sz="1400" spc="-80">
                <a:latin typeface="Lucida Sans Unicode"/>
                <a:cs typeface="Lucida Sans Unicode"/>
              </a:rPr>
              <a:t>Армения, </a:t>
            </a:r>
            <a:r>
              <a:rPr dirty="0" sz="1400" spc="-70">
                <a:latin typeface="Lucida Sans Unicode"/>
                <a:cs typeface="Lucida Sans Unicode"/>
              </a:rPr>
              <a:t>Италия, </a:t>
            </a:r>
            <a:r>
              <a:rPr dirty="0" sz="1400" spc="-75">
                <a:latin typeface="Lucida Sans Unicode"/>
                <a:cs typeface="Lucida Sans Unicode"/>
              </a:rPr>
              <a:t>Чехия,</a:t>
            </a:r>
            <a:r>
              <a:rPr dirty="0" sz="1400" spc="-275">
                <a:latin typeface="Lucida Sans Unicode"/>
                <a:cs typeface="Lucida Sans Unicode"/>
              </a:rPr>
              <a:t> </a:t>
            </a:r>
            <a:r>
              <a:rPr dirty="0" sz="1400" spc="10">
                <a:latin typeface="Lucida Sans Unicode"/>
                <a:cs typeface="Lucida Sans Unicode"/>
              </a:rPr>
              <a:t>США</a:t>
            </a:r>
            <a:endParaRPr sz="1400">
              <a:latin typeface="Lucida Sans Unicode"/>
              <a:cs typeface="Lucida Sans Unicode"/>
            </a:endParaRPr>
          </a:p>
          <a:p>
            <a:pPr marL="316865">
              <a:lnSpc>
                <a:spcPct val="100000"/>
              </a:lnSpc>
              <a:spcBef>
                <a:spcPts val="1630"/>
              </a:spcBef>
            </a:pPr>
            <a:r>
              <a:rPr dirty="0" sz="1400" spc="-55" b="1">
                <a:latin typeface="Arial"/>
                <a:cs typeface="Arial"/>
              </a:rPr>
              <a:t>Продукция:</a:t>
            </a:r>
            <a:endParaRPr sz="1400">
              <a:latin typeface="Arial"/>
              <a:cs typeface="Arial"/>
            </a:endParaRPr>
          </a:p>
          <a:p>
            <a:pPr marL="316865" marR="274320">
              <a:lnSpc>
                <a:spcPct val="100000"/>
              </a:lnSpc>
            </a:pPr>
            <a:r>
              <a:rPr dirty="0" sz="1400" spc="-90">
                <a:latin typeface="Lucida Sans Unicode"/>
                <a:cs typeface="Lucida Sans Unicode"/>
              </a:rPr>
              <a:t>Пиломатериалы, </a:t>
            </a:r>
            <a:r>
              <a:rPr dirty="0" sz="1400" spc="-85">
                <a:latin typeface="Lucida Sans Unicode"/>
                <a:cs typeface="Lucida Sans Unicode"/>
              </a:rPr>
              <a:t>антисептики,</a:t>
            </a:r>
            <a:r>
              <a:rPr dirty="0" sz="1400" spc="-265">
                <a:latin typeface="Lucida Sans Unicode"/>
                <a:cs typeface="Lucida Sans Unicode"/>
              </a:rPr>
              <a:t> </a:t>
            </a:r>
            <a:r>
              <a:rPr dirty="0" sz="1400" spc="-40">
                <a:latin typeface="Lucida Sans Unicode"/>
                <a:cs typeface="Lucida Sans Unicode"/>
              </a:rPr>
              <a:t>БАДы,  </a:t>
            </a:r>
            <a:r>
              <a:rPr dirty="0" sz="1400" spc="-85">
                <a:latin typeface="Lucida Sans Unicode"/>
                <a:cs typeface="Lucida Sans Unicode"/>
              </a:rPr>
              <a:t>косметика, </a:t>
            </a:r>
            <a:r>
              <a:rPr dirty="0" sz="1400" spc="-100">
                <a:latin typeface="Lucida Sans Unicode"/>
                <a:cs typeface="Lucida Sans Unicode"/>
              </a:rPr>
              <a:t>промышленное  </a:t>
            </a:r>
            <a:r>
              <a:rPr dirty="0" sz="1400" spc="-90">
                <a:latin typeface="Lucida Sans Unicode"/>
                <a:cs typeface="Lucida Sans Unicode"/>
              </a:rPr>
              <a:t>оборудование, </a:t>
            </a:r>
            <a:r>
              <a:rPr dirty="0" sz="1400" spc="-100">
                <a:latin typeface="Lucida Sans Unicode"/>
                <a:cs typeface="Lucida Sans Unicode"/>
              </a:rPr>
              <a:t>продукты</a:t>
            </a:r>
            <a:r>
              <a:rPr dirty="0" sz="1400" spc="-225">
                <a:latin typeface="Lucida Sans Unicode"/>
                <a:cs typeface="Lucida Sans Unicode"/>
              </a:rPr>
              <a:t> </a:t>
            </a:r>
            <a:r>
              <a:rPr dirty="0" sz="1400" spc="-90">
                <a:latin typeface="Lucida Sans Unicode"/>
                <a:cs typeface="Lucida Sans Unicode"/>
              </a:rPr>
              <a:t>питания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47088" y="1421891"/>
            <a:ext cx="565785" cy="565785"/>
          </a:xfrm>
          <a:custGeom>
            <a:avLst/>
            <a:gdLst/>
            <a:ahLst/>
            <a:cxnLst/>
            <a:rect l="l" t="t" r="r" b="b"/>
            <a:pathLst>
              <a:path w="565785" h="565785">
                <a:moveTo>
                  <a:pt x="282701" y="0"/>
                </a:moveTo>
                <a:lnTo>
                  <a:pt x="236858" y="3701"/>
                </a:lnTo>
                <a:lnTo>
                  <a:pt x="193365" y="14417"/>
                </a:lnTo>
                <a:lnTo>
                  <a:pt x="152805" y="31563"/>
                </a:lnTo>
                <a:lnTo>
                  <a:pt x="115763" y="54559"/>
                </a:lnTo>
                <a:lnTo>
                  <a:pt x="82819" y="82819"/>
                </a:lnTo>
                <a:lnTo>
                  <a:pt x="54559" y="115763"/>
                </a:lnTo>
                <a:lnTo>
                  <a:pt x="31563" y="152805"/>
                </a:lnTo>
                <a:lnTo>
                  <a:pt x="14417" y="193365"/>
                </a:lnTo>
                <a:lnTo>
                  <a:pt x="3701" y="236858"/>
                </a:lnTo>
                <a:lnTo>
                  <a:pt x="0" y="282702"/>
                </a:lnTo>
                <a:lnTo>
                  <a:pt x="3701" y="328545"/>
                </a:lnTo>
                <a:lnTo>
                  <a:pt x="14417" y="372038"/>
                </a:lnTo>
                <a:lnTo>
                  <a:pt x="31563" y="412598"/>
                </a:lnTo>
                <a:lnTo>
                  <a:pt x="54559" y="449640"/>
                </a:lnTo>
                <a:lnTo>
                  <a:pt x="82819" y="482584"/>
                </a:lnTo>
                <a:lnTo>
                  <a:pt x="115763" y="510844"/>
                </a:lnTo>
                <a:lnTo>
                  <a:pt x="152805" y="533840"/>
                </a:lnTo>
                <a:lnTo>
                  <a:pt x="193365" y="550986"/>
                </a:lnTo>
                <a:lnTo>
                  <a:pt x="236858" y="561702"/>
                </a:lnTo>
                <a:lnTo>
                  <a:pt x="282701" y="565404"/>
                </a:lnTo>
                <a:lnTo>
                  <a:pt x="328545" y="561702"/>
                </a:lnTo>
                <a:lnTo>
                  <a:pt x="372038" y="550986"/>
                </a:lnTo>
                <a:lnTo>
                  <a:pt x="412598" y="533840"/>
                </a:lnTo>
                <a:lnTo>
                  <a:pt x="449640" y="510844"/>
                </a:lnTo>
                <a:lnTo>
                  <a:pt x="482584" y="482584"/>
                </a:lnTo>
                <a:lnTo>
                  <a:pt x="510844" y="449640"/>
                </a:lnTo>
                <a:lnTo>
                  <a:pt x="533840" y="412598"/>
                </a:lnTo>
                <a:lnTo>
                  <a:pt x="550986" y="372038"/>
                </a:lnTo>
                <a:lnTo>
                  <a:pt x="561702" y="328545"/>
                </a:lnTo>
                <a:lnTo>
                  <a:pt x="565404" y="282702"/>
                </a:lnTo>
                <a:lnTo>
                  <a:pt x="561702" y="236858"/>
                </a:lnTo>
                <a:lnTo>
                  <a:pt x="550986" y="193365"/>
                </a:lnTo>
                <a:lnTo>
                  <a:pt x="533840" y="152805"/>
                </a:lnTo>
                <a:lnTo>
                  <a:pt x="510844" y="115763"/>
                </a:lnTo>
                <a:lnTo>
                  <a:pt x="482584" y="82819"/>
                </a:lnTo>
                <a:lnTo>
                  <a:pt x="449640" y="54559"/>
                </a:lnTo>
                <a:lnTo>
                  <a:pt x="412598" y="31563"/>
                </a:lnTo>
                <a:lnTo>
                  <a:pt x="372038" y="14417"/>
                </a:lnTo>
                <a:lnTo>
                  <a:pt x="328545" y="3701"/>
                </a:lnTo>
                <a:lnTo>
                  <a:pt x="282701" y="0"/>
                </a:lnTo>
                <a:close/>
              </a:path>
            </a:pathLst>
          </a:custGeom>
          <a:solidFill>
            <a:srgbClr val="EC54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47088" y="1421891"/>
            <a:ext cx="565785" cy="565785"/>
          </a:xfrm>
          <a:custGeom>
            <a:avLst/>
            <a:gdLst/>
            <a:ahLst/>
            <a:cxnLst/>
            <a:rect l="l" t="t" r="r" b="b"/>
            <a:pathLst>
              <a:path w="565785" h="565785">
                <a:moveTo>
                  <a:pt x="0" y="282702"/>
                </a:moveTo>
                <a:lnTo>
                  <a:pt x="3701" y="236858"/>
                </a:lnTo>
                <a:lnTo>
                  <a:pt x="14417" y="193365"/>
                </a:lnTo>
                <a:lnTo>
                  <a:pt x="31563" y="152805"/>
                </a:lnTo>
                <a:lnTo>
                  <a:pt x="54559" y="115763"/>
                </a:lnTo>
                <a:lnTo>
                  <a:pt x="82819" y="82819"/>
                </a:lnTo>
                <a:lnTo>
                  <a:pt x="115763" y="54559"/>
                </a:lnTo>
                <a:lnTo>
                  <a:pt x="152805" y="31563"/>
                </a:lnTo>
                <a:lnTo>
                  <a:pt x="193365" y="14417"/>
                </a:lnTo>
                <a:lnTo>
                  <a:pt x="236858" y="3701"/>
                </a:lnTo>
                <a:lnTo>
                  <a:pt x="282701" y="0"/>
                </a:lnTo>
                <a:lnTo>
                  <a:pt x="328545" y="3701"/>
                </a:lnTo>
                <a:lnTo>
                  <a:pt x="372038" y="14417"/>
                </a:lnTo>
                <a:lnTo>
                  <a:pt x="412598" y="31563"/>
                </a:lnTo>
                <a:lnTo>
                  <a:pt x="449640" y="54559"/>
                </a:lnTo>
                <a:lnTo>
                  <a:pt x="482584" y="82819"/>
                </a:lnTo>
                <a:lnTo>
                  <a:pt x="510844" y="115763"/>
                </a:lnTo>
                <a:lnTo>
                  <a:pt x="533840" y="152805"/>
                </a:lnTo>
                <a:lnTo>
                  <a:pt x="550986" y="193365"/>
                </a:lnTo>
                <a:lnTo>
                  <a:pt x="561702" y="236858"/>
                </a:lnTo>
                <a:lnTo>
                  <a:pt x="565404" y="282702"/>
                </a:lnTo>
                <a:lnTo>
                  <a:pt x="561702" y="328545"/>
                </a:lnTo>
                <a:lnTo>
                  <a:pt x="550986" y="372038"/>
                </a:lnTo>
                <a:lnTo>
                  <a:pt x="533840" y="412598"/>
                </a:lnTo>
                <a:lnTo>
                  <a:pt x="510844" y="449640"/>
                </a:lnTo>
                <a:lnTo>
                  <a:pt x="482584" y="482584"/>
                </a:lnTo>
                <a:lnTo>
                  <a:pt x="449640" y="510844"/>
                </a:lnTo>
                <a:lnTo>
                  <a:pt x="412598" y="533840"/>
                </a:lnTo>
                <a:lnTo>
                  <a:pt x="372038" y="550986"/>
                </a:lnTo>
                <a:lnTo>
                  <a:pt x="328545" y="561702"/>
                </a:lnTo>
                <a:lnTo>
                  <a:pt x="282701" y="565404"/>
                </a:lnTo>
                <a:lnTo>
                  <a:pt x="236858" y="561702"/>
                </a:lnTo>
                <a:lnTo>
                  <a:pt x="193365" y="550986"/>
                </a:lnTo>
                <a:lnTo>
                  <a:pt x="152805" y="533840"/>
                </a:lnTo>
                <a:lnTo>
                  <a:pt x="115763" y="510844"/>
                </a:lnTo>
                <a:lnTo>
                  <a:pt x="82819" y="482584"/>
                </a:lnTo>
                <a:lnTo>
                  <a:pt x="54559" y="449640"/>
                </a:lnTo>
                <a:lnTo>
                  <a:pt x="31563" y="412598"/>
                </a:lnTo>
                <a:lnTo>
                  <a:pt x="14417" y="372038"/>
                </a:lnTo>
                <a:lnTo>
                  <a:pt x="3701" y="328545"/>
                </a:lnTo>
                <a:lnTo>
                  <a:pt x="0" y="28270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58720" y="1579880"/>
            <a:ext cx="3829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14059" y="1403603"/>
            <a:ext cx="563880" cy="565785"/>
          </a:xfrm>
          <a:custGeom>
            <a:avLst/>
            <a:gdLst/>
            <a:ahLst/>
            <a:cxnLst/>
            <a:rect l="l" t="t" r="r" b="b"/>
            <a:pathLst>
              <a:path w="563879" h="565785">
                <a:moveTo>
                  <a:pt x="281939" y="0"/>
                </a:moveTo>
                <a:lnTo>
                  <a:pt x="236210" y="3701"/>
                </a:lnTo>
                <a:lnTo>
                  <a:pt x="192828" y="14417"/>
                </a:lnTo>
                <a:lnTo>
                  <a:pt x="152376" y="31563"/>
                </a:lnTo>
                <a:lnTo>
                  <a:pt x="115433" y="54559"/>
                </a:lnTo>
                <a:lnTo>
                  <a:pt x="82581" y="82819"/>
                </a:lnTo>
                <a:lnTo>
                  <a:pt x="54400" y="115763"/>
                </a:lnTo>
                <a:lnTo>
                  <a:pt x="31471" y="152805"/>
                </a:lnTo>
                <a:lnTo>
                  <a:pt x="14374" y="193365"/>
                </a:lnTo>
                <a:lnTo>
                  <a:pt x="3690" y="236858"/>
                </a:lnTo>
                <a:lnTo>
                  <a:pt x="0" y="282701"/>
                </a:lnTo>
                <a:lnTo>
                  <a:pt x="3690" y="328545"/>
                </a:lnTo>
                <a:lnTo>
                  <a:pt x="14374" y="372038"/>
                </a:lnTo>
                <a:lnTo>
                  <a:pt x="31471" y="412598"/>
                </a:lnTo>
                <a:lnTo>
                  <a:pt x="54400" y="449640"/>
                </a:lnTo>
                <a:lnTo>
                  <a:pt x="82581" y="482584"/>
                </a:lnTo>
                <a:lnTo>
                  <a:pt x="115433" y="510844"/>
                </a:lnTo>
                <a:lnTo>
                  <a:pt x="152376" y="533840"/>
                </a:lnTo>
                <a:lnTo>
                  <a:pt x="192828" y="550986"/>
                </a:lnTo>
                <a:lnTo>
                  <a:pt x="236210" y="561702"/>
                </a:lnTo>
                <a:lnTo>
                  <a:pt x="281939" y="565404"/>
                </a:lnTo>
                <a:lnTo>
                  <a:pt x="327669" y="561702"/>
                </a:lnTo>
                <a:lnTo>
                  <a:pt x="371051" y="550986"/>
                </a:lnTo>
                <a:lnTo>
                  <a:pt x="411503" y="533840"/>
                </a:lnTo>
                <a:lnTo>
                  <a:pt x="448446" y="510844"/>
                </a:lnTo>
                <a:lnTo>
                  <a:pt x="481298" y="482584"/>
                </a:lnTo>
                <a:lnTo>
                  <a:pt x="509479" y="449640"/>
                </a:lnTo>
                <a:lnTo>
                  <a:pt x="532408" y="412598"/>
                </a:lnTo>
                <a:lnTo>
                  <a:pt x="549505" y="372038"/>
                </a:lnTo>
                <a:lnTo>
                  <a:pt x="560189" y="328545"/>
                </a:lnTo>
                <a:lnTo>
                  <a:pt x="563879" y="282701"/>
                </a:lnTo>
                <a:lnTo>
                  <a:pt x="560189" y="236858"/>
                </a:lnTo>
                <a:lnTo>
                  <a:pt x="549505" y="193365"/>
                </a:lnTo>
                <a:lnTo>
                  <a:pt x="532408" y="152805"/>
                </a:lnTo>
                <a:lnTo>
                  <a:pt x="509479" y="115763"/>
                </a:lnTo>
                <a:lnTo>
                  <a:pt x="481298" y="82819"/>
                </a:lnTo>
                <a:lnTo>
                  <a:pt x="448446" y="54559"/>
                </a:lnTo>
                <a:lnTo>
                  <a:pt x="411503" y="31563"/>
                </a:lnTo>
                <a:lnTo>
                  <a:pt x="371051" y="14417"/>
                </a:lnTo>
                <a:lnTo>
                  <a:pt x="327669" y="3701"/>
                </a:lnTo>
                <a:lnTo>
                  <a:pt x="281939" y="0"/>
                </a:lnTo>
                <a:close/>
              </a:path>
            </a:pathLst>
          </a:custGeom>
          <a:solidFill>
            <a:srgbClr val="EC54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14059" y="1403603"/>
            <a:ext cx="563880" cy="565785"/>
          </a:xfrm>
          <a:custGeom>
            <a:avLst/>
            <a:gdLst/>
            <a:ahLst/>
            <a:cxnLst/>
            <a:rect l="l" t="t" r="r" b="b"/>
            <a:pathLst>
              <a:path w="563879" h="565785">
                <a:moveTo>
                  <a:pt x="0" y="282701"/>
                </a:moveTo>
                <a:lnTo>
                  <a:pt x="3690" y="236858"/>
                </a:lnTo>
                <a:lnTo>
                  <a:pt x="14374" y="193365"/>
                </a:lnTo>
                <a:lnTo>
                  <a:pt x="31471" y="152805"/>
                </a:lnTo>
                <a:lnTo>
                  <a:pt x="54400" y="115763"/>
                </a:lnTo>
                <a:lnTo>
                  <a:pt x="82581" y="82819"/>
                </a:lnTo>
                <a:lnTo>
                  <a:pt x="115433" y="54559"/>
                </a:lnTo>
                <a:lnTo>
                  <a:pt x="152376" y="31563"/>
                </a:lnTo>
                <a:lnTo>
                  <a:pt x="192828" y="14417"/>
                </a:lnTo>
                <a:lnTo>
                  <a:pt x="236210" y="3701"/>
                </a:lnTo>
                <a:lnTo>
                  <a:pt x="281939" y="0"/>
                </a:lnTo>
                <a:lnTo>
                  <a:pt x="327669" y="3701"/>
                </a:lnTo>
                <a:lnTo>
                  <a:pt x="371051" y="14417"/>
                </a:lnTo>
                <a:lnTo>
                  <a:pt x="411503" y="31563"/>
                </a:lnTo>
                <a:lnTo>
                  <a:pt x="448446" y="54559"/>
                </a:lnTo>
                <a:lnTo>
                  <a:pt x="481298" y="82819"/>
                </a:lnTo>
                <a:lnTo>
                  <a:pt x="509479" y="115763"/>
                </a:lnTo>
                <a:lnTo>
                  <a:pt x="532408" y="152805"/>
                </a:lnTo>
                <a:lnTo>
                  <a:pt x="549505" y="193365"/>
                </a:lnTo>
                <a:lnTo>
                  <a:pt x="560189" y="236858"/>
                </a:lnTo>
                <a:lnTo>
                  <a:pt x="563879" y="282701"/>
                </a:lnTo>
                <a:lnTo>
                  <a:pt x="560189" y="328545"/>
                </a:lnTo>
                <a:lnTo>
                  <a:pt x="549505" y="372038"/>
                </a:lnTo>
                <a:lnTo>
                  <a:pt x="532408" y="412598"/>
                </a:lnTo>
                <a:lnTo>
                  <a:pt x="509479" y="449640"/>
                </a:lnTo>
                <a:lnTo>
                  <a:pt x="481298" y="482584"/>
                </a:lnTo>
                <a:lnTo>
                  <a:pt x="448446" y="510844"/>
                </a:lnTo>
                <a:lnTo>
                  <a:pt x="411503" y="533840"/>
                </a:lnTo>
                <a:lnTo>
                  <a:pt x="371051" y="550986"/>
                </a:lnTo>
                <a:lnTo>
                  <a:pt x="327669" y="561702"/>
                </a:lnTo>
                <a:lnTo>
                  <a:pt x="281939" y="565404"/>
                </a:lnTo>
                <a:lnTo>
                  <a:pt x="236210" y="561702"/>
                </a:lnTo>
                <a:lnTo>
                  <a:pt x="192828" y="550986"/>
                </a:lnTo>
                <a:lnTo>
                  <a:pt x="152376" y="533840"/>
                </a:lnTo>
                <a:lnTo>
                  <a:pt x="115433" y="510844"/>
                </a:lnTo>
                <a:lnTo>
                  <a:pt x="82581" y="482584"/>
                </a:lnTo>
                <a:lnTo>
                  <a:pt x="54400" y="449640"/>
                </a:lnTo>
                <a:lnTo>
                  <a:pt x="31471" y="412598"/>
                </a:lnTo>
                <a:lnTo>
                  <a:pt x="14374" y="372038"/>
                </a:lnTo>
                <a:lnTo>
                  <a:pt x="3690" y="328545"/>
                </a:lnTo>
                <a:lnTo>
                  <a:pt x="0" y="282701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949822" y="1561591"/>
            <a:ext cx="3803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26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777983" y="1421891"/>
            <a:ext cx="565785" cy="565785"/>
          </a:xfrm>
          <a:custGeom>
            <a:avLst/>
            <a:gdLst/>
            <a:ahLst/>
            <a:cxnLst/>
            <a:rect l="l" t="t" r="r" b="b"/>
            <a:pathLst>
              <a:path w="565784" h="565785">
                <a:moveTo>
                  <a:pt x="282701" y="0"/>
                </a:moveTo>
                <a:lnTo>
                  <a:pt x="236858" y="3701"/>
                </a:lnTo>
                <a:lnTo>
                  <a:pt x="193365" y="14417"/>
                </a:lnTo>
                <a:lnTo>
                  <a:pt x="152805" y="31563"/>
                </a:lnTo>
                <a:lnTo>
                  <a:pt x="115763" y="54559"/>
                </a:lnTo>
                <a:lnTo>
                  <a:pt x="82819" y="82819"/>
                </a:lnTo>
                <a:lnTo>
                  <a:pt x="54559" y="115763"/>
                </a:lnTo>
                <a:lnTo>
                  <a:pt x="31563" y="152805"/>
                </a:lnTo>
                <a:lnTo>
                  <a:pt x="14417" y="193365"/>
                </a:lnTo>
                <a:lnTo>
                  <a:pt x="3701" y="236858"/>
                </a:lnTo>
                <a:lnTo>
                  <a:pt x="0" y="282702"/>
                </a:lnTo>
                <a:lnTo>
                  <a:pt x="3701" y="328545"/>
                </a:lnTo>
                <a:lnTo>
                  <a:pt x="14417" y="372038"/>
                </a:lnTo>
                <a:lnTo>
                  <a:pt x="31563" y="412598"/>
                </a:lnTo>
                <a:lnTo>
                  <a:pt x="54559" y="449640"/>
                </a:lnTo>
                <a:lnTo>
                  <a:pt x="82819" y="482584"/>
                </a:lnTo>
                <a:lnTo>
                  <a:pt x="115763" y="510844"/>
                </a:lnTo>
                <a:lnTo>
                  <a:pt x="152805" y="533840"/>
                </a:lnTo>
                <a:lnTo>
                  <a:pt x="193365" y="550986"/>
                </a:lnTo>
                <a:lnTo>
                  <a:pt x="236858" y="561702"/>
                </a:lnTo>
                <a:lnTo>
                  <a:pt x="282701" y="565404"/>
                </a:lnTo>
                <a:lnTo>
                  <a:pt x="328545" y="561702"/>
                </a:lnTo>
                <a:lnTo>
                  <a:pt x="372038" y="550986"/>
                </a:lnTo>
                <a:lnTo>
                  <a:pt x="412598" y="533840"/>
                </a:lnTo>
                <a:lnTo>
                  <a:pt x="449640" y="510844"/>
                </a:lnTo>
                <a:lnTo>
                  <a:pt x="482584" y="482584"/>
                </a:lnTo>
                <a:lnTo>
                  <a:pt x="510844" y="449640"/>
                </a:lnTo>
                <a:lnTo>
                  <a:pt x="533840" y="412598"/>
                </a:lnTo>
                <a:lnTo>
                  <a:pt x="550986" y="372038"/>
                </a:lnTo>
                <a:lnTo>
                  <a:pt x="561702" y="328545"/>
                </a:lnTo>
                <a:lnTo>
                  <a:pt x="565404" y="282702"/>
                </a:lnTo>
                <a:lnTo>
                  <a:pt x="561702" y="236858"/>
                </a:lnTo>
                <a:lnTo>
                  <a:pt x="550986" y="193365"/>
                </a:lnTo>
                <a:lnTo>
                  <a:pt x="533840" y="152805"/>
                </a:lnTo>
                <a:lnTo>
                  <a:pt x="510844" y="115763"/>
                </a:lnTo>
                <a:lnTo>
                  <a:pt x="482584" y="82819"/>
                </a:lnTo>
                <a:lnTo>
                  <a:pt x="449640" y="54559"/>
                </a:lnTo>
                <a:lnTo>
                  <a:pt x="412598" y="31563"/>
                </a:lnTo>
                <a:lnTo>
                  <a:pt x="372038" y="14417"/>
                </a:lnTo>
                <a:lnTo>
                  <a:pt x="328545" y="3701"/>
                </a:lnTo>
                <a:lnTo>
                  <a:pt x="282701" y="0"/>
                </a:lnTo>
                <a:close/>
              </a:path>
            </a:pathLst>
          </a:custGeom>
          <a:solidFill>
            <a:srgbClr val="EC54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777983" y="1421891"/>
            <a:ext cx="565785" cy="565785"/>
          </a:xfrm>
          <a:custGeom>
            <a:avLst/>
            <a:gdLst/>
            <a:ahLst/>
            <a:cxnLst/>
            <a:rect l="l" t="t" r="r" b="b"/>
            <a:pathLst>
              <a:path w="565784" h="565785">
                <a:moveTo>
                  <a:pt x="0" y="282702"/>
                </a:moveTo>
                <a:lnTo>
                  <a:pt x="3701" y="236858"/>
                </a:lnTo>
                <a:lnTo>
                  <a:pt x="14417" y="193365"/>
                </a:lnTo>
                <a:lnTo>
                  <a:pt x="31563" y="152805"/>
                </a:lnTo>
                <a:lnTo>
                  <a:pt x="54559" y="115763"/>
                </a:lnTo>
                <a:lnTo>
                  <a:pt x="82819" y="82819"/>
                </a:lnTo>
                <a:lnTo>
                  <a:pt x="115763" y="54559"/>
                </a:lnTo>
                <a:lnTo>
                  <a:pt x="152805" y="31563"/>
                </a:lnTo>
                <a:lnTo>
                  <a:pt x="193365" y="14417"/>
                </a:lnTo>
                <a:lnTo>
                  <a:pt x="236858" y="3701"/>
                </a:lnTo>
                <a:lnTo>
                  <a:pt x="282701" y="0"/>
                </a:lnTo>
                <a:lnTo>
                  <a:pt x="328545" y="3701"/>
                </a:lnTo>
                <a:lnTo>
                  <a:pt x="372038" y="14417"/>
                </a:lnTo>
                <a:lnTo>
                  <a:pt x="412598" y="31563"/>
                </a:lnTo>
                <a:lnTo>
                  <a:pt x="449640" y="54559"/>
                </a:lnTo>
                <a:lnTo>
                  <a:pt x="482584" y="82819"/>
                </a:lnTo>
                <a:lnTo>
                  <a:pt x="510844" y="115763"/>
                </a:lnTo>
                <a:lnTo>
                  <a:pt x="533840" y="152805"/>
                </a:lnTo>
                <a:lnTo>
                  <a:pt x="550986" y="193365"/>
                </a:lnTo>
                <a:lnTo>
                  <a:pt x="561702" y="236858"/>
                </a:lnTo>
                <a:lnTo>
                  <a:pt x="565404" y="282702"/>
                </a:lnTo>
                <a:lnTo>
                  <a:pt x="561702" y="328545"/>
                </a:lnTo>
                <a:lnTo>
                  <a:pt x="550986" y="372038"/>
                </a:lnTo>
                <a:lnTo>
                  <a:pt x="533840" y="412598"/>
                </a:lnTo>
                <a:lnTo>
                  <a:pt x="510844" y="449640"/>
                </a:lnTo>
                <a:lnTo>
                  <a:pt x="482584" y="482584"/>
                </a:lnTo>
                <a:lnTo>
                  <a:pt x="449640" y="510844"/>
                </a:lnTo>
                <a:lnTo>
                  <a:pt x="412598" y="533840"/>
                </a:lnTo>
                <a:lnTo>
                  <a:pt x="372038" y="550986"/>
                </a:lnTo>
                <a:lnTo>
                  <a:pt x="328545" y="561702"/>
                </a:lnTo>
                <a:lnTo>
                  <a:pt x="282701" y="565404"/>
                </a:lnTo>
                <a:lnTo>
                  <a:pt x="236858" y="561702"/>
                </a:lnTo>
                <a:lnTo>
                  <a:pt x="193365" y="550986"/>
                </a:lnTo>
                <a:lnTo>
                  <a:pt x="152805" y="533840"/>
                </a:lnTo>
                <a:lnTo>
                  <a:pt x="115763" y="510844"/>
                </a:lnTo>
                <a:lnTo>
                  <a:pt x="82819" y="482584"/>
                </a:lnTo>
                <a:lnTo>
                  <a:pt x="54559" y="449640"/>
                </a:lnTo>
                <a:lnTo>
                  <a:pt x="31563" y="412598"/>
                </a:lnTo>
                <a:lnTo>
                  <a:pt x="14417" y="372038"/>
                </a:lnTo>
                <a:lnTo>
                  <a:pt x="3701" y="328545"/>
                </a:lnTo>
                <a:lnTo>
                  <a:pt x="0" y="28270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932543" y="1579880"/>
            <a:ext cx="3581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37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83540" y="401269"/>
            <a:ext cx="30232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5"/>
              <a:t>Развитие</a:t>
            </a:r>
            <a:r>
              <a:rPr dirty="0" sz="2800" spc="-240"/>
              <a:t> </a:t>
            </a:r>
            <a:r>
              <a:rPr dirty="0" sz="2800" spc="-145">
                <a:solidFill>
                  <a:srgbClr val="E74A36"/>
                </a:solidFill>
              </a:rPr>
              <a:t>экспорта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8288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099175" cy="6858000"/>
          </a:xfrm>
          <a:custGeom>
            <a:avLst/>
            <a:gdLst/>
            <a:ahLst/>
            <a:cxnLst/>
            <a:rect l="l" t="t" r="r" b="b"/>
            <a:pathLst>
              <a:path w="6099175" h="6858000">
                <a:moveTo>
                  <a:pt x="0" y="6858000"/>
                </a:moveTo>
                <a:lnTo>
                  <a:pt x="6099048" y="6858000"/>
                </a:lnTo>
                <a:lnTo>
                  <a:pt x="609904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BF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401269"/>
            <a:ext cx="5503545" cy="157924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 spc="-190" b="1">
                <a:solidFill>
                  <a:srgbClr val="E74A36"/>
                </a:solidFill>
                <a:latin typeface="Arial"/>
                <a:cs typeface="Arial"/>
              </a:rPr>
              <a:t>Повышение </a:t>
            </a:r>
            <a:r>
              <a:rPr dirty="0" sz="2800" spc="-180" b="1">
                <a:solidFill>
                  <a:srgbClr val="E74A36"/>
                </a:solidFill>
                <a:latin typeface="Arial"/>
                <a:cs typeface="Arial"/>
              </a:rPr>
              <a:t>регионального </a:t>
            </a:r>
            <a:r>
              <a:rPr dirty="0" sz="2800" spc="-200" b="1">
                <a:solidFill>
                  <a:srgbClr val="E74A36"/>
                </a:solidFill>
                <a:latin typeface="Arial"/>
                <a:cs typeface="Arial"/>
              </a:rPr>
              <a:t>охвата  </a:t>
            </a:r>
            <a:r>
              <a:rPr dirty="0" sz="2800" spc="-135" b="1">
                <a:solidFill>
                  <a:srgbClr val="5E3427"/>
                </a:solidFill>
                <a:latin typeface="Arial"/>
                <a:cs typeface="Arial"/>
              </a:rPr>
              <a:t>и</a:t>
            </a:r>
            <a:r>
              <a:rPr dirty="0" sz="2800" spc="-200" b="1">
                <a:solidFill>
                  <a:srgbClr val="5E3427"/>
                </a:solidFill>
                <a:latin typeface="Arial"/>
                <a:cs typeface="Arial"/>
              </a:rPr>
              <a:t> </a:t>
            </a:r>
            <a:r>
              <a:rPr dirty="0" sz="2800" spc="-190" b="1">
                <a:solidFill>
                  <a:srgbClr val="5E3427"/>
                </a:solidFill>
                <a:latin typeface="Arial"/>
                <a:cs typeface="Arial"/>
              </a:rPr>
              <a:t>узнаваемости</a:t>
            </a:r>
            <a:endParaRPr sz="2800">
              <a:latin typeface="Arial"/>
              <a:cs typeface="Arial"/>
            </a:endParaRPr>
          </a:p>
          <a:p>
            <a:pPr algn="ctr" marR="164465">
              <a:lnSpc>
                <a:spcPct val="100000"/>
              </a:lnSpc>
              <a:spcBef>
                <a:spcPts val="2920"/>
              </a:spcBef>
            </a:pPr>
            <a:r>
              <a:rPr dirty="0" sz="2400" spc="-100" b="1">
                <a:latin typeface="Arial"/>
                <a:cs typeface="Arial"/>
              </a:rPr>
              <a:t>СОБЫТИЯ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1361" y="2806700"/>
            <a:ext cx="3117215" cy="2966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Lucida Sans Unicode"/>
                <a:cs typeface="Lucida Sans Unicode"/>
              </a:rPr>
              <a:t>Меро</a:t>
            </a:r>
            <a:r>
              <a:rPr dirty="0" sz="1800" spc="-85">
                <a:latin typeface="Lucida Sans Unicode"/>
                <a:cs typeface="Lucida Sans Unicode"/>
              </a:rPr>
              <a:t>п</a:t>
            </a:r>
            <a:r>
              <a:rPr dirty="0" sz="1800" spc="-135">
                <a:latin typeface="Lucida Sans Unicode"/>
                <a:cs typeface="Lucida Sans Unicode"/>
              </a:rPr>
              <a:t>р</a:t>
            </a:r>
            <a:r>
              <a:rPr dirty="0" sz="1800" spc="-1025">
                <a:latin typeface="Lucida Sans Unicode"/>
                <a:cs typeface="Lucida Sans Unicode"/>
              </a:rPr>
              <a:t>и</a:t>
            </a:r>
            <a:r>
              <a:rPr dirty="0" baseline="16589" sz="10800" spc="-4650" b="1">
                <a:solidFill>
                  <a:srgbClr val="EC5439"/>
                </a:solidFill>
                <a:latin typeface="Arial"/>
                <a:cs typeface="Arial"/>
              </a:rPr>
              <a:t>1</a:t>
            </a:r>
            <a:r>
              <a:rPr dirty="0" sz="1800" spc="-65">
                <a:latin typeface="Lucida Sans Unicode"/>
                <a:cs typeface="Lucida Sans Unicode"/>
              </a:rPr>
              <a:t>я</a:t>
            </a:r>
            <a:r>
              <a:rPr dirty="0" sz="1800" spc="-100">
                <a:latin typeface="Lucida Sans Unicode"/>
                <a:cs typeface="Lucida Sans Unicode"/>
              </a:rPr>
              <a:t>т</a:t>
            </a:r>
            <a:r>
              <a:rPr dirty="0" sz="1800" spc="-894">
                <a:latin typeface="Lucida Sans Unicode"/>
                <a:cs typeface="Lucida Sans Unicode"/>
              </a:rPr>
              <a:t>и</a:t>
            </a:r>
            <a:r>
              <a:rPr dirty="0" baseline="16589" sz="10800" spc="-4845" b="1">
                <a:solidFill>
                  <a:srgbClr val="EC5439"/>
                </a:solidFill>
                <a:latin typeface="Arial"/>
                <a:cs typeface="Arial"/>
              </a:rPr>
              <a:t>3</a:t>
            </a:r>
            <a:r>
              <a:rPr dirty="0" sz="1800" spc="-114">
                <a:latin typeface="Lucida Sans Unicode"/>
                <a:cs typeface="Lucida Sans Unicode"/>
              </a:rPr>
              <a:t>й</a:t>
            </a:r>
            <a:r>
              <a:rPr dirty="0" sz="1800" spc="-195">
                <a:latin typeface="Lucida Sans Unicode"/>
                <a:cs typeface="Lucida Sans Unicode"/>
              </a:rPr>
              <a:t> </a:t>
            </a:r>
            <a:r>
              <a:rPr dirty="0" sz="1800" spc="-60">
                <a:latin typeface="Lucida Sans Unicode"/>
                <a:cs typeface="Lucida Sans Unicode"/>
              </a:rPr>
              <a:t>(</a:t>
            </a:r>
            <a:r>
              <a:rPr dirty="0" sz="1800" spc="-90">
                <a:latin typeface="Lucida Sans Unicode"/>
                <a:cs typeface="Lucida Sans Unicode"/>
              </a:rPr>
              <a:t>о</a:t>
            </a:r>
            <a:r>
              <a:rPr dirty="0" sz="1800" spc="-855">
                <a:latin typeface="Lucida Sans Unicode"/>
                <a:cs typeface="Lucida Sans Unicode"/>
              </a:rPr>
              <a:t>ч</a:t>
            </a:r>
            <a:r>
              <a:rPr dirty="0" baseline="16589" sz="10800" spc="-4852" b="1">
                <a:solidFill>
                  <a:srgbClr val="EC5439"/>
                </a:solidFill>
                <a:latin typeface="Arial"/>
                <a:cs typeface="Arial"/>
              </a:rPr>
              <a:t>6</a:t>
            </a:r>
            <a:r>
              <a:rPr dirty="0" sz="1800" spc="-110">
                <a:latin typeface="Lucida Sans Unicode"/>
                <a:cs typeface="Lucida Sans Unicode"/>
              </a:rPr>
              <a:t>но</a:t>
            </a:r>
            <a:r>
              <a:rPr dirty="0" sz="1800" spc="-190">
                <a:latin typeface="Lucida Sans Unicode"/>
                <a:cs typeface="Lucida Sans Unicode"/>
              </a:rPr>
              <a:t> </a:t>
            </a:r>
            <a:r>
              <a:rPr dirty="0" sz="1800" spc="-114">
                <a:latin typeface="Lucida Sans Unicode"/>
                <a:cs typeface="Lucida Sans Unicode"/>
              </a:rPr>
              <a:t>и</a:t>
            </a:r>
            <a:r>
              <a:rPr dirty="0" sz="1800" spc="-170">
                <a:latin typeface="Lucida Sans Unicode"/>
                <a:cs typeface="Lucida Sans Unicode"/>
              </a:rPr>
              <a:t> </a:t>
            </a:r>
            <a:r>
              <a:rPr dirty="0" sz="1800" spc="-100">
                <a:latin typeface="Lucida Sans Unicode"/>
                <a:cs typeface="Lucida Sans Unicode"/>
              </a:rPr>
              <a:t>заоч</a:t>
            </a:r>
            <a:r>
              <a:rPr dirty="0" sz="1800" spc="-125">
                <a:latin typeface="Lucida Sans Unicode"/>
                <a:cs typeface="Lucida Sans Unicode"/>
              </a:rPr>
              <a:t>н</a:t>
            </a:r>
            <a:r>
              <a:rPr dirty="0" sz="1800" spc="-85">
                <a:latin typeface="Lucida Sans Unicode"/>
                <a:cs typeface="Lucida Sans Unicode"/>
              </a:rPr>
              <a:t>о</a:t>
            </a:r>
            <a:r>
              <a:rPr dirty="0" sz="1800" spc="-6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870"/>
              </a:spcBef>
            </a:pPr>
            <a:r>
              <a:rPr dirty="0" sz="1800" spc="-60">
                <a:latin typeface="Lucida Sans Unicode"/>
                <a:cs typeface="Lucida Sans Unicode"/>
              </a:rPr>
              <a:t>в</a:t>
            </a:r>
            <a:r>
              <a:rPr dirty="0" sz="1800" spc="-855">
                <a:latin typeface="Lucida Sans Unicode"/>
                <a:cs typeface="Lucida Sans Unicode"/>
              </a:rPr>
              <a:t>ы</a:t>
            </a:r>
            <a:r>
              <a:rPr dirty="0" baseline="16589" sz="10800" spc="-4957" b="1">
                <a:solidFill>
                  <a:srgbClr val="EC5439"/>
                </a:solidFill>
                <a:latin typeface="Arial"/>
                <a:cs typeface="Arial"/>
              </a:rPr>
              <a:t>4</a:t>
            </a:r>
            <a:r>
              <a:rPr dirty="0" sz="1800" spc="-55">
                <a:latin typeface="Lucida Sans Unicode"/>
                <a:cs typeface="Lucida Sans Unicode"/>
              </a:rPr>
              <a:t>е</a:t>
            </a:r>
            <a:r>
              <a:rPr dirty="0" sz="1800" spc="-60">
                <a:latin typeface="Lucida Sans Unicode"/>
                <a:cs typeface="Lucida Sans Unicode"/>
              </a:rPr>
              <a:t>з</a:t>
            </a:r>
            <a:r>
              <a:rPr dirty="0" sz="1800" spc="-240">
                <a:latin typeface="Lucida Sans Unicode"/>
                <a:cs typeface="Lucida Sans Unicode"/>
              </a:rPr>
              <a:t>д</a:t>
            </a:r>
            <a:r>
              <a:rPr dirty="0" sz="1800" spc="-165">
                <a:latin typeface="Lucida Sans Unicode"/>
                <a:cs typeface="Lucida Sans Unicode"/>
              </a:rPr>
              <a:t> </a:t>
            </a:r>
            <a:r>
              <a:rPr dirty="0" sz="1800" spc="-715">
                <a:latin typeface="Lucida Sans Unicode"/>
                <a:cs typeface="Lucida Sans Unicode"/>
              </a:rPr>
              <a:t>в</a:t>
            </a:r>
            <a:r>
              <a:rPr dirty="0" baseline="16589" sz="10800" spc="-4417" b="1">
                <a:solidFill>
                  <a:srgbClr val="EC5439"/>
                </a:solidFill>
                <a:latin typeface="Arial"/>
                <a:cs typeface="Arial"/>
              </a:rPr>
              <a:t>1</a:t>
            </a:r>
            <a:r>
              <a:rPr dirty="0" sz="1800" spc="60">
                <a:latin typeface="Lucida Sans Unicode"/>
                <a:cs typeface="Lucida Sans Unicode"/>
              </a:rPr>
              <a:t>МО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6914" y="1589278"/>
            <a:ext cx="3160395" cy="4183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2400" spc="-45" b="1">
                <a:latin typeface="Arial"/>
                <a:cs typeface="Arial"/>
              </a:rPr>
              <a:t>СОЦИАЛЬНЫЕ</a:t>
            </a:r>
            <a:r>
              <a:rPr dirty="0" sz="2400" spc="-225" b="1">
                <a:latin typeface="Arial"/>
                <a:cs typeface="Arial"/>
              </a:rPr>
              <a:t> </a:t>
            </a:r>
            <a:r>
              <a:rPr dirty="0" sz="2400" spc="-60" b="1">
                <a:latin typeface="Arial"/>
                <a:cs typeface="Arial"/>
              </a:rPr>
              <a:t>СЕТИ 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175" b="1">
                <a:latin typeface="Arial"/>
                <a:cs typeface="Arial"/>
              </a:rPr>
              <a:t>И</a:t>
            </a:r>
            <a:r>
              <a:rPr dirty="0" sz="2400" spc="-170" b="1">
                <a:latin typeface="Arial"/>
                <a:cs typeface="Arial"/>
              </a:rPr>
              <a:t> </a:t>
            </a:r>
            <a:r>
              <a:rPr dirty="0" sz="2400" spc="-80" b="1">
                <a:latin typeface="Arial"/>
                <a:cs typeface="Arial"/>
              </a:rPr>
              <a:t>МЕСЕНДЖЕРЫ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Arial"/>
              <a:cs typeface="Arial"/>
            </a:endParaRPr>
          </a:p>
          <a:p>
            <a:pPr algn="ctr" marR="74930">
              <a:lnSpc>
                <a:spcPct val="100000"/>
              </a:lnSpc>
            </a:pPr>
            <a:r>
              <a:rPr dirty="0" baseline="16589" sz="10800" spc="-487" b="1">
                <a:solidFill>
                  <a:srgbClr val="EC5439"/>
                </a:solidFill>
                <a:latin typeface="Arial"/>
                <a:cs typeface="Arial"/>
              </a:rPr>
              <a:t>6</a:t>
            </a:r>
            <a:r>
              <a:rPr dirty="0" sz="1800" spc="-150">
                <a:latin typeface="Lucida Sans Unicode"/>
                <a:cs typeface="Lucida Sans Unicode"/>
              </a:rPr>
              <a:t>п</a:t>
            </a:r>
            <a:r>
              <a:rPr dirty="0" sz="1800" spc="-225">
                <a:latin typeface="Lucida Sans Unicode"/>
                <a:cs typeface="Lucida Sans Unicode"/>
              </a:rPr>
              <a:t>о</a:t>
            </a:r>
            <a:r>
              <a:rPr dirty="0" baseline="16589" sz="10800" spc="-5812" b="1">
                <a:solidFill>
                  <a:srgbClr val="EC5439"/>
                </a:solidFill>
                <a:latin typeface="Arial"/>
                <a:cs typeface="Arial"/>
              </a:rPr>
              <a:t>5</a:t>
            </a:r>
            <a:r>
              <a:rPr dirty="0" sz="1800" spc="-165">
                <a:latin typeface="Lucida Sans Unicode"/>
                <a:cs typeface="Lucida Sans Unicode"/>
              </a:rPr>
              <a:t>дпи</a:t>
            </a:r>
            <a:r>
              <a:rPr dirty="0" sz="1800" spc="-335">
                <a:latin typeface="Lucida Sans Unicode"/>
                <a:cs typeface="Lucida Sans Unicode"/>
              </a:rPr>
              <a:t>с</a:t>
            </a:r>
            <a:r>
              <a:rPr dirty="0" baseline="16589" sz="10800" spc="-5580" b="1">
                <a:solidFill>
                  <a:srgbClr val="EC5439"/>
                </a:solidFill>
                <a:latin typeface="Arial"/>
                <a:cs typeface="Arial"/>
              </a:rPr>
              <a:t>7</a:t>
            </a:r>
            <a:r>
              <a:rPr dirty="0" sz="1800" spc="-90">
                <a:latin typeface="Lucida Sans Unicode"/>
                <a:cs typeface="Lucida Sans Unicode"/>
              </a:rPr>
              <a:t>чик</a:t>
            </a:r>
            <a:r>
              <a:rPr dirty="0" sz="1800" spc="-490">
                <a:latin typeface="Lucida Sans Unicode"/>
                <a:cs typeface="Lucida Sans Unicode"/>
              </a:rPr>
              <a:t>а</a:t>
            </a:r>
            <a:r>
              <a:rPr dirty="0" baseline="16589" sz="10800" spc="30" b="1">
                <a:solidFill>
                  <a:srgbClr val="EC5439"/>
                </a:solidFill>
                <a:latin typeface="Arial"/>
                <a:cs typeface="Arial"/>
              </a:rPr>
              <a:t>6</a:t>
            </a:r>
            <a:endParaRPr baseline="16589" sz="10800">
              <a:latin typeface="Arial"/>
              <a:cs typeface="Arial"/>
            </a:endParaRPr>
          </a:p>
          <a:p>
            <a:pPr algn="ctr" marR="74295">
              <a:lnSpc>
                <a:spcPct val="100000"/>
              </a:lnSpc>
              <a:spcBef>
                <a:spcPts val="5870"/>
              </a:spcBef>
            </a:pPr>
            <a:r>
              <a:rPr dirty="0" sz="1800" spc="-425">
                <a:latin typeface="Lucida Sans Unicode"/>
                <a:cs typeface="Lucida Sans Unicode"/>
              </a:rPr>
              <a:t>п</a:t>
            </a:r>
            <a:r>
              <a:rPr dirty="0" baseline="16589" sz="10800" spc="-5602" b="1">
                <a:solidFill>
                  <a:srgbClr val="EC5439"/>
                </a:solidFill>
                <a:latin typeface="Arial"/>
                <a:cs typeface="Arial"/>
              </a:rPr>
              <a:t>2</a:t>
            </a:r>
            <a:r>
              <a:rPr dirty="0" sz="1800" spc="-100">
                <a:latin typeface="Lucida Sans Unicode"/>
                <a:cs typeface="Lucida Sans Unicode"/>
              </a:rPr>
              <a:t>остов</a:t>
            </a:r>
            <a:r>
              <a:rPr dirty="0" sz="1800" spc="-35">
                <a:latin typeface="Lucida Sans Unicode"/>
                <a:cs typeface="Lucida Sans Unicode"/>
              </a:rPr>
              <a:t>,</a:t>
            </a:r>
            <a:r>
              <a:rPr dirty="0" baseline="16589" sz="10800" spc="-5482" b="1">
                <a:solidFill>
                  <a:srgbClr val="EC5439"/>
                </a:solidFill>
                <a:latin typeface="Arial"/>
                <a:cs typeface="Arial"/>
              </a:rPr>
              <a:t>1</a:t>
            </a:r>
            <a:r>
              <a:rPr dirty="0" sz="1800" spc="-85">
                <a:latin typeface="Lucida Sans Unicode"/>
                <a:cs typeface="Lucida Sans Unicode"/>
              </a:rPr>
              <a:t>ви</a:t>
            </a:r>
            <a:r>
              <a:rPr dirty="0" sz="1800" spc="-670">
                <a:latin typeface="Lucida Sans Unicode"/>
                <a:cs typeface="Lucida Sans Unicode"/>
              </a:rPr>
              <a:t>д</a:t>
            </a:r>
            <a:r>
              <a:rPr dirty="0" baseline="16589" sz="10800" spc="-5370" b="1">
                <a:solidFill>
                  <a:srgbClr val="EC5439"/>
                </a:solidFill>
                <a:latin typeface="Arial"/>
                <a:cs typeface="Arial"/>
              </a:rPr>
              <a:t>0</a:t>
            </a:r>
            <a:r>
              <a:rPr dirty="0" sz="1800" spc="-75">
                <a:latin typeface="Lucida Sans Unicode"/>
                <a:cs typeface="Lucida Sans Unicode"/>
              </a:rPr>
              <a:t>е</a:t>
            </a:r>
            <a:r>
              <a:rPr dirty="0" sz="1800" spc="-80">
                <a:latin typeface="Lucida Sans Unicode"/>
                <a:cs typeface="Lucida Sans Unicode"/>
              </a:rPr>
              <a:t>о</a:t>
            </a:r>
            <a:r>
              <a:rPr dirty="0" sz="1800" spc="-170">
                <a:latin typeface="Lucida Sans Unicode"/>
                <a:cs typeface="Lucida Sans Unicode"/>
              </a:rPr>
              <a:t>,</a:t>
            </a:r>
            <a:r>
              <a:rPr dirty="0" sz="1800" spc="-180">
                <a:latin typeface="Lucida Sans Unicode"/>
                <a:cs typeface="Lucida Sans Unicode"/>
              </a:rPr>
              <a:t> </a:t>
            </a:r>
            <a:r>
              <a:rPr dirty="0" sz="1800" spc="-114">
                <a:latin typeface="Lucida Sans Unicode"/>
                <a:cs typeface="Lucida Sans Unicode"/>
              </a:rPr>
              <a:t>с</a:t>
            </a:r>
            <a:r>
              <a:rPr dirty="0" baseline="16589" sz="10800" spc="-5909" b="1">
                <a:solidFill>
                  <a:srgbClr val="EC5439"/>
                </a:solidFill>
                <a:latin typeface="Arial"/>
                <a:cs typeface="Arial"/>
              </a:rPr>
              <a:t>6</a:t>
            </a:r>
            <a:r>
              <a:rPr dirty="0" sz="1800" spc="-95">
                <a:latin typeface="Lucida Sans Unicode"/>
                <a:cs typeface="Lucida Sans Unicode"/>
              </a:rPr>
              <a:t>ториз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401269"/>
            <a:ext cx="40163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Как </a:t>
            </a:r>
            <a:r>
              <a:rPr dirty="0" sz="2800" spc="-210"/>
              <a:t>получить</a:t>
            </a:r>
            <a:r>
              <a:rPr dirty="0" sz="2800" spc="-365"/>
              <a:t> </a:t>
            </a:r>
            <a:r>
              <a:rPr dirty="0" sz="2800" spc="-125"/>
              <a:t>поддержку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727447" y="1266444"/>
            <a:ext cx="2737485" cy="2738755"/>
          </a:xfrm>
          <a:custGeom>
            <a:avLst/>
            <a:gdLst/>
            <a:ahLst/>
            <a:cxnLst/>
            <a:rect l="l" t="t" r="r" b="b"/>
            <a:pathLst>
              <a:path w="2737484" h="2738754">
                <a:moveTo>
                  <a:pt x="1368552" y="0"/>
                </a:moveTo>
                <a:lnTo>
                  <a:pt x="1320509" y="828"/>
                </a:lnTo>
                <a:lnTo>
                  <a:pt x="1272882" y="3293"/>
                </a:lnTo>
                <a:lnTo>
                  <a:pt x="1225698" y="7370"/>
                </a:lnTo>
                <a:lnTo>
                  <a:pt x="1178984" y="13031"/>
                </a:lnTo>
                <a:lnTo>
                  <a:pt x="1132767" y="20247"/>
                </a:lnTo>
                <a:lnTo>
                  <a:pt x="1087074" y="28994"/>
                </a:lnTo>
                <a:lnTo>
                  <a:pt x="1041932" y="39242"/>
                </a:lnTo>
                <a:lnTo>
                  <a:pt x="997369" y="50966"/>
                </a:lnTo>
                <a:lnTo>
                  <a:pt x="953411" y="64137"/>
                </a:lnTo>
                <a:lnTo>
                  <a:pt x="910086" y="78729"/>
                </a:lnTo>
                <a:lnTo>
                  <a:pt x="867421" y="94715"/>
                </a:lnTo>
                <a:lnTo>
                  <a:pt x="825443" y="112067"/>
                </a:lnTo>
                <a:lnTo>
                  <a:pt x="784179" y="130758"/>
                </a:lnTo>
                <a:lnTo>
                  <a:pt x="743657" y="150762"/>
                </a:lnTo>
                <a:lnTo>
                  <a:pt x="703903" y="172051"/>
                </a:lnTo>
                <a:lnTo>
                  <a:pt x="664945" y="194597"/>
                </a:lnTo>
                <a:lnTo>
                  <a:pt x="626809" y="218374"/>
                </a:lnTo>
                <a:lnTo>
                  <a:pt x="589524" y="243355"/>
                </a:lnTo>
                <a:lnTo>
                  <a:pt x="553115" y="269512"/>
                </a:lnTo>
                <a:lnTo>
                  <a:pt x="517611" y="296819"/>
                </a:lnTo>
                <a:lnTo>
                  <a:pt x="483038" y="325247"/>
                </a:lnTo>
                <a:lnTo>
                  <a:pt x="449424" y="354771"/>
                </a:lnTo>
                <a:lnTo>
                  <a:pt x="416795" y="385362"/>
                </a:lnTo>
                <a:lnTo>
                  <a:pt x="385180" y="416994"/>
                </a:lnTo>
                <a:lnTo>
                  <a:pt x="354604" y="449640"/>
                </a:lnTo>
                <a:lnTo>
                  <a:pt x="325095" y="483271"/>
                </a:lnTo>
                <a:lnTo>
                  <a:pt x="296681" y="517863"/>
                </a:lnTo>
                <a:lnTo>
                  <a:pt x="269388" y="553386"/>
                </a:lnTo>
                <a:lnTo>
                  <a:pt x="243243" y="589814"/>
                </a:lnTo>
                <a:lnTo>
                  <a:pt x="218275" y="627120"/>
                </a:lnTo>
                <a:lnTo>
                  <a:pt x="194509" y="665276"/>
                </a:lnTo>
                <a:lnTo>
                  <a:pt x="171973" y="704256"/>
                </a:lnTo>
                <a:lnTo>
                  <a:pt x="150694" y="744033"/>
                </a:lnTo>
                <a:lnTo>
                  <a:pt x="130700" y="784578"/>
                </a:lnTo>
                <a:lnTo>
                  <a:pt x="112017" y="825866"/>
                </a:lnTo>
                <a:lnTo>
                  <a:pt x="94673" y="867868"/>
                </a:lnTo>
                <a:lnTo>
                  <a:pt x="78695" y="910558"/>
                </a:lnTo>
                <a:lnTo>
                  <a:pt x="64109" y="953909"/>
                </a:lnTo>
                <a:lnTo>
                  <a:pt x="50943" y="997893"/>
                </a:lnTo>
                <a:lnTo>
                  <a:pt x="39225" y="1042484"/>
                </a:lnTo>
                <a:lnTo>
                  <a:pt x="28981" y="1087654"/>
                </a:lnTo>
                <a:lnTo>
                  <a:pt x="20239" y="1133375"/>
                </a:lnTo>
                <a:lnTo>
                  <a:pt x="13025" y="1179622"/>
                </a:lnTo>
                <a:lnTo>
                  <a:pt x="7367" y="1226366"/>
                </a:lnTo>
                <a:lnTo>
                  <a:pt x="3292" y="1273581"/>
                </a:lnTo>
                <a:lnTo>
                  <a:pt x="827" y="1321239"/>
                </a:lnTo>
                <a:lnTo>
                  <a:pt x="0" y="1369314"/>
                </a:lnTo>
                <a:lnTo>
                  <a:pt x="827" y="1417388"/>
                </a:lnTo>
                <a:lnTo>
                  <a:pt x="3292" y="1465046"/>
                </a:lnTo>
                <a:lnTo>
                  <a:pt x="7367" y="1512261"/>
                </a:lnTo>
                <a:lnTo>
                  <a:pt x="13025" y="1559005"/>
                </a:lnTo>
                <a:lnTo>
                  <a:pt x="20239" y="1605252"/>
                </a:lnTo>
                <a:lnTo>
                  <a:pt x="28981" y="1650973"/>
                </a:lnTo>
                <a:lnTo>
                  <a:pt x="39225" y="1696143"/>
                </a:lnTo>
                <a:lnTo>
                  <a:pt x="50943" y="1740734"/>
                </a:lnTo>
                <a:lnTo>
                  <a:pt x="64109" y="1784718"/>
                </a:lnTo>
                <a:lnTo>
                  <a:pt x="78695" y="1828069"/>
                </a:lnTo>
                <a:lnTo>
                  <a:pt x="94673" y="1870759"/>
                </a:lnTo>
                <a:lnTo>
                  <a:pt x="112017" y="1912761"/>
                </a:lnTo>
                <a:lnTo>
                  <a:pt x="130700" y="1954049"/>
                </a:lnTo>
                <a:lnTo>
                  <a:pt x="150694" y="1994594"/>
                </a:lnTo>
                <a:lnTo>
                  <a:pt x="171973" y="2034371"/>
                </a:lnTo>
                <a:lnTo>
                  <a:pt x="194509" y="2073351"/>
                </a:lnTo>
                <a:lnTo>
                  <a:pt x="218275" y="2111507"/>
                </a:lnTo>
                <a:lnTo>
                  <a:pt x="243243" y="2148813"/>
                </a:lnTo>
                <a:lnTo>
                  <a:pt x="269388" y="2185241"/>
                </a:lnTo>
                <a:lnTo>
                  <a:pt x="296681" y="2220764"/>
                </a:lnTo>
                <a:lnTo>
                  <a:pt x="325095" y="2255356"/>
                </a:lnTo>
                <a:lnTo>
                  <a:pt x="354604" y="2288987"/>
                </a:lnTo>
                <a:lnTo>
                  <a:pt x="385180" y="2321633"/>
                </a:lnTo>
                <a:lnTo>
                  <a:pt x="416795" y="2353265"/>
                </a:lnTo>
                <a:lnTo>
                  <a:pt x="449424" y="2383856"/>
                </a:lnTo>
                <a:lnTo>
                  <a:pt x="483038" y="2413380"/>
                </a:lnTo>
                <a:lnTo>
                  <a:pt x="517611" y="2441808"/>
                </a:lnTo>
                <a:lnTo>
                  <a:pt x="553115" y="2469115"/>
                </a:lnTo>
                <a:lnTo>
                  <a:pt x="589524" y="2495272"/>
                </a:lnTo>
                <a:lnTo>
                  <a:pt x="626809" y="2520253"/>
                </a:lnTo>
                <a:lnTo>
                  <a:pt x="664945" y="2544030"/>
                </a:lnTo>
                <a:lnTo>
                  <a:pt x="703903" y="2566576"/>
                </a:lnTo>
                <a:lnTo>
                  <a:pt x="743657" y="2587865"/>
                </a:lnTo>
                <a:lnTo>
                  <a:pt x="784179" y="2607869"/>
                </a:lnTo>
                <a:lnTo>
                  <a:pt x="825443" y="2626560"/>
                </a:lnTo>
                <a:lnTo>
                  <a:pt x="867421" y="2643912"/>
                </a:lnTo>
                <a:lnTo>
                  <a:pt x="910086" y="2659898"/>
                </a:lnTo>
                <a:lnTo>
                  <a:pt x="953411" y="2674490"/>
                </a:lnTo>
                <a:lnTo>
                  <a:pt x="997369" y="2687661"/>
                </a:lnTo>
                <a:lnTo>
                  <a:pt x="1041932" y="2699385"/>
                </a:lnTo>
                <a:lnTo>
                  <a:pt x="1087074" y="2709633"/>
                </a:lnTo>
                <a:lnTo>
                  <a:pt x="1132767" y="2718380"/>
                </a:lnTo>
                <a:lnTo>
                  <a:pt x="1178984" y="2725596"/>
                </a:lnTo>
                <a:lnTo>
                  <a:pt x="1225698" y="2731257"/>
                </a:lnTo>
                <a:lnTo>
                  <a:pt x="1272882" y="2735334"/>
                </a:lnTo>
                <a:lnTo>
                  <a:pt x="1320509" y="2737799"/>
                </a:lnTo>
                <a:lnTo>
                  <a:pt x="1368552" y="2738628"/>
                </a:lnTo>
                <a:lnTo>
                  <a:pt x="1416594" y="2737799"/>
                </a:lnTo>
                <a:lnTo>
                  <a:pt x="1464221" y="2735334"/>
                </a:lnTo>
                <a:lnTo>
                  <a:pt x="1511405" y="2731257"/>
                </a:lnTo>
                <a:lnTo>
                  <a:pt x="1558119" y="2725596"/>
                </a:lnTo>
                <a:lnTo>
                  <a:pt x="1604336" y="2718380"/>
                </a:lnTo>
                <a:lnTo>
                  <a:pt x="1650029" y="2709633"/>
                </a:lnTo>
                <a:lnTo>
                  <a:pt x="1695171" y="2699385"/>
                </a:lnTo>
                <a:lnTo>
                  <a:pt x="1739734" y="2687661"/>
                </a:lnTo>
                <a:lnTo>
                  <a:pt x="1783692" y="2674490"/>
                </a:lnTo>
                <a:lnTo>
                  <a:pt x="1827017" y="2659898"/>
                </a:lnTo>
                <a:lnTo>
                  <a:pt x="1869682" y="2643912"/>
                </a:lnTo>
                <a:lnTo>
                  <a:pt x="1911660" y="2626560"/>
                </a:lnTo>
                <a:lnTo>
                  <a:pt x="1952924" y="2607869"/>
                </a:lnTo>
                <a:lnTo>
                  <a:pt x="1993446" y="2587865"/>
                </a:lnTo>
                <a:lnTo>
                  <a:pt x="2033200" y="2566576"/>
                </a:lnTo>
                <a:lnTo>
                  <a:pt x="2072158" y="2544030"/>
                </a:lnTo>
                <a:lnTo>
                  <a:pt x="2110294" y="2520253"/>
                </a:lnTo>
                <a:lnTo>
                  <a:pt x="2147579" y="2495272"/>
                </a:lnTo>
                <a:lnTo>
                  <a:pt x="2183988" y="2469115"/>
                </a:lnTo>
                <a:lnTo>
                  <a:pt x="2219492" y="2441808"/>
                </a:lnTo>
                <a:lnTo>
                  <a:pt x="2254065" y="2413380"/>
                </a:lnTo>
                <a:lnTo>
                  <a:pt x="2287679" y="2383856"/>
                </a:lnTo>
                <a:lnTo>
                  <a:pt x="2320308" y="2353265"/>
                </a:lnTo>
                <a:lnTo>
                  <a:pt x="2351923" y="2321633"/>
                </a:lnTo>
                <a:lnTo>
                  <a:pt x="2382499" y="2288987"/>
                </a:lnTo>
                <a:lnTo>
                  <a:pt x="2412008" y="2255356"/>
                </a:lnTo>
                <a:lnTo>
                  <a:pt x="2440422" y="2220764"/>
                </a:lnTo>
                <a:lnTo>
                  <a:pt x="2467715" y="2185241"/>
                </a:lnTo>
                <a:lnTo>
                  <a:pt x="2493860" y="2148813"/>
                </a:lnTo>
                <a:lnTo>
                  <a:pt x="2518828" y="2111507"/>
                </a:lnTo>
                <a:lnTo>
                  <a:pt x="2542594" y="2073351"/>
                </a:lnTo>
                <a:lnTo>
                  <a:pt x="2565130" y="2034371"/>
                </a:lnTo>
                <a:lnTo>
                  <a:pt x="2586409" y="1994594"/>
                </a:lnTo>
                <a:lnTo>
                  <a:pt x="2606403" y="1954049"/>
                </a:lnTo>
                <a:lnTo>
                  <a:pt x="2625086" y="1912761"/>
                </a:lnTo>
                <a:lnTo>
                  <a:pt x="2642430" y="1870759"/>
                </a:lnTo>
                <a:lnTo>
                  <a:pt x="2658408" y="1828069"/>
                </a:lnTo>
                <a:lnTo>
                  <a:pt x="2672994" y="1784718"/>
                </a:lnTo>
                <a:lnTo>
                  <a:pt x="2686160" y="1740734"/>
                </a:lnTo>
                <a:lnTo>
                  <a:pt x="2697878" y="1696143"/>
                </a:lnTo>
                <a:lnTo>
                  <a:pt x="2708122" y="1650973"/>
                </a:lnTo>
                <a:lnTo>
                  <a:pt x="2716864" y="1605252"/>
                </a:lnTo>
                <a:lnTo>
                  <a:pt x="2724078" y="1559005"/>
                </a:lnTo>
                <a:lnTo>
                  <a:pt x="2729736" y="1512261"/>
                </a:lnTo>
                <a:lnTo>
                  <a:pt x="2733811" y="1465046"/>
                </a:lnTo>
                <a:lnTo>
                  <a:pt x="2736276" y="1417388"/>
                </a:lnTo>
                <a:lnTo>
                  <a:pt x="2737104" y="1369314"/>
                </a:lnTo>
                <a:lnTo>
                  <a:pt x="2736276" y="1321239"/>
                </a:lnTo>
                <a:lnTo>
                  <a:pt x="2733811" y="1273581"/>
                </a:lnTo>
                <a:lnTo>
                  <a:pt x="2729736" y="1226366"/>
                </a:lnTo>
                <a:lnTo>
                  <a:pt x="2724078" y="1179622"/>
                </a:lnTo>
                <a:lnTo>
                  <a:pt x="2716864" y="1133375"/>
                </a:lnTo>
                <a:lnTo>
                  <a:pt x="2708122" y="1087654"/>
                </a:lnTo>
                <a:lnTo>
                  <a:pt x="2697878" y="1042484"/>
                </a:lnTo>
                <a:lnTo>
                  <a:pt x="2686160" y="997893"/>
                </a:lnTo>
                <a:lnTo>
                  <a:pt x="2672994" y="953909"/>
                </a:lnTo>
                <a:lnTo>
                  <a:pt x="2658408" y="910558"/>
                </a:lnTo>
                <a:lnTo>
                  <a:pt x="2642430" y="867868"/>
                </a:lnTo>
                <a:lnTo>
                  <a:pt x="2625086" y="825866"/>
                </a:lnTo>
                <a:lnTo>
                  <a:pt x="2606403" y="784578"/>
                </a:lnTo>
                <a:lnTo>
                  <a:pt x="2586409" y="744033"/>
                </a:lnTo>
                <a:lnTo>
                  <a:pt x="2565130" y="704256"/>
                </a:lnTo>
                <a:lnTo>
                  <a:pt x="2542594" y="665276"/>
                </a:lnTo>
                <a:lnTo>
                  <a:pt x="2518828" y="627120"/>
                </a:lnTo>
                <a:lnTo>
                  <a:pt x="2493860" y="589814"/>
                </a:lnTo>
                <a:lnTo>
                  <a:pt x="2467715" y="553386"/>
                </a:lnTo>
                <a:lnTo>
                  <a:pt x="2440422" y="517863"/>
                </a:lnTo>
                <a:lnTo>
                  <a:pt x="2412008" y="483271"/>
                </a:lnTo>
                <a:lnTo>
                  <a:pt x="2382499" y="449640"/>
                </a:lnTo>
                <a:lnTo>
                  <a:pt x="2351923" y="416994"/>
                </a:lnTo>
                <a:lnTo>
                  <a:pt x="2320308" y="385362"/>
                </a:lnTo>
                <a:lnTo>
                  <a:pt x="2287679" y="354771"/>
                </a:lnTo>
                <a:lnTo>
                  <a:pt x="2254065" y="325247"/>
                </a:lnTo>
                <a:lnTo>
                  <a:pt x="2219492" y="296819"/>
                </a:lnTo>
                <a:lnTo>
                  <a:pt x="2183988" y="269512"/>
                </a:lnTo>
                <a:lnTo>
                  <a:pt x="2147579" y="243355"/>
                </a:lnTo>
                <a:lnTo>
                  <a:pt x="2110294" y="218374"/>
                </a:lnTo>
                <a:lnTo>
                  <a:pt x="2072158" y="194597"/>
                </a:lnTo>
                <a:lnTo>
                  <a:pt x="2033200" y="172051"/>
                </a:lnTo>
                <a:lnTo>
                  <a:pt x="1993446" y="150762"/>
                </a:lnTo>
                <a:lnTo>
                  <a:pt x="1952924" y="130758"/>
                </a:lnTo>
                <a:lnTo>
                  <a:pt x="1911660" y="112067"/>
                </a:lnTo>
                <a:lnTo>
                  <a:pt x="1869682" y="94715"/>
                </a:lnTo>
                <a:lnTo>
                  <a:pt x="1827017" y="78729"/>
                </a:lnTo>
                <a:lnTo>
                  <a:pt x="1783692" y="64137"/>
                </a:lnTo>
                <a:lnTo>
                  <a:pt x="1739734" y="50966"/>
                </a:lnTo>
                <a:lnTo>
                  <a:pt x="1695171" y="39242"/>
                </a:lnTo>
                <a:lnTo>
                  <a:pt x="1650029" y="28994"/>
                </a:lnTo>
                <a:lnTo>
                  <a:pt x="1604336" y="20247"/>
                </a:lnTo>
                <a:lnTo>
                  <a:pt x="1558119" y="13031"/>
                </a:lnTo>
                <a:lnTo>
                  <a:pt x="1511405" y="7370"/>
                </a:lnTo>
                <a:lnTo>
                  <a:pt x="1464221" y="3293"/>
                </a:lnTo>
                <a:lnTo>
                  <a:pt x="1416594" y="828"/>
                </a:lnTo>
                <a:lnTo>
                  <a:pt x="1368552" y="0"/>
                </a:lnTo>
                <a:close/>
              </a:path>
            </a:pathLst>
          </a:custGeom>
          <a:solidFill>
            <a:srgbClr val="EDD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6800" y="1415796"/>
            <a:ext cx="243840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76359" y="1266444"/>
            <a:ext cx="2738755" cy="2738755"/>
          </a:xfrm>
          <a:custGeom>
            <a:avLst/>
            <a:gdLst/>
            <a:ahLst/>
            <a:cxnLst/>
            <a:rect l="l" t="t" r="r" b="b"/>
            <a:pathLst>
              <a:path w="2738754" h="2738754">
                <a:moveTo>
                  <a:pt x="1369314" y="0"/>
                </a:moveTo>
                <a:lnTo>
                  <a:pt x="1321239" y="828"/>
                </a:lnTo>
                <a:lnTo>
                  <a:pt x="1273581" y="3293"/>
                </a:lnTo>
                <a:lnTo>
                  <a:pt x="1226366" y="7370"/>
                </a:lnTo>
                <a:lnTo>
                  <a:pt x="1179622" y="13031"/>
                </a:lnTo>
                <a:lnTo>
                  <a:pt x="1133375" y="20247"/>
                </a:lnTo>
                <a:lnTo>
                  <a:pt x="1087654" y="28994"/>
                </a:lnTo>
                <a:lnTo>
                  <a:pt x="1042484" y="39242"/>
                </a:lnTo>
                <a:lnTo>
                  <a:pt x="997893" y="50966"/>
                </a:lnTo>
                <a:lnTo>
                  <a:pt x="953909" y="64137"/>
                </a:lnTo>
                <a:lnTo>
                  <a:pt x="910558" y="78729"/>
                </a:lnTo>
                <a:lnTo>
                  <a:pt x="867868" y="94715"/>
                </a:lnTo>
                <a:lnTo>
                  <a:pt x="825866" y="112067"/>
                </a:lnTo>
                <a:lnTo>
                  <a:pt x="784578" y="130758"/>
                </a:lnTo>
                <a:lnTo>
                  <a:pt x="744033" y="150762"/>
                </a:lnTo>
                <a:lnTo>
                  <a:pt x="704256" y="172051"/>
                </a:lnTo>
                <a:lnTo>
                  <a:pt x="665276" y="194597"/>
                </a:lnTo>
                <a:lnTo>
                  <a:pt x="627120" y="218374"/>
                </a:lnTo>
                <a:lnTo>
                  <a:pt x="589814" y="243355"/>
                </a:lnTo>
                <a:lnTo>
                  <a:pt x="553386" y="269512"/>
                </a:lnTo>
                <a:lnTo>
                  <a:pt x="517863" y="296819"/>
                </a:lnTo>
                <a:lnTo>
                  <a:pt x="483271" y="325247"/>
                </a:lnTo>
                <a:lnTo>
                  <a:pt x="449640" y="354771"/>
                </a:lnTo>
                <a:lnTo>
                  <a:pt x="416994" y="385362"/>
                </a:lnTo>
                <a:lnTo>
                  <a:pt x="385362" y="416994"/>
                </a:lnTo>
                <a:lnTo>
                  <a:pt x="354771" y="449640"/>
                </a:lnTo>
                <a:lnTo>
                  <a:pt x="325247" y="483271"/>
                </a:lnTo>
                <a:lnTo>
                  <a:pt x="296819" y="517863"/>
                </a:lnTo>
                <a:lnTo>
                  <a:pt x="269512" y="553386"/>
                </a:lnTo>
                <a:lnTo>
                  <a:pt x="243355" y="589814"/>
                </a:lnTo>
                <a:lnTo>
                  <a:pt x="218374" y="627120"/>
                </a:lnTo>
                <a:lnTo>
                  <a:pt x="194597" y="665276"/>
                </a:lnTo>
                <a:lnTo>
                  <a:pt x="172051" y="704256"/>
                </a:lnTo>
                <a:lnTo>
                  <a:pt x="150762" y="744033"/>
                </a:lnTo>
                <a:lnTo>
                  <a:pt x="130758" y="784578"/>
                </a:lnTo>
                <a:lnTo>
                  <a:pt x="112067" y="825866"/>
                </a:lnTo>
                <a:lnTo>
                  <a:pt x="94715" y="867868"/>
                </a:lnTo>
                <a:lnTo>
                  <a:pt x="78729" y="910558"/>
                </a:lnTo>
                <a:lnTo>
                  <a:pt x="64137" y="953909"/>
                </a:lnTo>
                <a:lnTo>
                  <a:pt x="50966" y="997893"/>
                </a:lnTo>
                <a:lnTo>
                  <a:pt x="39242" y="1042484"/>
                </a:lnTo>
                <a:lnTo>
                  <a:pt x="28994" y="1087654"/>
                </a:lnTo>
                <a:lnTo>
                  <a:pt x="20247" y="1133375"/>
                </a:lnTo>
                <a:lnTo>
                  <a:pt x="13031" y="1179622"/>
                </a:lnTo>
                <a:lnTo>
                  <a:pt x="7370" y="1226366"/>
                </a:lnTo>
                <a:lnTo>
                  <a:pt x="3293" y="1273581"/>
                </a:lnTo>
                <a:lnTo>
                  <a:pt x="828" y="1321239"/>
                </a:lnTo>
                <a:lnTo>
                  <a:pt x="0" y="1369314"/>
                </a:lnTo>
                <a:lnTo>
                  <a:pt x="828" y="1417388"/>
                </a:lnTo>
                <a:lnTo>
                  <a:pt x="3293" y="1465046"/>
                </a:lnTo>
                <a:lnTo>
                  <a:pt x="7370" y="1512261"/>
                </a:lnTo>
                <a:lnTo>
                  <a:pt x="13031" y="1559005"/>
                </a:lnTo>
                <a:lnTo>
                  <a:pt x="20247" y="1605252"/>
                </a:lnTo>
                <a:lnTo>
                  <a:pt x="28994" y="1650973"/>
                </a:lnTo>
                <a:lnTo>
                  <a:pt x="39242" y="1696143"/>
                </a:lnTo>
                <a:lnTo>
                  <a:pt x="50966" y="1740734"/>
                </a:lnTo>
                <a:lnTo>
                  <a:pt x="64137" y="1784718"/>
                </a:lnTo>
                <a:lnTo>
                  <a:pt x="78729" y="1828069"/>
                </a:lnTo>
                <a:lnTo>
                  <a:pt x="94715" y="1870759"/>
                </a:lnTo>
                <a:lnTo>
                  <a:pt x="112067" y="1912761"/>
                </a:lnTo>
                <a:lnTo>
                  <a:pt x="130758" y="1954049"/>
                </a:lnTo>
                <a:lnTo>
                  <a:pt x="150762" y="1994594"/>
                </a:lnTo>
                <a:lnTo>
                  <a:pt x="172051" y="2034371"/>
                </a:lnTo>
                <a:lnTo>
                  <a:pt x="194597" y="2073351"/>
                </a:lnTo>
                <a:lnTo>
                  <a:pt x="218374" y="2111507"/>
                </a:lnTo>
                <a:lnTo>
                  <a:pt x="243355" y="2148813"/>
                </a:lnTo>
                <a:lnTo>
                  <a:pt x="269512" y="2185241"/>
                </a:lnTo>
                <a:lnTo>
                  <a:pt x="296819" y="2220764"/>
                </a:lnTo>
                <a:lnTo>
                  <a:pt x="325247" y="2255356"/>
                </a:lnTo>
                <a:lnTo>
                  <a:pt x="354771" y="2288987"/>
                </a:lnTo>
                <a:lnTo>
                  <a:pt x="385362" y="2321633"/>
                </a:lnTo>
                <a:lnTo>
                  <a:pt x="416994" y="2353265"/>
                </a:lnTo>
                <a:lnTo>
                  <a:pt x="449640" y="2383856"/>
                </a:lnTo>
                <a:lnTo>
                  <a:pt x="483271" y="2413380"/>
                </a:lnTo>
                <a:lnTo>
                  <a:pt x="517863" y="2441808"/>
                </a:lnTo>
                <a:lnTo>
                  <a:pt x="553386" y="2469115"/>
                </a:lnTo>
                <a:lnTo>
                  <a:pt x="589814" y="2495272"/>
                </a:lnTo>
                <a:lnTo>
                  <a:pt x="627120" y="2520253"/>
                </a:lnTo>
                <a:lnTo>
                  <a:pt x="665276" y="2544030"/>
                </a:lnTo>
                <a:lnTo>
                  <a:pt x="704256" y="2566576"/>
                </a:lnTo>
                <a:lnTo>
                  <a:pt x="744033" y="2587865"/>
                </a:lnTo>
                <a:lnTo>
                  <a:pt x="784578" y="2607869"/>
                </a:lnTo>
                <a:lnTo>
                  <a:pt x="825866" y="2626560"/>
                </a:lnTo>
                <a:lnTo>
                  <a:pt x="867868" y="2643912"/>
                </a:lnTo>
                <a:lnTo>
                  <a:pt x="910558" y="2659898"/>
                </a:lnTo>
                <a:lnTo>
                  <a:pt x="953909" y="2674490"/>
                </a:lnTo>
                <a:lnTo>
                  <a:pt x="997893" y="2687661"/>
                </a:lnTo>
                <a:lnTo>
                  <a:pt x="1042484" y="2699385"/>
                </a:lnTo>
                <a:lnTo>
                  <a:pt x="1087654" y="2709633"/>
                </a:lnTo>
                <a:lnTo>
                  <a:pt x="1133375" y="2718380"/>
                </a:lnTo>
                <a:lnTo>
                  <a:pt x="1179622" y="2725596"/>
                </a:lnTo>
                <a:lnTo>
                  <a:pt x="1226366" y="2731257"/>
                </a:lnTo>
                <a:lnTo>
                  <a:pt x="1273581" y="2735334"/>
                </a:lnTo>
                <a:lnTo>
                  <a:pt x="1321239" y="2737799"/>
                </a:lnTo>
                <a:lnTo>
                  <a:pt x="1369314" y="2738628"/>
                </a:lnTo>
                <a:lnTo>
                  <a:pt x="1417388" y="2737799"/>
                </a:lnTo>
                <a:lnTo>
                  <a:pt x="1465046" y="2735334"/>
                </a:lnTo>
                <a:lnTo>
                  <a:pt x="1512261" y="2731257"/>
                </a:lnTo>
                <a:lnTo>
                  <a:pt x="1559005" y="2725596"/>
                </a:lnTo>
                <a:lnTo>
                  <a:pt x="1605252" y="2718380"/>
                </a:lnTo>
                <a:lnTo>
                  <a:pt x="1650973" y="2709633"/>
                </a:lnTo>
                <a:lnTo>
                  <a:pt x="1696143" y="2699385"/>
                </a:lnTo>
                <a:lnTo>
                  <a:pt x="1740734" y="2687661"/>
                </a:lnTo>
                <a:lnTo>
                  <a:pt x="1784718" y="2674490"/>
                </a:lnTo>
                <a:lnTo>
                  <a:pt x="1828069" y="2659898"/>
                </a:lnTo>
                <a:lnTo>
                  <a:pt x="1870759" y="2643912"/>
                </a:lnTo>
                <a:lnTo>
                  <a:pt x="1912761" y="2626560"/>
                </a:lnTo>
                <a:lnTo>
                  <a:pt x="1954049" y="2607869"/>
                </a:lnTo>
                <a:lnTo>
                  <a:pt x="1994594" y="2587865"/>
                </a:lnTo>
                <a:lnTo>
                  <a:pt x="2034371" y="2566576"/>
                </a:lnTo>
                <a:lnTo>
                  <a:pt x="2073351" y="2544030"/>
                </a:lnTo>
                <a:lnTo>
                  <a:pt x="2111507" y="2520253"/>
                </a:lnTo>
                <a:lnTo>
                  <a:pt x="2148813" y="2495272"/>
                </a:lnTo>
                <a:lnTo>
                  <a:pt x="2185241" y="2469115"/>
                </a:lnTo>
                <a:lnTo>
                  <a:pt x="2220764" y="2441808"/>
                </a:lnTo>
                <a:lnTo>
                  <a:pt x="2255356" y="2413380"/>
                </a:lnTo>
                <a:lnTo>
                  <a:pt x="2288987" y="2383856"/>
                </a:lnTo>
                <a:lnTo>
                  <a:pt x="2321633" y="2353265"/>
                </a:lnTo>
                <a:lnTo>
                  <a:pt x="2353265" y="2321633"/>
                </a:lnTo>
                <a:lnTo>
                  <a:pt x="2383856" y="2288987"/>
                </a:lnTo>
                <a:lnTo>
                  <a:pt x="2413380" y="2255356"/>
                </a:lnTo>
                <a:lnTo>
                  <a:pt x="2441808" y="2220764"/>
                </a:lnTo>
                <a:lnTo>
                  <a:pt x="2469115" y="2185241"/>
                </a:lnTo>
                <a:lnTo>
                  <a:pt x="2495272" y="2148813"/>
                </a:lnTo>
                <a:lnTo>
                  <a:pt x="2520253" y="2111507"/>
                </a:lnTo>
                <a:lnTo>
                  <a:pt x="2544030" y="2073351"/>
                </a:lnTo>
                <a:lnTo>
                  <a:pt x="2566576" y="2034371"/>
                </a:lnTo>
                <a:lnTo>
                  <a:pt x="2587865" y="1994594"/>
                </a:lnTo>
                <a:lnTo>
                  <a:pt x="2607869" y="1954049"/>
                </a:lnTo>
                <a:lnTo>
                  <a:pt x="2626560" y="1912761"/>
                </a:lnTo>
                <a:lnTo>
                  <a:pt x="2643912" y="1870759"/>
                </a:lnTo>
                <a:lnTo>
                  <a:pt x="2659898" y="1828069"/>
                </a:lnTo>
                <a:lnTo>
                  <a:pt x="2674490" y="1784718"/>
                </a:lnTo>
                <a:lnTo>
                  <a:pt x="2687661" y="1740734"/>
                </a:lnTo>
                <a:lnTo>
                  <a:pt x="2699385" y="1696143"/>
                </a:lnTo>
                <a:lnTo>
                  <a:pt x="2709633" y="1650973"/>
                </a:lnTo>
                <a:lnTo>
                  <a:pt x="2718380" y="1605252"/>
                </a:lnTo>
                <a:lnTo>
                  <a:pt x="2725596" y="1559005"/>
                </a:lnTo>
                <a:lnTo>
                  <a:pt x="2731257" y="1512261"/>
                </a:lnTo>
                <a:lnTo>
                  <a:pt x="2735334" y="1465046"/>
                </a:lnTo>
                <a:lnTo>
                  <a:pt x="2737799" y="1417388"/>
                </a:lnTo>
                <a:lnTo>
                  <a:pt x="2738628" y="1369314"/>
                </a:lnTo>
                <a:lnTo>
                  <a:pt x="2737799" y="1321239"/>
                </a:lnTo>
                <a:lnTo>
                  <a:pt x="2735334" y="1273581"/>
                </a:lnTo>
                <a:lnTo>
                  <a:pt x="2731257" y="1226366"/>
                </a:lnTo>
                <a:lnTo>
                  <a:pt x="2725596" y="1179622"/>
                </a:lnTo>
                <a:lnTo>
                  <a:pt x="2718380" y="1133375"/>
                </a:lnTo>
                <a:lnTo>
                  <a:pt x="2709633" y="1087654"/>
                </a:lnTo>
                <a:lnTo>
                  <a:pt x="2699385" y="1042484"/>
                </a:lnTo>
                <a:lnTo>
                  <a:pt x="2687661" y="997893"/>
                </a:lnTo>
                <a:lnTo>
                  <a:pt x="2674490" y="953909"/>
                </a:lnTo>
                <a:lnTo>
                  <a:pt x="2659898" y="910558"/>
                </a:lnTo>
                <a:lnTo>
                  <a:pt x="2643912" y="867868"/>
                </a:lnTo>
                <a:lnTo>
                  <a:pt x="2626560" y="825866"/>
                </a:lnTo>
                <a:lnTo>
                  <a:pt x="2607869" y="784578"/>
                </a:lnTo>
                <a:lnTo>
                  <a:pt x="2587865" y="744033"/>
                </a:lnTo>
                <a:lnTo>
                  <a:pt x="2566576" y="704256"/>
                </a:lnTo>
                <a:lnTo>
                  <a:pt x="2544030" y="665276"/>
                </a:lnTo>
                <a:lnTo>
                  <a:pt x="2520253" y="627120"/>
                </a:lnTo>
                <a:lnTo>
                  <a:pt x="2495272" y="589814"/>
                </a:lnTo>
                <a:lnTo>
                  <a:pt x="2469115" y="553386"/>
                </a:lnTo>
                <a:lnTo>
                  <a:pt x="2441808" y="517863"/>
                </a:lnTo>
                <a:lnTo>
                  <a:pt x="2413380" y="483271"/>
                </a:lnTo>
                <a:lnTo>
                  <a:pt x="2383856" y="449640"/>
                </a:lnTo>
                <a:lnTo>
                  <a:pt x="2353265" y="416994"/>
                </a:lnTo>
                <a:lnTo>
                  <a:pt x="2321633" y="385362"/>
                </a:lnTo>
                <a:lnTo>
                  <a:pt x="2288987" y="354771"/>
                </a:lnTo>
                <a:lnTo>
                  <a:pt x="2255356" y="325247"/>
                </a:lnTo>
                <a:lnTo>
                  <a:pt x="2220764" y="296819"/>
                </a:lnTo>
                <a:lnTo>
                  <a:pt x="2185241" y="269512"/>
                </a:lnTo>
                <a:lnTo>
                  <a:pt x="2148813" y="243355"/>
                </a:lnTo>
                <a:lnTo>
                  <a:pt x="2111507" y="218374"/>
                </a:lnTo>
                <a:lnTo>
                  <a:pt x="2073351" y="194597"/>
                </a:lnTo>
                <a:lnTo>
                  <a:pt x="2034371" y="172051"/>
                </a:lnTo>
                <a:lnTo>
                  <a:pt x="1994594" y="150762"/>
                </a:lnTo>
                <a:lnTo>
                  <a:pt x="1954049" y="130758"/>
                </a:lnTo>
                <a:lnTo>
                  <a:pt x="1912761" y="112067"/>
                </a:lnTo>
                <a:lnTo>
                  <a:pt x="1870759" y="94715"/>
                </a:lnTo>
                <a:lnTo>
                  <a:pt x="1828069" y="78729"/>
                </a:lnTo>
                <a:lnTo>
                  <a:pt x="1784718" y="64137"/>
                </a:lnTo>
                <a:lnTo>
                  <a:pt x="1740734" y="50966"/>
                </a:lnTo>
                <a:lnTo>
                  <a:pt x="1696143" y="39242"/>
                </a:lnTo>
                <a:lnTo>
                  <a:pt x="1650973" y="28994"/>
                </a:lnTo>
                <a:lnTo>
                  <a:pt x="1605252" y="20247"/>
                </a:lnTo>
                <a:lnTo>
                  <a:pt x="1559005" y="13031"/>
                </a:lnTo>
                <a:lnTo>
                  <a:pt x="1512261" y="7370"/>
                </a:lnTo>
                <a:lnTo>
                  <a:pt x="1465046" y="3293"/>
                </a:lnTo>
                <a:lnTo>
                  <a:pt x="1417388" y="828"/>
                </a:lnTo>
                <a:lnTo>
                  <a:pt x="1369314" y="0"/>
                </a:lnTo>
                <a:close/>
              </a:path>
            </a:pathLst>
          </a:custGeom>
          <a:solidFill>
            <a:srgbClr val="EDD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8759" y="1415796"/>
            <a:ext cx="2432304" cy="243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2063" y="1289303"/>
            <a:ext cx="2738755" cy="2738755"/>
          </a:xfrm>
          <a:custGeom>
            <a:avLst/>
            <a:gdLst/>
            <a:ahLst/>
            <a:cxnLst/>
            <a:rect l="l" t="t" r="r" b="b"/>
            <a:pathLst>
              <a:path w="2738755" h="2738754">
                <a:moveTo>
                  <a:pt x="1369314" y="0"/>
                </a:moveTo>
                <a:lnTo>
                  <a:pt x="1321241" y="828"/>
                </a:lnTo>
                <a:lnTo>
                  <a:pt x="1273585" y="3293"/>
                </a:lnTo>
                <a:lnTo>
                  <a:pt x="1226373" y="7370"/>
                </a:lnTo>
                <a:lnTo>
                  <a:pt x="1179630" y="13031"/>
                </a:lnTo>
                <a:lnTo>
                  <a:pt x="1133385" y="20247"/>
                </a:lnTo>
                <a:lnTo>
                  <a:pt x="1087665" y="28994"/>
                </a:lnTo>
                <a:lnTo>
                  <a:pt x="1042496" y="39242"/>
                </a:lnTo>
                <a:lnTo>
                  <a:pt x="997907" y="50966"/>
                </a:lnTo>
                <a:lnTo>
                  <a:pt x="953924" y="64137"/>
                </a:lnTo>
                <a:lnTo>
                  <a:pt x="910574" y="78729"/>
                </a:lnTo>
                <a:lnTo>
                  <a:pt x="867884" y="94715"/>
                </a:lnTo>
                <a:lnTo>
                  <a:pt x="825882" y="112067"/>
                </a:lnTo>
                <a:lnTo>
                  <a:pt x="784595" y="130758"/>
                </a:lnTo>
                <a:lnTo>
                  <a:pt x="744049" y="150762"/>
                </a:lnTo>
                <a:lnTo>
                  <a:pt x="704273" y="172051"/>
                </a:lnTo>
                <a:lnTo>
                  <a:pt x="665293" y="194597"/>
                </a:lnTo>
                <a:lnTo>
                  <a:pt x="627137" y="218374"/>
                </a:lnTo>
                <a:lnTo>
                  <a:pt x="589831" y="243355"/>
                </a:lnTo>
                <a:lnTo>
                  <a:pt x="553402" y="269512"/>
                </a:lnTo>
                <a:lnTo>
                  <a:pt x="517879" y="296819"/>
                </a:lnTo>
                <a:lnTo>
                  <a:pt x="483287" y="325247"/>
                </a:lnTo>
                <a:lnTo>
                  <a:pt x="449655" y="354771"/>
                </a:lnTo>
                <a:lnTo>
                  <a:pt x="417009" y="385362"/>
                </a:lnTo>
                <a:lnTo>
                  <a:pt x="385376" y="416994"/>
                </a:lnTo>
                <a:lnTo>
                  <a:pt x="354784" y="449640"/>
                </a:lnTo>
                <a:lnTo>
                  <a:pt x="325260" y="483271"/>
                </a:lnTo>
                <a:lnTo>
                  <a:pt x="296831" y="517863"/>
                </a:lnTo>
                <a:lnTo>
                  <a:pt x="269523" y="553386"/>
                </a:lnTo>
                <a:lnTo>
                  <a:pt x="243365" y="589814"/>
                </a:lnTo>
                <a:lnTo>
                  <a:pt x="218384" y="627120"/>
                </a:lnTo>
                <a:lnTo>
                  <a:pt x="194606" y="665276"/>
                </a:lnTo>
                <a:lnTo>
                  <a:pt x="172059" y="704256"/>
                </a:lnTo>
                <a:lnTo>
                  <a:pt x="150769" y="744033"/>
                </a:lnTo>
                <a:lnTo>
                  <a:pt x="130765" y="784578"/>
                </a:lnTo>
                <a:lnTo>
                  <a:pt x="112072" y="825866"/>
                </a:lnTo>
                <a:lnTo>
                  <a:pt x="94720" y="867868"/>
                </a:lnTo>
                <a:lnTo>
                  <a:pt x="78733" y="910558"/>
                </a:lnTo>
                <a:lnTo>
                  <a:pt x="64140" y="953909"/>
                </a:lnTo>
                <a:lnTo>
                  <a:pt x="50968" y="997893"/>
                </a:lnTo>
                <a:lnTo>
                  <a:pt x="39244" y="1042484"/>
                </a:lnTo>
                <a:lnTo>
                  <a:pt x="28995" y="1087654"/>
                </a:lnTo>
                <a:lnTo>
                  <a:pt x="20249" y="1133375"/>
                </a:lnTo>
                <a:lnTo>
                  <a:pt x="13031" y="1179622"/>
                </a:lnTo>
                <a:lnTo>
                  <a:pt x="7371" y="1226366"/>
                </a:lnTo>
                <a:lnTo>
                  <a:pt x="3294" y="1273581"/>
                </a:lnTo>
                <a:lnTo>
                  <a:pt x="828" y="1321239"/>
                </a:lnTo>
                <a:lnTo>
                  <a:pt x="0" y="1369314"/>
                </a:lnTo>
                <a:lnTo>
                  <a:pt x="828" y="1417388"/>
                </a:lnTo>
                <a:lnTo>
                  <a:pt x="3294" y="1465046"/>
                </a:lnTo>
                <a:lnTo>
                  <a:pt x="7371" y="1512261"/>
                </a:lnTo>
                <a:lnTo>
                  <a:pt x="13031" y="1559005"/>
                </a:lnTo>
                <a:lnTo>
                  <a:pt x="20249" y="1605252"/>
                </a:lnTo>
                <a:lnTo>
                  <a:pt x="28995" y="1650973"/>
                </a:lnTo>
                <a:lnTo>
                  <a:pt x="39244" y="1696143"/>
                </a:lnTo>
                <a:lnTo>
                  <a:pt x="50968" y="1740734"/>
                </a:lnTo>
                <a:lnTo>
                  <a:pt x="64140" y="1784718"/>
                </a:lnTo>
                <a:lnTo>
                  <a:pt x="78733" y="1828069"/>
                </a:lnTo>
                <a:lnTo>
                  <a:pt x="94720" y="1870759"/>
                </a:lnTo>
                <a:lnTo>
                  <a:pt x="112072" y="1912761"/>
                </a:lnTo>
                <a:lnTo>
                  <a:pt x="130765" y="1954049"/>
                </a:lnTo>
                <a:lnTo>
                  <a:pt x="150769" y="1994594"/>
                </a:lnTo>
                <a:lnTo>
                  <a:pt x="172059" y="2034371"/>
                </a:lnTo>
                <a:lnTo>
                  <a:pt x="194606" y="2073351"/>
                </a:lnTo>
                <a:lnTo>
                  <a:pt x="218384" y="2111507"/>
                </a:lnTo>
                <a:lnTo>
                  <a:pt x="243365" y="2148813"/>
                </a:lnTo>
                <a:lnTo>
                  <a:pt x="269523" y="2185241"/>
                </a:lnTo>
                <a:lnTo>
                  <a:pt x="296831" y="2220764"/>
                </a:lnTo>
                <a:lnTo>
                  <a:pt x="325260" y="2255356"/>
                </a:lnTo>
                <a:lnTo>
                  <a:pt x="354784" y="2288987"/>
                </a:lnTo>
                <a:lnTo>
                  <a:pt x="385376" y="2321633"/>
                </a:lnTo>
                <a:lnTo>
                  <a:pt x="417009" y="2353265"/>
                </a:lnTo>
                <a:lnTo>
                  <a:pt x="449655" y="2383856"/>
                </a:lnTo>
                <a:lnTo>
                  <a:pt x="483287" y="2413380"/>
                </a:lnTo>
                <a:lnTo>
                  <a:pt x="517879" y="2441808"/>
                </a:lnTo>
                <a:lnTo>
                  <a:pt x="553402" y="2469115"/>
                </a:lnTo>
                <a:lnTo>
                  <a:pt x="589831" y="2495272"/>
                </a:lnTo>
                <a:lnTo>
                  <a:pt x="627137" y="2520253"/>
                </a:lnTo>
                <a:lnTo>
                  <a:pt x="665293" y="2544030"/>
                </a:lnTo>
                <a:lnTo>
                  <a:pt x="704273" y="2566576"/>
                </a:lnTo>
                <a:lnTo>
                  <a:pt x="744049" y="2587865"/>
                </a:lnTo>
                <a:lnTo>
                  <a:pt x="784595" y="2607869"/>
                </a:lnTo>
                <a:lnTo>
                  <a:pt x="825882" y="2626560"/>
                </a:lnTo>
                <a:lnTo>
                  <a:pt x="867884" y="2643912"/>
                </a:lnTo>
                <a:lnTo>
                  <a:pt x="910574" y="2659898"/>
                </a:lnTo>
                <a:lnTo>
                  <a:pt x="953924" y="2674490"/>
                </a:lnTo>
                <a:lnTo>
                  <a:pt x="997907" y="2687661"/>
                </a:lnTo>
                <a:lnTo>
                  <a:pt x="1042496" y="2699385"/>
                </a:lnTo>
                <a:lnTo>
                  <a:pt x="1087665" y="2709633"/>
                </a:lnTo>
                <a:lnTo>
                  <a:pt x="1133385" y="2718380"/>
                </a:lnTo>
                <a:lnTo>
                  <a:pt x="1179630" y="2725596"/>
                </a:lnTo>
                <a:lnTo>
                  <a:pt x="1226373" y="2731257"/>
                </a:lnTo>
                <a:lnTo>
                  <a:pt x="1273585" y="2735334"/>
                </a:lnTo>
                <a:lnTo>
                  <a:pt x="1321241" y="2737799"/>
                </a:lnTo>
                <a:lnTo>
                  <a:pt x="1369314" y="2738628"/>
                </a:lnTo>
                <a:lnTo>
                  <a:pt x="1417388" y="2737799"/>
                </a:lnTo>
                <a:lnTo>
                  <a:pt x="1465046" y="2735334"/>
                </a:lnTo>
                <a:lnTo>
                  <a:pt x="1512261" y="2731257"/>
                </a:lnTo>
                <a:lnTo>
                  <a:pt x="1559005" y="2725596"/>
                </a:lnTo>
                <a:lnTo>
                  <a:pt x="1605252" y="2718380"/>
                </a:lnTo>
                <a:lnTo>
                  <a:pt x="1650973" y="2709633"/>
                </a:lnTo>
                <a:lnTo>
                  <a:pt x="1696143" y="2699385"/>
                </a:lnTo>
                <a:lnTo>
                  <a:pt x="1740734" y="2687661"/>
                </a:lnTo>
                <a:lnTo>
                  <a:pt x="1784718" y="2674490"/>
                </a:lnTo>
                <a:lnTo>
                  <a:pt x="1828069" y="2659898"/>
                </a:lnTo>
                <a:lnTo>
                  <a:pt x="1870759" y="2643912"/>
                </a:lnTo>
                <a:lnTo>
                  <a:pt x="1912761" y="2626560"/>
                </a:lnTo>
                <a:lnTo>
                  <a:pt x="1954049" y="2607869"/>
                </a:lnTo>
                <a:lnTo>
                  <a:pt x="1994594" y="2587865"/>
                </a:lnTo>
                <a:lnTo>
                  <a:pt x="2034371" y="2566576"/>
                </a:lnTo>
                <a:lnTo>
                  <a:pt x="2073351" y="2544030"/>
                </a:lnTo>
                <a:lnTo>
                  <a:pt x="2111507" y="2520253"/>
                </a:lnTo>
                <a:lnTo>
                  <a:pt x="2148813" y="2495272"/>
                </a:lnTo>
                <a:lnTo>
                  <a:pt x="2185241" y="2469115"/>
                </a:lnTo>
                <a:lnTo>
                  <a:pt x="2220764" y="2441808"/>
                </a:lnTo>
                <a:lnTo>
                  <a:pt x="2255356" y="2413380"/>
                </a:lnTo>
                <a:lnTo>
                  <a:pt x="2288987" y="2383856"/>
                </a:lnTo>
                <a:lnTo>
                  <a:pt x="2321633" y="2353265"/>
                </a:lnTo>
                <a:lnTo>
                  <a:pt x="2353265" y="2321633"/>
                </a:lnTo>
                <a:lnTo>
                  <a:pt x="2383856" y="2288987"/>
                </a:lnTo>
                <a:lnTo>
                  <a:pt x="2413380" y="2255356"/>
                </a:lnTo>
                <a:lnTo>
                  <a:pt x="2441808" y="2220764"/>
                </a:lnTo>
                <a:lnTo>
                  <a:pt x="2469115" y="2185241"/>
                </a:lnTo>
                <a:lnTo>
                  <a:pt x="2495272" y="2148813"/>
                </a:lnTo>
                <a:lnTo>
                  <a:pt x="2520253" y="2111507"/>
                </a:lnTo>
                <a:lnTo>
                  <a:pt x="2544030" y="2073351"/>
                </a:lnTo>
                <a:lnTo>
                  <a:pt x="2566576" y="2034371"/>
                </a:lnTo>
                <a:lnTo>
                  <a:pt x="2587865" y="1994594"/>
                </a:lnTo>
                <a:lnTo>
                  <a:pt x="2607869" y="1954049"/>
                </a:lnTo>
                <a:lnTo>
                  <a:pt x="2626560" y="1912761"/>
                </a:lnTo>
                <a:lnTo>
                  <a:pt x="2643912" y="1870759"/>
                </a:lnTo>
                <a:lnTo>
                  <a:pt x="2659898" y="1828069"/>
                </a:lnTo>
                <a:lnTo>
                  <a:pt x="2674490" y="1784718"/>
                </a:lnTo>
                <a:lnTo>
                  <a:pt x="2687661" y="1740734"/>
                </a:lnTo>
                <a:lnTo>
                  <a:pt x="2699385" y="1696143"/>
                </a:lnTo>
                <a:lnTo>
                  <a:pt x="2709633" y="1650973"/>
                </a:lnTo>
                <a:lnTo>
                  <a:pt x="2718380" y="1605252"/>
                </a:lnTo>
                <a:lnTo>
                  <a:pt x="2725596" y="1559005"/>
                </a:lnTo>
                <a:lnTo>
                  <a:pt x="2731257" y="1512261"/>
                </a:lnTo>
                <a:lnTo>
                  <a:pt x="2735334" y="1465046"/>
                </a:lnTo>
                <a:lnTo>
                  <a:pt x="2737799" y="1417388"/>
                </a:lnTo>
                <a:lnTo>
                  <a:pt x="2738628" y="1369314"/>
                </a:lnTo>
                <a:lnTo>
                  <a:pt x="2737799" y="1321239"/>
                </a:lnTo>
                <a:lnTo>
                  <a:pt x="2735334" y="1273581"/>
                </a:lnTo>
                <a:lnTo>
                  <a:pt x="2731257" y="1226366"/>
                </a:lnTo>
                <a:lnTo>
                  <a:pt x="2725596" y="1179622"/>
                </a:lnTo>
                <a:lnTo>
                  <a:pt x="2718380" y="1133375"/>
                </a:lnTo>
                <a:lnTo>
                  <a:pt x="2709633" y="1087654"/>
                </a:lnTo>
                <a:lnTo>
                  <a:pt x="2699385" y="1042484"/>
                </a:lnTo>
                <a:lnTo>
                  <a:pt x="2687661" y="997893"/>
                </a:lnTo>
                <a:lnTo>
                  <a:pt x="2674490" y="953909"/>
                </a:lnTo>
                <a:lnTo>
                  <a:pt x="2659898" y="910558"/>
                </a:lnTo>
                <a:lnTo>
                  <a:pt x="2643912" y="867868"/>
                </a:lnTo>
                <a:lnTo>
                  <a:pt x="2626560" y="825866"/>
                </a:lnTo>
                <a:lnTo>
                  <a:pt x="2607869" y="784578"/>
                </a:lnTo>
                <a:lnTo>
                  <a:pt x="2587865" y="744033"/>
                </a:lnTo>
                <a:lnTo>
                  <a:pt x="2566576" y="704256"/>
                </a:lnTo>
                <a:lnTo>
                  <a:pt x="2544030" y="665276"/>
                </a:lnTo>
                <a:lnTo>
                  <a:pt x="2520253" y="627120"/>
                </a:lnTo>
                <a:lnTo>
                  <a:pt x="2495272" y="589814"/>
                </a:lnTo>
                <a:lnTo>
                  <a:pt x="2469115" y="553386"/>
                </a:lnTo>
                <a:lnTo>
                  <a:pt x="2441808" y="517863"/>
                </a:lnTo>
                <a:lnTo>
                  <a:pt x="2413380" y="483271"/>
                </a:lnTo>
                <a:lnTo>
                  <a:pt x="2383856" y="449640"/>
                </a:lnTo>
                <a:lnTo>
                  <a:pt x="2353265" y="416994"/>
                </a:lnTo>
                <a:lnTo>
                  <a:pt x="2321633" y="385362"/>
                </a:lnTo>
                <a:lnTo>
                  <a:pt x="2288987" y="354771"/>
                </a:lnTo>
                <a:lnTo>
                  <a:pt x="2255356" y="325247"/>
                </a:lnTo>
                <a:lnTo>
                  <a:pt x="2220764" y="296819"/>
                </a:lnTo>
                <a:lnTo>
                  <a:pt x="2185241" y="269512"/>
                </a:lnTo>
                <a:lnTo>
                  <a:pt x="2148813" y="243355"/>
                </a:lnTo>
                <a:lnTo>
                  <a:pt x="2111507" y="218374"/>
                </a:lnTo>
                <a:lnTo>
                  <a:pt x="2073351" y="194597"/>
                </a:lnTo>
                <a:lnTo>
                  <a:pt x="2034371" y="172051"/>
                </a:lnTo>
                <a:lnTo>
                  <a:pt x="1994594" y="150762"/>
                </a:lnTo>
                <a:lnTo>
                  <a:pt x="1954049" y="130758"/>
                </a:lnTo>
                <a:lnTo>
                  <a:pt x="1912761" y="112067"/>
                </a:lnTo>
                <a:lnTo>
                  <a:pt x="1870759" y="94715"/>
                </a:lnTo>
                <a:lnTo>
                  <a:pt x="1828069" y="78729"/>
                </a:lnTo>
                <a:lnTo>
                  <a:pt x="1784718" y="64137"/>
                </a:lnTo>
                <a:lnTo>
                  <a:pt x="1740734" y="50966"/>
                </a:lnTo>
                <a:lnTo>
                  <a:pt x="1696143" y="39242"/>
                </a:lnTo>
                <a:lnTo>
                  <a:pt x="1650973" y="28994"/>
                </a:lnTo>
                <a:lnTo>
                  <a:pt x="1605252" y="20247"/>
                </a:lnTo>
                <a:lnTo>
                  <a:pt x="1559005" y="13031"/>
                </a:lnTo>
                <a:lnTo>
                  <a:pt x="1512261" y="7370"/>
                </a:lnTo>
                <a:lnTo>
                  <a:pt x="1465046" y="3293"/>
                </a:lnTo>
                <a:lnTo>
                  <a:pt x="1417388" y="828"/>
                </a:lnTo>
                <a:lnTo>
                  <a:pt x="1369314" y="0"/>
                </a:lnTo>
                <a:close/>
              </a:path>
            </a:pathLst>
          </a:custGeom>
          <a:solidFill>
            <a:srgbClr val="EDD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559" y="1415796"/>
            <a:ext cx="2423160" cy="2438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37336" y="4152391"/>
            <a:ext cx="1687830" cy="875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0" b="1">
                <a:solidFill>
                  <a:srgbClr val="552112"/>
                </a:solidFill>
                <a:latin typeface="Arial"/>
                <a:cs typeface="Arial"/>
              </a:rPr>
              <a:t>Звонок </a:t>
            </a:r>
            <a:r>
              <a:rPr dirty="0" sz="1600" spc="-120" b="1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dirty="0" sz="1600" spc="-190" b="1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552112"/>
                </a:solidFill>
                <a:latin typeface="Arial"/>
                <a:cs typeface="Arial"/>
              </a:rPr>
              <a:t>единую</a:t>
            </a:r>
            <a:endParaRPr sz="16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</a:pPr>
            <a:r>
              <a:rPr dirty="0" sz="1600" spc="-110" b="1">
                <a:solidFill>
                  <a:srgbClr val="552112"/>
                </a:solidFill>
                <a:latin typeface="Arial"/>
                <a:cs typeface="Arial"/>
              </a:rPr>
              <a:t>горячую</a:t>
            </a:r>
            <a:r>
              <a:rPr dirty="0" sz="1600" spc="-130" b="1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552112"/>
                </a:solidFill>
                <a:latin typeface="Arial"/>
                <a:cs typeface="Arial"/>
              </a:rPr>
              <a:t>линию</a:t>
            </a:r>
            <a:endParaRPr sz="16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930"/>
              </a:spcBef>
            </a:pPr>
            <a:r>
              <a:rPr dirty="0" sz="1600" spc="130">
                <a:solidFill>
                  <a:srgbClr val="EC5439"/>
                </a:solidFill>
                <a:latin typeface="Calibri"/>
                <a:cs typeface="Calibri"/>
              </a:rPr>
              <a:t>8 </a:t>
            </a:r>
            <a:r>
              <a:rPr dirty="0" sz="1600" spc="10">
                <a:solidFill>
                  <a:srgbClr val="EC5439"/>
                </a:solidFill>
                <a:latin typeface="Calibri"/>
                <a:cs typeface="Calibri"/>
              </a:rPr>
              <a:t>(3952)</a:t>
            </a:r>
            <a:r>
              <a:rPr dirty="0" sz="1600" spc="-14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dirty="0" sz="1600" spc="25">
                <a:solidFill>
                  <a:srgbClr val="EC5439"/>
                </a:solidFill>
                <a:latin typeface="Calibri"/>
                <a:cs typeface="Calibri"/>
              </a:rPr>
              <a:t>202-102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9559" y="4155185"/>
            <a:ext cx="2992120" cy="875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600" spc="-85" b="1">
                <a:solidFill>
                  <a:srgbClr val="552112"/>
                </a:solidFill>
                <a:latin typeface="Arial"/>
                <a:cs typeface="Arial"/>
              </a:rPr>
              <a:t>Обращение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90" b="1">
                <a:solidFill>
                  <a:srgbClr val="552112"/>
                </a:solidFill>
                <a:latin typeface="Arial"/>
                <a:cs typeface="Arial"/>
              </a:rPr>
              <a:t>«Получить </a:t>
            </a:r>
            <a:r>
              <a:rPr dirty="0" sz="1600" spc="-65" b="1">
                <a:solidFill>
                  <a:srgbClr val="552112"/>
                </a:solidFill>
                <a:latin typeface="Arial"/>
                <a:cs typeface="Arial"/>
              </a:rPr>
              <a:t>поддержку» </a:t>
            </a:r>
            <a:r>
              <a:rPr dirty="0" sz="1600" spc="-114" b="1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dirty="0" sz="1600" spc="-220" b="1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552112"/>
                </a:solidFill>
                <a:latin typeface="Arial"/>
                <a:cs typeface="Arial"/>
              </a:rPr>
              <a:t>сайте</a:t>
            </a:r>
            <a:endParaRPr sz="16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930"/>
              </a:spcBef>
            </a:pPr>
            <a:r>
              <a:rPr dirty="0" sz="1600" spc="-15">
                <a:solidFill>
                  <a:srgbClr val="EC5439"/>
                </a:solidFill>
                <a:latin typeface="Calibri"/>
                <a:cs typeface="Calibri"/>
                <a:hlinkClick r:id="rId5"/>
              </a:rPr>
              <a:t>www.mb38.ru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7809" y="4152391"/>
            <a:ext cx="2443480" cy="875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8735">
              <a:lnSpc>
                <a:spcPct val="100000"/>
              </a:lnSpc>
              <a:spcBef>
                <a:spcPts val="95"/>
              </a:spcBef>
            </a:pPr>
            <a:r>
              <a:rPr dirty="0" sz="1600" spc="-70" b="1">
                <a:solidFill>
                  <a:srgbClr val="552112"/>
                </a:solidFill>
                <a:latin typeface="Arial"/>
                <a:cs typeface="Arial"/>
              </a:rPr>
              <a:t>Личное</a:t>
            </a:r>
            <a:endParaRPr sz="160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</a:pPr>
            <a:r>
              <a:rPr dirty="0" sz="1600" spc="-100" b="1">
                <a:solidFill>
                  <a:srgbClr val="552112"/>
                </a:solidFill>
                <a:latin typeface="Arial"/>
                <a:cs typeface="Arial"/>
              </a:rPr>
              <a:t>обращение </a:t>
            </a:r>
            <a:r>
              <a:rPr dirty="0" sz="1600" spc="-185" b="1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dirty="0" sz="1600" spc="-140" b="1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552112"/>
                </a:solidFill>
                <a:latin typeface="Arial"/>
                <a:cs typeface="Arial"/>
              </a:rPr>
              <a:t>Центр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dirty="0" sz="1600" spc="-15">
                <a:solidFill>
                  <a:srgbClr val="EC5439"/>
                </a:solidFill>
                <a:latin typeface="Calibri"/>
                <a:cs typeface="Calibri"/>
              </a:rPr>
              <a:t>ул. </a:t>
            </a:r>
            <a:r>
              <a:rPr dirty="0" sz="1600" spc="20">
                <a:solidFill>
                  <a:srgbClr val="EC5439"/>
                </a:solidFill>
                <a:latin typeface="Calibri"/>
                <a:cs typeface="Calibri"/>
              </a:rPr>
              <a:t>Рабочая </a:t>
            </a:r>
            <a:r>
              <a:rPr dirty="0" sz="1600" spc="45">
                <a:solidFill>
                  <a:srgbClr val="EC5439"/>
                </a:solidFill>
                <a:latin typeface="Calibri"/>
                <a:cs typeface="Calibri"/>
              </a:rPr>
              <a:t>2«А» </a:t>
            </a:r>
            <a:r>
              <a:rPr dirty="0" sz="1600" spc="-114">
                <a:solidFill>
                  <a:srgbClr val="EC5439"/>
                </a:solidFill>
                <a:latin typeface="Calibri"/>
                <a:cs typeface="Calibri"/>
              </a:rPr>
              <a:t>/ </a:t>
            </a:r>
            <a:r>
              <a:rPr dirty="0" sz="1600" spc="-20">
                <a:solidFill>
                  <a:srgbClr val="EC5439"/>
                </a:solidFill>
                <a:latin typeface="Calibri"/>
                <a:cs typeface="Calibri"/>
              </a:rPr>
              <a:t>4, </a:t>
            </a:r>
            <a:r>
              <a:rPr dirty="0" sz="1600" spc="-220">
                <a:solidFill>
                  <a:srgbClr val="EC5439"/>
                </a:solidFill>
                <a:latin typeface="Calibri"/>
                <a:cs typeface="Calibri"/>
              </a:rPr>
              <a:t>1</a:t>
            </a:r>
            <a:r>
              <a:rPr dirty="0" sz="1600" spc="-10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EC5439"/>
                </a:solidFill>
                <a:latin typeface="Calibri"/>
                <a:cs typeface="Calibri"/>
              </a:rPr>
              <a:t>этаж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1856" y="5268467"/>
            <a:ext cx="11449050" cy="0"/>
          </a:xfrm>
          <a:custGeom>
            <a:avLst/>
            <a:gdLst/>
            <a:ahLst/>
            <a:cxnLst/>
            <a:rect l="l" t="t" r="r" b="b"/>
            <a:pathLst>
              <a:path w="11449050" h="0">
                <a:moveTo>
                  <a:pt x="0" y="0"/>
                </a:moveTo>
                <a:lnTo>
                  <a:pt x="11449050" y="0"/>
                </a:lnTo>
              </a:path>
            </a:pathLst>
          </a:custGeom>
          <a:ln w="12192">
            <a:solidFill>
              <a:srgbClr val="BE95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0767" y="5608320"/>
            <a:ext cx="99060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3857" y="5736437"/>
            <a:ext cx="29432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latin typeface="Lucida Sans Unicode"/>
                <a:cs typeface="Lucida Sans Unicode"/>
              </a:rPr>
              <a:t>Консультации </a:t>
            </a:r>
            <a:r>
              <a:rPr dirty="0" sz="1400" spc="-90">
                <a:latin typeface="Lucida Sans Unicode"/>
                <a:cs typeface="Lucida Sans Unicode"/>
              </a:rPr>
              <a:t>по вопросам </a:t>
            </a:r>
            <a:r>
              <a:rPr dirty="0" sz="1400" spc="-80">
                <a:latin typeface="Lucida Sans Unicode"/>
                <a:cs typeface="Lucida Sans Unicode"/>
              </a:rPr>
              <a:t>ведения  </a:t>
            </a:r>
            <a:r>
              <a:rPr dirty="0" sz="1400" spc="-95">
                <a:latin typeface="Lucida Sans Unicode"/>
                <a:cs typeface="Lucida Sans Unicode"/>
              </a:rPr>
              <a:t>предпринимательской</a:t>
            </a:r>
            <a:r>
              <a:rPr dirty="0" sz="1400" spc="-150">
                <a:latin typeface="Lucida Sans Unicode"/>
                <a:cs typeface="Lucida Sans Unicode"/>
              </a:rPr>
              <a:t> </a:t>
            </a:r>
            <a:r>
              <a:rPr dirty="0" sz="1400" spc="-80">
                <a:latin typeface="Lucida Sans Unicode"/>
                <a:cs typeface="Lucida Sans Unicode"/>
              </a:rPr>
              <a:t>деятельности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367771" y="5600700"/>
            <a:ext cx="99059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556629" y="5734608"/>
            <a:ext cx="19602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latin typeface="Lucida Sans Unicode"/>
                <a:cs typeface="Lucida Sans Unicode"/>
              </a:rPr>
              <a:t>Предоставление  </a:t>
            </a:r>
            <a:r>
              <a:rPr dirty="0" sz="1400" spc="-105">
                <a:latin typeface="Lucida Sans Unicode"/>
                <a:cs typeface="Lucida Sans Unicode"/>
              </a:rPr>
              <a:t>гарантийной</a:t>
            </a:r>
            <a:r>
              <a:rPr dirty="0" sz="1400" spc="-210">
                <a:latin typeface="Lucida Sans Unicode"/>
                <a:cs typeface="Lucida Sans Unicode"/>
              </a:rPr>
              <a:t> </a:t>
            </a:r>
            <a:r>
              <a:rPr dirty="0" sz="1400" spc="-105">
                <a:latin typeface="Lucida Sans Unicode"/>
                <a:cs typeface="Lucida Sans Unicode"/>
              </a:rPr>
              <a:t>поддержки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54123" y="5590032"/>
            <a:ext cx="100583" cy="99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83167" y="5735523"/>
            <a:ext cx="26701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latin typeface="Lucida Sans Unicode"/>
                <a:cs typeface="Lucida Sans Unicode"/>
              </a:rPr>
              <a:t>Консультации </a:t>
            </a:r>
            <a:r>
              <a:rPr dirty="0" sz="1400" spc="-90">
                <a:latin typeface="Lucida Sans Unicode"/>
                <a:cs typeface="Lucida Sans Unicode"/>
              </a:rPr>
              <a:t>по</a:t>
            </a:r>
            <a:r>
              <a:rPr dirty="0" sz="1400" spc="-215">
                <a:latin typeface="Lucida Sans Unicode"/>
                <a:cs typeface="Lucida Sans Unicode"/>
              </a:rPr>
              <a:t> </a:t>
            </a:r>
            <a:r>
              <a:rPr dirty="0" sz="1400" spc="-90">
                <a:latin typeface="Lucida Sans Unicode"/>
                <a:cs typeface="Lucida Sans Unicode"/>
              </a:rPr>
              <a:t>антикризисным  </a:t>
            </a:r>
            <a:r>
              <a:rPr dirty="0" sz="1400" spc="-114">
                <a:latin typeface="Lucida Sans Unicode"/>
                <a:cs typeface="Lucida Sans Unicode"/>
              </a:rPr>
              <a:t>мерам</a:t>
            </a:r>
            <a:r>
              <a:rPr dirty="0" sz="1400" spc="-155">
                <a:latin typeface="Lucida Sans Unicode"/>
                <a:cs typeface="Lucida Sans Unicode"/>
              </a:rPr>
              <a:t> </a:t>
            </a:r>
            <a:r>
              <a:rPr dirty="0" sz="1400" spc="-105">
                <a:latin typeface="Lucida Sans Unicode"/>
                <a:cs typeface="Lucida Sans Unicode"/>
              </a:rPr>
              <a:t>поддержки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85888" y="5606796"/>
            <a:ext cx="100583" cy="99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900678" y="5735523"/>
            <a:ext cx="151320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 marR="5080" indent="-71755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latin typeface="Lucida Sans Unicode"/>
                <a:cs typeface="Lucida Sans Unicode"/>
              </a:rPr>
              <a:t>Подбор</a:t>
            </a:r>
            <a:r>
              <a:rPr dirty="0" sz="1400" spc="-225">
                <a:latin typeface="Lucida Sans Unicode"/>
                <a:cs typeface="Lucida Sans Unicode"/>
              </a:rPr>
              <a:t> </a:t>
            </a:r>
            <a:r>
              <a:rPr dirty="0" sz="1400" spc="-80">
                <a:latin typeface="Lucida Sans Unicode"/>
                <a:cs typeface="Lucida Sans Unicode"/>
              </a:rPr>
              <a:t>источника  </a:t>
            </a:r>
            <a:r>
              <a:rPr dirty="0" sz="1400" spc="-90">
                <a:latin typeface="Lucida Sans Unicode"/>
                <a:cs typeface="Lucida Sans Unicode"/>
              </a:rPr>
              <a:t>финансирования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440" y="2418410"/>
            <a:ext cx="603440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10"/>
              <a:t>Спасибо </a:t>
            </a:r>
            <a:r>
              <a:rPr dirty="0" spc="-285"/>
              <a:t>за</a:t>
            </a:r>
            <a:r>
              <a:rPr dirty="0" spc="-409"/>
              <a:t> </a:t>
            </a:r>
            <a:r>
              <a:rPr dirty="0" spc="-305"/>
              <a:t>внимание!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4000499"/>
            <a:ext cx="2848610" cy="2857500"/>
          </a:xfrm>
          <a:custGeom>
            <a:avLst/>
            <a:gdLst/>
            <a:ahLst/>
            <a:cxnLst/>
            <a:rect l="l" t="t" r="r" b="b"/>
            <a:pathLst>
              <a:path w="2848610" h="2857500">
                <a:moveTo>
                  <a:pt x="0" y="2857500"/>
                </a:moveTo>
                <a:lnTo>
                  <a:pt x="2848356" y="2857500"/>
                </a:lnTo>
                <a:lnTo>
                  <a:pt x="2848356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01630" y="6108293"/>
            <a:ext cx="16027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 b="1">
                <a:solidFill>
                  <a:srgbClr val="FF0000"/>
                </a:solidFill>
                <a:latin typeface="Calibri"/>
                <a:cs typeface="Calibri"/>
              </a:rPr>
              <a:t>+7 </a:t>
            </a:r>
            <a:r>
              <a:rPr dirty="0" sz="1600" spc="20" b="1">
                <a:solidFill>
                  <a:srgbClr val="FF0000"/>
                </a:solidFill>
                <a:latin typeface="Calibri"/>
                <a:cs typeface="Calibri"/>
              </a:rPr>
              <a:t>(3952)</a:t>
            </a:r>
            <a:r>
              <a:rPr dirty="0" sz="1600" spc="-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30" b="1">
                <a:solidFill>
                  <a:srgbClr val="FF0000"/>
                </a:solidFill>
                <a:latin typeface="Calibri"/>
                <a:cs typeface="Calibri"/>
              </a:rPr>
              <a:t>202-102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0" b="1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www.mb38.ru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982" y="6110732"/>
            <a:ext cx="9569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252525"/>
                </a:solidFill>
                <a:latin typeface="Lucida Sans Unicode"/>
                <a:cs typeface="Lucida Sans Unicode"/>
              </a:rPr>
              <a:t>Вк</a:t>
            </a:r>
            <a:r>
              <a:rPr dirty="0" sz="1600" spc="-35">
                <a:solidFill>
                  <a:srgbClr val="252525"/>
                </a:solidFill>
                <a:latin typeface="Lucida Sans Unicode"/>
                <a:cs typeface="Lucida Sans Unicode"/>
              </a:rPr>
              <a:t>о</a:t>
            </a:r>
            <a:r>
              <a:rPr dirty="0" sz="1600" spc="-114">
                <a:solidFill>
                  <a:srgbClr val="252525"/>
                </a:solidFill>
                <a:latin typeface="Lucida Sans Unicode"/>
                <a:cs typeface="Lucida Sans Unicode"/>
              </a:rPr>
              <a:t>н</a:t>
            </a:r>
            <a:r>
              <a:rPr dirty="0" sz="1600" spc="-90">
                <a:solidFill>
                  <a:srgbClr val="252525"/>
                </a:solidFill>
                <a:latin typeface="Lucida Sans Unicode"/>
                <a:cs typeface="Lucida Sans Unicode"/>
              </a:rPr>
              <a:t>т</a:t>
            </a:r>
            <a:r>
              <a:rPr dirty="0" sz="1600" spc="-110">
                <a:solidFill>
                  <a:srgbClr val="252525"/>
                </a:solidFill>
                <a:latin typeface="Lucida Sans Unicode"/>
                <a:cs typeface="Lucida Sans Unicode"/>
              </a:rPr>
              <a:t>а</a:t>
            </a:r>
            <a:r>
              <a:rPr dirty="0" sz="1600" spc="-114">
                <a:solidFill>
                  <a:srgbClr val="252525"/>
                </a:solidFill>
                <a:latin typeface="Lucida Sans Unicode"/>
                <a:cs typeface="Lucida Sans Unicode"/>
              </a:rPr>
              <a:t>к</a:t>
            </a:r>
            <a:r>
              <a:rPr dirty="0" sz="1600" spc="-90">
                <a:solidFill>
                  <a:srgbClr val="252525"/>
                </a:solidFill>
                <a:latin typeface="Lucida Sans Unicode"/>
                <a:cs typeface="Lucida Sans Unicode"/>
              </a:rPr>
              <a:t>т</a:t>
            </a:r>
            <a:r>
              <a:rPr dirty="0" sz="1600" spc="-65">
                <a:solidFill>
                  <a:srgbClr val="252525"/>
                </a:solidFill>
                <a:latin typeface="Lucida Sans Unicode"/>
                <a:cs typeface="Lucida Sans Unicode"/>
              </a:rPr>
              <a:t>е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1510" y="6110732"/>
            <a:ext cx="1469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90">
                <a:solidFill>
                  <a:srgbClr val="252525"/>
                </a:solidFill>
                <a:latin typeface="Lucida Sans Unicode"/>
                <a:cs typeface="Lucida Sans Unicode"/>
              </a:rPr>
              <a:t>Одноклассники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6648" y="5082540"/>
            <a:ext cx="1037844" cy="1037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01440" y="5062728"/>
            <a:ext cx="1030224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06977" y="6110732"/>
            <a:ext cx="817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>
                <a:solidFill>
                  <a:srgbClr val="252525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70">
                <a:solidFill>
                  <a:srgbClr val="252525"/>
                </a:solidFill>
                <a:latin typeface="Lucida Sans Unicode"/>
                <a:cs typeface="Lucida Sans Unicode"/>
              </a:rPr>
              <a:t>o</a:t>
            </a:r>
            <a:r>
              <a:rPr dirty="0" sz="1600" spc="-105">
                <a:solidFill>
                  <a:srgbClr val="252525"/>
                </a:solidFill>
                <a:latin typeface="Lucida Sans Unicode"/>
                <a:cs typeface="Lucida Sans Unicode"/>
              </a:rPr>
              <a:t>uTube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57088" y="5082540"/>
            <a:ext cx="1039367" cy="103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88195" y="5065776"/>
            <a:ext cx="1037844" cy="1039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458706" y="6110732"/>
            <a:ext cx="4984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252525"/>
                </a:solidFill>
                <a:latin typeface="Lucida Sans Unicode"/>
                <a:cs typeface="Lucida Sans Unicode"/>
              </a:rPr>
              <a:t>Viber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21880" y="5074920"/>
            <a:ext cx="1039368" cy="1037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225410" y="6110732"/>
            <a:ext cx="15379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252525"/>
                </a:solidFill>
                <a:latin typeface="Lucida Sans Unicode"/>
                <a:cs typeface="Lucida Sans Unicode"/>
              </a:rPr>
              <a:t>Telegram </a:t>
            </a:r>
            <a:r>
              <a:rPr dirty="0" sz="1600" spc="-120">
                <a:solidFill>
                  <a:srgbClr val="252525"/>
                </a:solidFill>
                <a:latin typeface="Lucida Sans Unicode"/>
                <a:cs typeface="Lucida Sans Unicode"/>
              </a:rPr>
              <a:t>канал  для</a:t>
            </a:r>
            <a:r>
              <a:rPr dirty="0" sz="1600" spc="-215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10">
                <a:solidFill>
                  <a:srgbClr val="252525"/>
                </a:solidFill>
                <a:latin typeface="Lucida Sans Unicode"/>
                <a:cs typeface="Lucida Sans Unicode"/>
              </a:rPr>
              <a:t>самозанятых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9541" y="6116218"/>
            <a:ext cx="13982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252525"/>
                </a:solidFill>
                <a:latin typeface="Lucida Sans Unicode"/>
                <a:cs typeface="Lucida Sans Unicode"/>
              </a:rPr>
              <a:t>Telegram</a:t>
            </a:r>
            <a:r>
              <a:rPr dirty="0" sz="1600" spc="-175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20">
                <a:solidFill>
                  <a:srgbClr val="252525"/>
                </a:solidFill>
                <a:latin typeface="Lucida Sans Unicode"/>
                <a:cs typeface="Lucida Sans Unicode"/>
              </a:rPr>
              <a:t>канал  </a:t>
            </a:r>
            <a:r>
              <a:rPr dirty="0" sz="1600" spc="-90">
                <a:solidFill>
                  <a:srgbClr val="252525"/>
                </a:solidFill>
                <a:latin typeface="Lucida Sans Unicode"/>
                <a:cs typeface="Lucida Sans Unicode"/>
              </a:rPr>
              <a:t>Центра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7763" y="5105400"/>
            <a:ext cx="1031748" cy="1031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5710"/>
            <a:ext cx="10855452" cy="532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9036"/>
            <a:ext cx="12192000" cy="616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0291" y="397255"/>
            <a:ext cx="5472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254" b="1">
                <a:solidFill>
                  <a:srgbClr val="FF0000"/>
                </a:solidFill>
                <a:latin typeface="Calibri"/>
                <a:cs typeface="Calibri"/>
              </a:rPr>
              <a:t>Повышение </a:t>
            </a:r>
            <a:r>
              <a:rPr dirty="0" sz="1800" spc="245" b="1">
                <a:solidFill>
                  <a:srgbClr val="FF0000"/>
                </a:solidFill>
                <a:latin typeface="Calibri"/>
                <a:cs typeface="Calibri"/>
              </a:rPr>
              <a:t>эффективности</a:t>
            </a:r>
            <a:r>
              <a:rPr dirty="0" sz="18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225" b="1">
                <a:solidFill>
                  <a:srgbClr val="552112"/>
                </a:solidFill>
                <a:latin typeface="Calibri"/>
                <a:cs typeface="Calibri"/>
              </a:rPr>
              <a:t>использования  бюджетных</a:t>
            </a:r>
            <a:r>
              <a:rPr dirty="0" sz="1800" spc="9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800" spc="245" b="1">
                <a:solidFill>
                  <a:srgbClr val="552112"/>
                </a:solidFill>
                <a:latin typeface="Calibri"/>
                <a:cs typeface="Calibri"/>
              </a:rPr>
              <a:t>средств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305" y="5373751"/>
            <a:ext cx="1863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solidFill>
                  <a:srgbClr val="552112"/>
                </a:solidFill>
                <a:latin typeface="Calibri"/>
                <a:cs typeface="Calibri"/>
              </a:rPr>
              <a:t>2015 </a:t>
            </a:r>
            <a:r>
              <a:rPr dirty="0" sz="1200" spc="70" b="1">
                <a:solidFill>
                  <a:srgbClr val="552112"/>
                </a:solidFill>
                <a:latin typeface="Calibri"/>
                <a:cs typeface="Calibri"/>
              </a:rPr>
              <a:t>г. </a:t>
            </a:r>
            <a:r>
              <a:rPr dirty="0" sz="1200" b="1">
                <a:solidFill>
                  <a:srgbClr val="552112"/>
                </a:solidFill>
                <a:latin typeface="Calibri"/>
                <a:cs typeface="Calibri"/>
              </a:rPr>
              <a:t>– </a:t>
            </a:r>
            <a:r>
              <a:rPr dirty="0" sz="1200" spc="204" b="1">
                <a:solidFill>
                  <a:srgbClr val="552112"/>
                </a:solidFill>
                <a:latin typeface="Calibri"/>
                <a:cs typeface="Calibri"/>
              </a:rPr>
              <a:t>4 </a:t>
            </a:r>
            <a:r>
              <a:rPr dirty="0" sz="1200" spc="185" b="1">
                <a:solidFill>
                  <a:srgbClr val="552112"/>
                </a:solidFill>
                <a:latin typeface="Calibri"/>
                <a:cs typeface="Calibri"/>
              </a:rPr>
              <a:t>494</a:t>
            </a:r>
            <a:r>
              <a:rPr dirty="0" sz="1200" spc="-14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200" spc="105" b="1">
                <a:solidFill>
                  <a:srgbClr val="552112"/>
                </a:solidFill>
                <a:latin typeface="Calibri"/>
                <a:cs typeface="Calibri"/>
              </a:rPr>
              <a:t>млн.руб.  </a:t>
            </a:r>
            <a:r>
              <a:rPr dirty="0" sz="1200" spc="150" b="1">
                <a:solidFill>
                  <a:srgbClr val="552112"/>
                </a:solidFill>
                <a:latin typeface="Calibri"/>
                <a:cs typeface="Calibri"/>
              </a:rPr>
              <a:t>кредитных</a:t>
            </a:r>
            <a:r>
              <a:rPr dirty="0" sz="1200" spc="1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200" spc="160" b="1">
                <a:solidFill>
                  <a:srgbClr val="552112"/>
                </a:solidFill>
                <a:latin typeface="Calibri"/>
                <a:cs typeface="Calibri"/>
              </a:rPr>
              <a:t>средств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9671" y="2512567"/>
            <a:ext cx="194881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0"/>
              </a:spcBef>
            </a:pPr>
            <a:r>
              <a:rPr dirty="0" sz="1200" spc="140" b="1">
                <a:solidFill>
                  <a:srgbClr val="552112"/>
                </a:solidFill>
                <a:latin typeface="Calibri"/>
                <a:cs typeface="Calibri"/>
              </a:rPr>
              <a:t>2020 </a:t>
            </a:r>
            <a:r>
              <a:rPr dirty="0" sz="1200" spc="70" b="1">
                <a:solidFill>
                  <a:srgbClr val="552112"/>
                </a:solidFill>
                <a:latin typeface="Calibri"/>
                <a:cs typeface="Calibri"/>
              </a:rPr>
              <a:t>г. </a:t>
            </a:r>
            <a:r>
              <a:rPr dirty="0" sz="1200" b="1">
                <a:solidFill>
                  <a:srgbClr val="552112"/>
                </a:solidFill>
                <a:latin typeface="Calibri"/>
                <a:cs typeface="Calibri"/>
              </a:rPr>
              <a:t>– </a:t>
            </a:r>
            <a:r>
              <a:rPr dirty="0" sz="1200" spc="-35" b="1">
                <a:solidFill>
                  <a:srgbClr val="552112"/>
                </a:solidFill>
                <a:latin typeface="Calibri"/>
                <a:cs typeface="Calibri"/>
              </a:rPr>
              <a:t>13 </a:t>
            </a:r>
            <a:r>
              <a:rPr dirty="0" sz="1200" spc="175" b="1">
                <a:solidFill>
                  <a:srgbClr val="552112"/>
                </a:solidFill>
                <a:latin typeface="Calibri"/>
                <a:cs typeface="Calibri"/>
              </a:rPr>
              <a:t>849</a:t>
            </a:r>
            <a:r>
              <a:rPr dirty="0" sz="1200" spc="40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200" spc="105" b="1">
                <a:solidFill>
                  <a:srgbClr val="552112"/>
                </a:solidFill>
                <a:latin typeface="Calibri"/>
                <a:cs typeface="Calibri"/>
              </a:rPr>
              <a:t>млн.руб.  </a:t>
            </a:r>
            <a:r>
              <a:rPr dirty="0" sz="1200" spc="150" b="1">
                <a:solidFill>
                  <a:srgbClr val="552112"/>
                </a:solidFill>
                <a:latin typeface="Calibri"/>
                <a:cs typeface="Calibri"/>
              </a:rPr>
              <a:t>кредитных</a:t>
            </a:r>
            <a:r>
              <a:rPr dirty="0" sz="1200" spc="1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200" spc="160" b="1">
                <a:solidFill>
                  <a:srgbClr val="552112"/>
                </a:solidFill>
                <a:latin typeface="Calibri"/>
                <a:cs typeface="Calibri"/>
              </a:rPr>
              <a:t>средств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175" y="1418843"/>
            <a:ext cx="5123688" cy="169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0433" y="1742693"/>
            <a:ext cx="44507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85775">
              <a:lnSpc>
                <a:spcPct val="100000"/>
              </a:lnSpc>
              <a:spcBef>
                <a:spcPts val="95"/>
              </a:spcBef>
            </a:pPr>
            <a:r>
              <a:rPr dirty="0" sz="1600" spc="210" b="1">
                <a:solidFill>
                  <a:srgbClr val="552112"/>
                </a:solidFill>
                <a:latin typeface="Calibri"/>
                <a:cs typeface="Calibri"/>
              </a:rPr>
              <a:t>Эффективность </a:t>
            </a:r>
            <a:r>
              <a:rPr dirty="0" sz="1600" spc="195" b="1">
                <a:solidFill>
                  <a:srgbClr val="552112"/>
                </a:solidFill>
                <a:latin typeface="Calibri"/>
                <a:cs typeface="Calibri"/>
              </a:rPr>
              <a:t>использования  бюджетных </a:t>
            </a:r>
            <a:r>
              <a:rPr dirty="0" sz="1600" spc="215" b="1">
                <a:solidFill>
                  <a:srgbClr val="552112"/>
                </a:solidFill>
                <a:latin typeface="Calibri"/>
                <a:cs typeface="Calibri"/>
              </a:rPr>
              <a:t>субсидий </a:t>
            </a:r>
            <a:r>
              <a:rPr dirty="0" sz="1600" spc="200" b="1">
                <a:solidFill>
                  <a:srgbClr val="EE522B"/>
                </a:solidFill>
                <a:latin typeface="Calibri"/>
                <a:cs typeface="Calibri"/>
              </a:rPr>
              <a:t>выросла </a:t>
            </a:r>
            <a:r>
              <a:rPr dirty="0" sz="1600" spc="195" b="1">
                <a:solidFill>
                  <a:srgbClr val="EE522B"/>
                </a:solidFill>
                <a:latin typeface="Calibri"/>
                <a:cs typeface="Calibri"/>
              </a:rPr>
              <a:t>в</a:t>
            </a:r>
            <a:r>
              <a:rPr dirty="0" sz="1600" spc="-160" b="1">
                <a:solidFill>
                  <a:srgbClr val="EE522B"/>
                </a:solidFill>
                <a:latin typeface="Calibri"/>
                <a:cs typeface="Calibri"/>
              </a:rPr>
              <a:t> </a:t>
            </a:r>
            <a:r>
              <a:rPr dirty="0" sz="1600" spc="-40" b="1">
                <a:solidFill>
                  <a:srgbClr val="EE522B"/>
                </a:solidFill>
                <a:latin typeface="Calibri"/>
                <a:cs typeface="Calibri"/>
              </a:rPr>
              <a:t>3,1 </a:t>
            </a:r>
            <a:r>
              <a:rPr dirty="0" sz="1600" spc="190" b="1">
                <a:solidFill>
                  <a:srgbClr val="EE522B"/>
                </a:solidFill>
                <a:latin typeface="Calibri"/>
                <a:cs typeface="Calibri"/>
              </a:rPr>
              <a:t>раза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2072" y="5187247"/>
            <a:ext cx="3081655" cy="1166495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dirty="0" sz="3600" spc="335" b="1">
                <a:solidFill>
                  <a:srgbClr val="FFFFFF"/>
                </a:solidFill>
                <a:latin typeface="Calibri"/>
                <a:cs typeface="Calibri"/>
              </a:rPr>
              <a:t>6,4</a:t>
            </a:r>
            <a:r>
              <a:rPr dirty="0" sz="36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руб. </a:t>
            </a:r>
            <a:r>
              <a:rPr dirty="0" sz="1400" spc="165">
                <a:solidFill>
                  <a:srgbClr val="FFFFFF"/>
                </a:solidFill>
                <a:latin typeface="Calibri"/>
                <a:cs typeface="Calibri"/>
              </a:rPr>
              <a:t>кредитных </a:t>
            </a:r>
            <a:r>
              <a:rPr dirty="0" sz="1400" spc="170">
                <a:solidFill>
                  <a:srgbClr val="FFFFFF"/>
                </a:solidFill>
                <a:latin typeface="Calibri"/>
                <a:cs typeface="Calibri"/>
              </a:rPr>
              <a:t>средств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600" spc="225" b="1">
                <a:solidFill>
                  <a:srgbClr val="FFFFFF"/>
                </a:solidFill>
                <a:latin typeface="Calibri"/>
                <a:cs typeface="Calibri"/>
              </a:rPr>
              <a:t>Субсидии </a:t>
            </a:r>
            <a:r>
              <a:rPr dirty="0" sz="1600" spc="120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1600" spc="180" b="1">
                <a:solidFill>
                  <a:srgbClr val="552112"/>
                </a:solidFill>
                <a:latin typeface="Calibri"/>
                <a:cs typeface="Calibri"/>
              </a:rPr>
              <a:t>702</a:t>
            </a:r>
            <a:r>
              <a:rPr dirty="0" sz="1600" spc="-210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600" spc="130" b="1">
                <a:solidFill>
                  <a:srgbClr val="552112"/>
                </a:solidFill>
                <a:latin typeface="Calibri"/>
                <a:cs typeface="Calibri"/>
              </a:rPr>
              <a:t>млн. </a:t>
            </a:r>
            <a:r>
              <a:rPr dirty="0" sz="1600" spc="150" b="1">
                <a:solidFill>
                  <a:srgbClr val="552112"/>
                </a:solidFill>
                <a:latin typeface="Calibri"/>
                <a:cs typeface="Calibri"/>
              </a:rPr>
              <a:t>руб.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2861" y="3376066"/>
            <a:ext cx="3127375" cy="102235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3600" spc="125" b="1">
                <a:solidFill>
                  <a:srgbClr val="FFFFFF"/>
                </a:solidFill>
                <a:latin typeface="Calibri"/>
                <a:cs typeface="Calibri"/>
              </a:rPr>
              <a:t>16,</a:t>
            </a:r>
            <a:r>
              <a:rPr dirty="0" sz="3600" spc="145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400" spc="20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400" spc="16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б.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85">
                <a:solidFill>
                  <a:srgbClr val="FFFFFF"/>
                </a:solidFill>
                <a:latin typeface="Calibri"/>
                <a:cs typeface="Calibri"/>
              </a:rPr>
              <a:t>кр</a:t>
            </a:r>
            <a:r>
              <a:rPr dirty="0" sz="1400" spc="175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1400" spc="160">
                <a:solidFill>
                  <a:srgbClr val="FFFFFF"/>
                </a:solidFill>
                <a:latin typeface="Calibri"/>
                <a:cs typeface="Calibri"/>
              </a:rPr>
              <a:t>дитных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95">
                <a:solidFill>
                  <a:srgbClr val="FFFFFF"/>
                </a:solidFill>
                <a:latin typeface="Calibri"/>
                <a:cs typeface="Calibri"/>
              </a:rPr>
              <a:t>ср</a:t>
            </a:r>
            <a:r>
              <a:rPr dirty="0" sz="1400" spc="195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1400" spc="160">
                <a:solidFill>
                  <a:srgbClr val="FFFFFF"/>
                </a:solidFill>
                <a:latin typeface="Calibri"/>
                <a:cs typeface="Calibri"/>
              </a:rPr>
              <a:t>дс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1400" spc="18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495"/>
              </a:spcBef>
            </a:pPr>
            <a:r>
              <a:rPr dirty="0" sz="1600" spc="225" b="1">
                <a:solidFill>
                  <a:srgbClr val="FFFFFF"/>
                </a:solidFill>
                <a:latin typeface="Calibri"/>
                <a:cs typeface="Calibri"/>
              </a:rPr>
              <a:t>Субсидии </a:t>
            </a:r>
            <a:r>
              <a:rPr dirty="0" sz="1600" spc="120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1600" spc="180" b="1">
                <a:solidFill>
                  <a:srgbClr val="552112"/>
                </a:solidFill>
                <a:latin typeface="Calibri"/>
                <a:cs typeface="Calibri"/>
              </a:rPr>
              <a:t>865</a:t>
            </a:r>
            <a:r>
              <a:rPr dirty="0" sz="1600" spc="-204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600" spc="130" b="1">
                <a:solidFill>
                  <a:srgbClr val="552112"/>
                </a:solidFill>
                <a:latin typeface="Calibri"/>
                <a:cs typeface="Calibri"/>
              </a:rPr>
              <a:t>млн. </a:t>
            </a:r>
            <a:r>
              <a:rPr dirty="0" sz="1600" spc="150" b="1">
                <a:solidFill>
                  <a:srgbClr val="552112"/>
                </a:solidFill>
                <a:latin typeface="Calibri"/>
                <a:cs typeface="Calibri"/>
              </a:rPr>
              <a:t>руб.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862441" y="1858517"/>
            <a:ext cx="2682240" cy="119697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59410" marR="31115">
              <a:lnSpc>
                <a:spcPct val="102499"/>
              </a:lnSpc>
              <a:spcBef>
                <a:spcPts val="315"/>
              </a:spcBef>
            </a:pPr>
            <a:r>
              <a:rPr dirty="0" sz="3600" spc="350" b="1">
                <a:solidFill>
                  <a:srgbClr val="FFFFFF"/>
                </a:solidFill>
                <a:latin typeface="Calibri"/>
                <a:cs typeface="Calibri"/>
              </a:rPr>
              <a:t>20,0</a:t>
            </a:r>
            <a:r>
              <a:rPr dirty="0" sz="1400" spc="20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400" spc="16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б.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65">
                <a:solidFill>
                  <a:srgbClr val="FFFFFF"/>
                </a:solidFill>
                <a:latin typeface="Calibri"/>
                <a:cs typeface="Calibri"/>
              </a:rPr>
              <a:t>кр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еди</a:t>
            </a:r>
            <a:r>
              <a:rPr dirty="0" sz="1200" spc="12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dirty="0" sz="1200" spc="175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dirty="0" sz="1200" spc="75">
                <a:solidFill>
                  <a:srgbClr val="FFFFFF"/>
                </a:solidFill>
                <a:latin typeface="Calibri"/>
                <a:cs typeface="Calibri"/>
              </a:rPr>
              <a:t>х  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средств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600" spc="225" b="1">
                <a:solidFill>
                  <a:srgbClr val="FFFFFF"/>
                </a:solidFill>
                <a:latin typeface="Calibri"/>
                <a:cs typeface="Calibri"/>
              </a:rPr>
              <a:t>Субсидии </a:t>
            </a:r>
            <a:r>
              <a:rPr dirty="0" sz="1600" spc="120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1600" spc="80" b="1">
                <a:solidFill>
                  <a:srgbClr val="552112"/>
                </a:solidFill>
                <a:latin typeface="Calibri"/>
                <a:cs typeface="Calibri"/>
              </a:rPr>
              <a:t>901 </a:t>
            </a:r>
            <a:r>
              <a:rPr dirty="0" sz="1600" spc="130" b="1">
                <a:solidFill>
                  <a:srgbClr val="552112"/>
                </a:solidFill>
                <a:latin typeface="Calibri"/>
                <a:cs typeface="Calibri"/>
              </a:rPr>
              <a:t>млн.</a:t>
            </a:r>
            <a:r>
              <a:rPr dirty="0" sz="1600" spc="-17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600" spc="150" b="1">
                <a:solidFill>
                  <a:srgbClr val="552112"/>
                </a:solidFill>
                <a:latin typeface="Calibri"/>
                <a:cs typeface="Calibri"/>
              </a:rPr>
              <a:t>руб.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2661" y="1312290"/>
            <a:ext cx="19469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50" b="1">
                <a:solidFill>
                  <a:srgbClr val="552112"/>
                </a:solidFill>
                <a:latin typeface="Calibri"/>
                <a:cs typeface="Calibri"/>
              </a:rPr>
              <a:t>2021 </a:t>
            </a:r>
            <a:r>
              <a:rPr dirty="0" sz="1200" spc="70" b="1">
                <a:solidFill>
                  <a:srgbClr val="552112"/>
                </a:solidFill>
                <a:latin typeface="Calibri"/>
                <a:cs typeface="Calibri"/>
              </a:rPr>
              <a:t>г. </a:t>
            </a:r>
            <a:r>
              <a:rPr dirty="0" sz="1200" b="1">
                <a:solidFill>
                  <a:srgbClr val="552112"/>
                </a:solidFill>
                <a:latin typeface="Calibri"/>
                <a:cs typeface="Calibri"/>
              </a:rPr>
              <a:t>– </a:t>
            </a:r>
            <a:r>
              <a:rPr dirty="0" sz="1200" spc="10" b="1">
                <a:solidFill>
                  <a:srgbClr val="552112"/>
                </a:solidFill>
                <a:latin typeface="Calibri"/>
                <a:cs typeface="Calibri"/>
              </a:rPr>
              <a:t>18 </a:t>
            </a:r>
            <a:r>
              <a:rPr dirty="0" sz="1200" spc="140" b="1">
                <a:solidFill>
                  <a:srgbClr val="552112"/>
                </a:solidFill>
                <a:latin typeface="Calibri"/>
                <a:cs typeface="Calibri"/>
              </a:rPr>
              <a:t>029 </a:t>
            </a:r>
            <a:r>
              <a:rPr dirty="0" sz="1200" spc="100" b="1">
                <a:solidFill>
                  <a:srgbClr val="552112"/>
                </a:solidFill>
                <a:latin typeface="Calibri"/>
                <a:cs typeface="Calibri"/>
              </a:rPr>
              <a:t>млн.</a:t>
            </a:r>
            <a:r>
              <a:rPr dirty="0" sz="1200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200" spc="114" b="1">
                <a:solidFill>
                  <a:srgbClr val="552112"/>
                </a:solidFill>
                <a:latin typeface="Calibri"/>
                <a:cs typeface="Calibri"/>
              </a:rPr>
              <a:t>руб.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spc="150" b="1">
                <a:solidFill>
                  <a:srgbClr val="552112"/>
                </a:solidFill>
                <a:latin typeface="Calibri"/>
                <a:cs typeface="Calibri"/>
              </a:rPr>
              <a:t>кредитных</a:t>
            </a:r>
            <a:r>
              <a:rPr dirty="0" sz="1200" spc="15" b="1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dirty="0" sz="1200" spc="160" b="1">
                <a:solidFill>
                  <a:srgbClr val="552112"/>
                </a:solidFill>
                <a:latin typeface="Calibri"/>
                <a:cs typeface="Calibri"/>
              </a:rPr>
              <a:t>средств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91044" y="3117993"/>
            <a:ext cx="461622" cy="413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401269"/>
            <a:ext cx="64560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45"/>
              <a:t>Меры </a:t>
            </a:r>
            <a:r>
              <a:rPr dirty="0" sz="2800" spc="-125"/>
              <a:t>поддержки</a:t>
            </a:r>
            <a:r>
              <a:rPr dirty="0" sz="2800" spc="-250"/>
              <a:t> </a:t>
            </a:r>
            <a:r>
              <a:rPr dirty="0" sz="2800" spc="-200"/>
              <a:t>предпринимательства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0" y="1837943"/>
            <a:ext cx="12179807" cy="439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1163" y="4759452"/>
            <a:ext cx="826008" cy="82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86227" y="4759452"/>
            <a:ext cx="826008" cy="827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82667" y="4759452"/>
            <a:ext cx="826008" cy="827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06640" y="4759452"/>
            <a:ext cx="827531" cy="827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55935" y="4759452"/>
            <a:ext cx="826007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6573"/>
            <a:ext cx="4577080" cy="10477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dirty="0" sz="2800" spc="-235">
                <a:solidFill>
                  <a:srgbClr val="EC5439"/>
                </a:solidFill>
              </a:rPr>
              <a:t>Единый </a:t>
            </a:r>
            <a:r>
              <a:rPr dirty="0" sz="2800" spc="-120">
                <a:solidFill>
                  <a:srgbClr val="EC5439"/>
                </a:solidFill>
              </a:rPr>
              <a:t>клиентский </a:t>
            </a:r>
            <a:r>
              <a:rPr dirty="0" sz="2800" spc="-135">
                <a:solidFill>
                  <a:srgbClr val="EC5439"/>
                </a:solidFill>
              </a:rPr>
              <a:t>центр  </a:t>
            </a:r>
            <a:r>
              <a:rPr dirty="0" sz="2800" spc="-150">
                <a:solidFill>
                  <a:srgbClr val="552112"/>
                </a:solidFill>
              </a:rPr>
              <a:t>по </a:t>
            </a:r>
            <a:r>
              <a:rPr dirty="0" sz="2800" spc="-170">
                <a:solidFill>
                  <a:srgbClr val="552112"/>
                </a:solidFill>
              </a:rPr>
              <a:t>работе </a:t>
            </a:r>
            <a:r>
              <a:rPr dirty="0" sz="2800" spc="-200">
                <a:solidFill>
                  <a:srgbClr val="552112"/>
                </a:solidFill>
              </a:rPr>
              <a:t>с </a:t>
            </a:r>
            <a:r>
              <a:rPr dirty="0" sz="2800" spc="-330">
                <a:solidFill>
                  <a:srgbClr val="552112"/>
                </a:solidFill>
              </a:rPr>
              <a:t>малым</a:t>
            </a:r>
            <a:r>
              <a:rPr dirty="0" sz="2800" spc="-280">
                <a:solidFill>
                  <a:srgbClr val="552112"/>
                </a:solidFill>
              </a:rPr>
              <a:t> </a:t>
            </a:r>
            <a:r>
              <a:rPr dirty="0" sz="2800" spc="-165">
                <a:solidFill>
                  <a:srgbClr val="552112"/>
                </a:solidFill>
              </a:rPr>
              <a:t>бизнесом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95970" y="6159195"/>
            <a:ext cx="2841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solidFill>
                  <a:srgbClr val="EC5439"/>
                </a:solidFill>
                <a:latin typeface="Lucida Sans Unicode"/>
                <a:cs typeface="Lucida Sans Unicode"/>
              </a:rPr>
              <a:t>«Вторая </a:t>
            </a:r>
            <a:r>
              <a:rPr dirty="0" sz="1800" spc="-85">
                <a:solidFill>
                  <a:srgbClr val="EC5439"/>
                </a:solidFill>
                <a:latin typeface="Lucida Sans Unicode"/>
                <a:cs typeface="Lucida Sans Unicode"/>
              </a:rPr>
              <a:t>линия»</a:t>
            </a:r>
            <a:r>
              <a:rPr dirty="0" sz="1800" spc="-315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35">
                <a:latin typeface="Lucida Sans Unicode"/>
                <a:cs typeface="Lucida Sans Unicode"/>
              </a:rPr>
              <a:t>поддержки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4260" y="3170936"/>
            <a:ext cx="27679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5">
                <a:latin typeface="Lucida Sans Unicode"/>
                <a:cs typeface="Lucida Sans Unicode"/>
              </a:rPr>
              <a:t>Региональный </a:t>
            </a:r>
            <a:r>
              <a:rPr dirty="0" sz="1400" spc="-100">
                <a:latin typeface="Lucida Sans Unicode"/>
                <a:cs typeface="Lucida Sans Unicode"/>
              </a:rPr>
              <a:t>центр</a:t>
            </a:r>
            <a:r>
              <a:rPr dirty="0" sz="1400" spc="-254">
                <a:latin typeface="Lucida Sans Unicode"/>
                <a:cs typeface="Lucida Sans Unicode"/>
              </a:rPr>
              <a:t> </a:t>
            </a:r>
            <a:r>
              <a:rPr dirty="0" sz="1400" spc="-105">
                <a:latin typeface="Lucida Sans Unicode"/>
                <a:cs typeface="Lucida Sans Unicode"/>
              </a:rPr>
              <a:t>инжиниринга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0731" y="3002279"/>
            <a:ext cx="662940" cy="662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80731" y="4971288"/>
            <a:ext cx="650748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09280" y="2083054"/>
            <a:ext cx="232981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65">
                <a:latin typeface="Lucida Sans Unicode"/>
                <a:cs typeface="Lucida Sans Unicode"/>
              </a:rPr>
              <a:t>Центр </a:t>
            </a:r>
            <a:r>
              <a:rPr dirty="0" sz="1400" spc="-100">
                <a:latin typeface="Lucida Sans Unicode"/>
                <a:cs typeface="Lucida Sans Unicode"/>
              </a:rPr>
              <a:t>сертификации,  стандартизации </a:t>
            </a:r>
            <a:r>
              <a:rPr dirty="0" sz="1400" spc="-85">
                <a:latin typeface="Lucida Sans Unicode"/>
                <a:cs typeface="Lucida Sans Unicode"/>
              </a:rPr>
              <a:t>и</a:t>
            </a:r>
            <a:r>
              <a:rPr dirty="0" sz="1400" spc="-240">
                <a:latin typeface="Lucida Sans Unicode"/>
                <a:cs typeface="Lucida Sans Unicode"/>
              </a:rPr>
              <a:t> </a:t>
            </a:r>
            <a:r>
              <a:rPr dirty="0" sz="1400" spc="-95">
                <a:latin typeface="Lucida Sans Unicode"/>
                <a:cs typeface="Lucida Sans Unicode"/>
              </a:rPr>
              <a:t>испытаний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8247" y="1994916"/>
            <a:ext cx="723900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8319" y="3952494"/>
            <a:ext cx="2894330" cy="141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Lucida Sans Unicode"/>
                <a:cs typeface="Lucida Sans Unicode"/>
              </a:rPr>
              <a:t>Центр </a:t>
            </a:r>
            <a:r>
              <a:rPr dirty="0" sz="1400" spc="-90">
                <a:latin typeface="Lucida Sans Unicode"/>
                <a:cs typeface="Lucida Sans Unicode"/>
              </a:rPr>
              <a:t>компетенций </a:t>
            </a:r>
            <a:r>
              <a:rPr dirty="0" sz="1400" spc="-45">
                <a:latin typeface="Lucida Sans Unicode"/>
                <a:cs typeface="Lucida Sans Unicode"/>
              </a:rPr>
              <a:t>в </a:t>
            </a:r>
            <a:r>
              <a:rPr dirty="0" sz="1400" spc="-85">
                <a:latin typeface="Lucida Sans Unicode"/>
                <a:cs typeface="Lucida Sans Unicode"/>
              </a:rPr>
              <a:t>сфере  </a:t>
            </a:r>
            <a:r>
              <a:rPr dirty="0" sz="1400" spc="-70">
                <a:latin typeface="Lucida Sans Unicode"/>
                <a:cs typeface="Lucida Sans Unicode"/>
              </a:rPr>
              <a:t>сельскохозяйственной</a:t>
            </a:r>
            <a:r>
              <a:rPr dirty="0" sz="1400" spc="-190">
                <a:latin typeface="Lucida Sans Unicode"/>
                <a:cs typeface="Lucida Sans Unicode"/>
              </a:rPr>
              <a:t> </a:t>
            </a:r>
            <a:r>
              <a:rPr dirty="0" sz="1400" spc="-90">
                <a:latin typeface="Lucida Sans Unicode"/>
                <a:cs typeface="Lucida Sans Unicode"/>
              </a:rPr>
              <a:t>кооперации  </a:t>
            </a:r>
            <a:r>
              <a:rPr dirty="0" sz="1400" spc="-85">
                <a:latin typeface="Lucida Sans Unicode"/>
                <a:cs typeface="Lucida Sans Unicode"/>
              </a:rPr>
              <a:t>и </a:t>
            </a:r>
            <a:r>
              <a:rPr dirty="0" sz="1400" spc="-100">
                <a:latin typeface="Lucida Sans Unicode"/>
                <a:cs typeface="Lucida Sans Unicode"/>
              </a:rPr>
              <a:t>поддержке</a:t>
            </a:r>
            <a:r>
              <a:rPr dirty="0" sz="1400" spc="-215">
                <a:latin typeface="Lucida Sans Unicode"/>
                <a:cs typeface="Lucida Sans Unicode"/>
              </a:rPr>
              <a:t> </a:t>
            </a:r>
            <a:r>
              <a:rPr dirty="0" sz="1400" spc="-95">
                <a:latin typeface="Lucida Sans Unicode"/>
                <a:cs typeface="Lucida Sans Unicode"/>
              </a:rPr>
              <a:t>фермеров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400" spc="-65">
                <a:latin typeface="Lucida Sans Unicode"/>
                <a:cs typeface="Lucida Sans Unicode"/>
              </a:rPr>
              <a:t>Центр </a:t>
            </a:r>
            <a:r>
              <a:rPr dirty="0" sz="1400" spc="-105">
                <a:latin typeface="Lucida Sans Unicode"/>
                <a:cs typeface="Lucida Sans Unicode"/>
              </a:rPr>
              <a:t>поддержки</a:t>
            </a:r>
            <a:r>
              <a:rPr dirty="0" sz="1400" spc="-250">
                <a:latin typeface="Lucida Sans Unicode"/>
                <a:cs typeface="Lucida Sans Unicode"/>
              </a:rPr>
              <a:t> </a:t>
            </a:r>
            <a:r>
              <a:rPr dirty="0" sz="1400" spc="-80">
                <a:latin typeface="Lucida Sans Unicode"/>
                <a:cs typeface="Lucida Sans Unicode"/>
              </a:rPr>
              <a:t>экспорта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80731" y="3951732"/>
            <a:ext cx="723900" cy="722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258439" y="2041651"/>
            <a:ext cx="1780539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65">
                <a:latin typeface="Lucida Sans Unicode"/>
                <a:cs typeface="Lucida Sans Unicode"/>
              </a:rPr>
              <a:t>Центр </a:t>
            </a:r>
            <a:r>
              <a:rPr dirty="0" sz="1400" spc="-105">
                <a:latin typeface="Lucida Sans Unicode"/>
                <a:cs typeface="Lucida Sans Unicode"/>
              </a:rPr>
              <a:t>поддержки  </a:t>
            </a:r>
            <a:r>
              <a:rPr dirty="0" sz="1400" spc="-105">
                <a:latin typeface="Lucida Sans Unicode"/>
                <a:cs typeface="Lucida Sans Unicode"/>
              </a:rPr>
              <a:t>п</a:t>
            </a:r>
            <a:r>
              <a:rPr dirty="0" sz="1400" spc="-110">
                <a:latin typeface="Lucida Sans Unicode"/>
                <a:cs typeface="Lucida Sans Unicode"/>
              </a:rPr>
              <a:t>р</a:t>
            </a:r>
            <a:r>
              <a:rPr dirty="0" sz="1400" spc="-105">
                <a:latin typeface="Lucida Sans Unicode"/>
                <a:cs typeface="Lucida Sans Unicode"/>
              </a:rPr>
              <a:t>едпр</a:t>
            </a:r>
            <a:r>
              <a:rPr dirty="0" sz="1400" spc="-120">
                <a:latin typeface="Lucida Sans Unicode"/>
                <a:cs typeface="Lucida Sans Unicode"/>
              </a:rPr>
              <a:t>и</a:t>
            </a:r>
            <a:r>
              <a:rPr dirty="0" sz="1400" spc="-110">
                <a:latin typeface="Lucida Sans Unicode"/>
                <a:cs typeface="Lucida Sans Unicode"/>
              </a:rPr>
              <a:t>нима</a:t>
            </a:r>
            <a:r>
              <a:rPr dirty="0" sz="1400" spc="-95">
                <a:latin typeface="Lucida Sans Unicode"/>
                <a:cs typeface="Lucida Sans Unicode"/>
              </a:rPr>
              <a:t>т</a:t>
            </a:r>
            <a:r>
              <a:rPr dirty="0" sz="1400" spc="-75">
                <a:latin typeface="Lucida Sans Unicode"/>
                <a:cs typeface="Lucida Sans Unicode"/>
              </a:rPr>
              <a:t>ел</a:t>
            </a:r>
            <a:r>
              <a:rPr dirty="0" sz="1400" spc="-70">
                <a:latin typeface="Lucida Sans Unicode"/>
                <a:cs typeface="Lucida Sans Unicode"/>
              </a:rPr>
              <a:t>ь</a:t>
            </a:r>
            <a:r>
              <a:rPr dirty="0" sz="1400" spc="-55">
                <a:latin typeface="Lucida Sans Unicode"/>
                <a:cs typeface="Lucida Sans Unicode"/>
              </a:rPr>
              <a:t>с</a:t>
            </a:r>
            <a:r>
              <a:rPr dirty="0" sz="1400" spc="-65">
                <a:latin typeface="Lucida Sans Unicode"/>
                <a:cs typeface="Lucida Sans Unicode"/>
              </a:rPr>
              <a:t>т</a:t>
            </a:r>
            <a:r>
              <a:rPr dirty="0" sz="1400" spc="-85">
                <a:latin typeface="Lucida Sans Unicode"/>
                <a:cs typeface="Lucida Sans Unicode"/>
              </a:rPr>
              <a:t>ва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8104" y="2025131"/>
            <a:ext cx="419999" cy="506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3270" y="5047615"/>
            <a:ext cx="15563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Lucida Sans Unicode"/>
                <a:cs typeface="Lucida Sans Unicode"/>
              </a:rPr>
              <a:t>Центр</a:t>
            </a:r>
            <a:r>
              <a:rPr dirty="0" sz="1400" spc="-204">
                <a:latin typeface="Lucida Sans Unicode"/>
                <a:cs typeface="Lucida Sans Unicode"/>
              </a:rPr>
              <a:t> </a:t>
            </a:r>
            <a:r>
              <a:rPr dirty="0" sz="1400" spc="-90">
                <a:latin typeface="Lucida Sans Unicode"/>
                <a:cs typeface="Lucida Sans Unicode"/>
              </a:rPr>
              <a:t>кластерного  </a:t>
            </a:r>
            <a:r>
              <a:rPr dirty="0" sz="1400" spc="-75">
                <a:latin typeface="Lucida Sans Unicode"/>
                <a:cs typeface="Lucida Sans Unicode"/>
              </a:rPr>
              <a:t>развития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1169" y="5039205"/>
            <a:ext cx="433516" cy="476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94126" y="3187700"/>
            <a:ext cx="8826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80">
                <a:latin typeface="Lucida Sans Unicode"/>
                <a:cs typeface="Lucida Sans Unicode"/>
              </a:rPr>
              <a:t>К</a:t>
            </a:r>
            <a:r>
              <a:rPr dirty="0" sz="1400" spc="-70">
                <a:latin typeface="Lucida Sans Unicode"/>
                <a:cs typeface="Lucida Sans Unicode"/>
              </a:rPr>
              <a:t>оворк</a:t>
            </a:r>
            <a:r>
              <a:rPr dirty="0" sz="1400" spc="-85">
                <a:latin typeface="Lucida Sans Unicode"/>
                <a:cs typeface="Lucida Sans Unicode"/>
              </a:rPr>
              <a:t>и</a:t>
            </a:r>
            <a:r>
              <a:rPr dirty="0" sz="1400" spc="-145">
                <a:latin typeface="Lucida Sans Unicode"/>
                <a:cs typeface="Lucida Sans Unicode"/>
              </a:rPr>
              <a:t>нг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86227" y="3015995"/>
            <a:ext cx="318515" cy="592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24276" y="3997197"/>
            <a:ext cx="157543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Lucida Sans Unicode"/>
                <a:cs typeface="Lucida Sans Unicode"/>
              </a:rPr>
              <a:t>Центр</a:t>
            </a:r>
            <a:r>
              <a:rPr dirty="0" sz="1400" spc="-220">
                <a:latin typeface="Lucida Sans Unicode"/>
                <a:cs typeface="Lucida Sans Unicode"/>
              </a:rPr>
              <a:t> </a:t>
            </a:r>
            <a:r>
              <a:rPr dirty="0" sz="1400" spc="-105">
                <a:latin typeface="Lucida Sans Unicode"/>
                <a:cs typeface="Lucida Sans Unicode"/>
              </a:rPr>
              <a:t>гарантийной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5">
                <a:latin typeface="Lucida Sans Unicode"/>
                <a:cs typeface="Lucida Sans Unicode"/>
              </a:rPr>
              <a:t>поддержки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86227" y="3994403"/>
            <a:ext cx="332231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72639" y="6156756"/>
            <a:ext cx="287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solidFill>
                  <a:srgbClr val="EC5439"/>
                </a:solidFill>
                <a:latin typeface="Lucida Sans Unicode"/>
                <a:cs typeface="Lucida Sans Unicode"/>
              </a:rPr>
              <a:t>«Первая </a:t>
            </a:r>
            <a:r>
              <a:rPr dirty="0" sz="1800" spc="-85">
                <a:solidFill>
                  <a:srgbClr val="EC5439"/>
                </a:solidFill>
                <a:latin typeface="Lucida Sans Unicode"/>
                <a:cs typeface="Lucida Sans Unicode"/>
              </a:rPr>
              <a:t>линия»</a:t>
            </a:r>
            <a:r>
              <a:rPr dirty="0" sz="1800" spc="-32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35">
                <a:latin typeface="Lucida Sans Unicode"/>
                <a:cs typeface="Lucida Sans Unicode"/>
              </a:rPr>
              <a:t>поддержки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16380" y="1304531"/>
            <a:ext cx="5356098" cy="4997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59457" y="1544574"/>
            <a:ext cx="4881880" cy="4529455"/>
          </a:xfrm>
          <a:custGeom>
            <a:avLst/>
            <a:gdLst/>
            <a:ahLst/>
            <a:cxnLst/>
            <a:rect l="l" t="t" r="r" b="b"/>
            <a:pathLst>
              <a:path w="4881880" h="4529455">
                <a:moveTo>
                  <a:pt x="0" y="754888"/>
                </a:moveTo>
                <a:lnTo>
                  <a:pt x="1485" y="707144"/>
                </a:lnTo>
                <a:lnTo>
                  <a:pt x="5881" y="660190"/>
                </a:lnTo>
                <a:lnTo>
                  <a:pt x="13100" y="614115"/>
                </a:lnTo>
                <a:lnTo>
                  <a:pt x="23053" y="569005"/>
                </a:lnTo>
                <a:lnTo>
                  <a:pt x="35652" y="524950"/>
                </a:lnTo>
                <a:lnTo>
                  <a:pt x="50809" y="482039"/>
                </a:lnTo>
                <a:lnTo>
                  <a:pt x="68434" y="440359"/>
                </a:lnTo>
                <a:lnTo>
                  <a:pt x="88441" y="399999"/>
                </a:lnTo>
                <a:lnTo>
                  <a:pt x="110740" y="361047"/>
                </a:lnTo>
                <a:lnTo>
                  <a:pt x="135243" y="323592"/>
                </a:lnTo>
                <a:lnTo>
                  <a:pt x="161861" y="287722"/>
                </a:lnTo>
                <a:lnTo>
                  <a:pt x="190506" y="253525"/>
                </a:lnTo>
                <a:lnTo>
                  <a:pt x="221091" y="221091"/>
                </a:lnTo>
                <a:lnTo>
                  <a:pt x="253525" y="190506"/>
                </a:lnTo>
                <a:lnTo>
                  <a:pt x="287722" y="161861"/>
                </a:lnTo>
                <a:lnTo>
                  <a:pt x="323592" y="135243"/>
                </a:lnTo>
                <a:lnTo>
                  <a:pt x="361047" y="110740"/>
                </a:lnTo>
                <a:lnTo>
                  <a:pt x="399999" y="88441"/>
                </a:lnTo>
                <a:lnTo>
                  <a:pt x="440359" y="68434"/>
                </a:lnTo>
                <a:lnTo>
                  <a:pt x="482039" y="50809"/>
                </a:lnTo>
                <a:lnTo>
                  <a:pt x="524950" y="35652"/>
                </a:lnTo>
                <a:lnTo>
                  <a:pt x="569005" y="23053"/>
                </a:lnTo>
                <a:lnTo>
                  <a:pt x="614115" y="13100"/>
                </a:lnTo>
                <a:lnTo>
                  <a:pt x="660190" y="5881"/>
                </a:lnTo>
                <a:lnTo>
                  <a:pt x="707144" y="1485"/>
                </a:lnTo>
                <a:lnTo>
                  <a:pt x="754888" y="0"/>
                </a:lnTo>
                <a:lnTo>
                  <a:pt x="4126483" y="0"/>
                </a:lnTo>
                <a:lnTo>
                  <a:pt x="4174227" y="1485"/>
                </a:lnTo>
                <a:lnTo>
                  <a:pt x="4221181" y="5881"/>
                </a:lnTo>
                <a:lnTo>
                  <a:pt x="4267256" y="13100"/>
                </a:lnTo>
                <a:lnTo>
                  <a:pt x="4312366" y="23053"/>
                </a:lnTo>
                <a:lnTo>
                  <a:pt x="4356421" y="35652"/>
                </a:lnTo>
                <a:lnTo>
                  <a:pt x="4399332" y="50809"/>
                </a:lnTo>
                <a:lnTo>
                  <a:pt x="4441012" y="68434"/>
                </a:lnTo>
                <a:lnTo>
                  <a:pt x="4481372" y="88441"/>
                </a:lnTo>
                <a:lnTo>
                  <a:pt x="4520324" y="110740"/>
                </a:lnTo>
                <a:lnTo>
                  <a:pt x="4557779" y="135243"/>
                </a:lnTo>
                <a:lnTo>
                  <a:pt x="4593649" y="161861"/>
                </a:lnTo>
                <a:lnTo>
                  <a:pt x="4627846" y="190506"/>
                </a:lnTo>
                <a:lnTo>
                  <a:pt x="4660280" y="221091"/>
                </a:lnTo>
                <a:lnTo>
                  <a:pt x="4690865" y="253525"/>
                </a:lnTo>
                <a:lnTo>
                  <a:pt x="4719510" y="287722"/>
                </a:lnTo>
                <a:lnTo>
                  <a:pt x="4746128" y="323592"/>
                </a:lnTo>
                <a:lnTo>
                  <a:pt x="4770631" y="361047"/>
                </a:lnTo>
                <a:lnTo>
                  <a:pt x="4792930" y="399999"/>
                </a:lnTo>
                <a:lnTo>
                  <a:pt x="4812937" y="440359"/>
                </a:lnTo>
                <a:lnTo>
                  <a:pt x="4830562" y="482039"/>
                </a:lnTo>
                <a:lnTo>
                  <a:pt x="4845719" y="524950"/>
                </a:lnTo>
                <a:lnTo>
                  <a:pt x="4858318" y="569005"/>
                </a:lnTo>
                <a:lnTo>
                  <a:pt x="4868271" y="614115"/>
                </a:lnTo>
                <a:lnTo>
                  <a:pt x="4875490" y="660190"/>
                </a:lnTo>
                <a:lnTo>
                  <a:pt x="4879886" y="707144"/>
                </a:lnTo>
                <a:lnTo>
                  <a:pt x="4881372" y="754888"/>
                </a:lnTo>
                <a:lnTo>
                  <a:pt x="4881372" y="3774440"/>
                </a:lnTo>
                <a:lnTo>
                  <a:pt x="4879886" y="3822179"/>
                </a:lnTo>
                <a:lnTo>
                  <a:pt x="4875490" y="3869129"/>
                </a:lnTo>
                <a:lnTo>
                  <a:pt x="4868271" y="3915202"/>
                </a:lnTo>
                <a:lnTo>
                  <a:pt x="4858318" y="3960309"/>
                </a:lnTo>
                <a:lnTo>
                  <a:pt x="4845719" y="4004362"/>
                </a:lnTo>
                <a:lnTo>
                  <a:pt x="4830562" y="4047273"/>
                </a:lnTo>
                <a:lnTo>
                  <a:pt x="4812937" y="4088952"/>
                </a:lnTo>
                <a:lnTo>
                  <a:pt x="4792930" y="4129312"/>
                </a:lnTo>
                <a:lnTo>
                  <a:pt x="4770631" y="4168263"/>
                </a:lnTo>
                <a:lnTo>
                  <a:pt x="4746128" y="4205719"/>
                </a:lnTo>
                <a:lnTo>
                  <a:pt x="4719510" y="4241589"/>
                </a:lnTo>
                <a:lnTo>
                  <a:pt x="4690865" y="4275787"/>
                </a:lnTo>
                <a:lnTo>
                  <a:pt x="4660280" y="4308222"/>
                </a:lnTo>
                <a:lnTo>
                  <a:pt x="4627846" y="4338807"/>
                </a:lnTo>
                <a:lnTo>
                  <a:pt x="4593649" y="4367454"/>
                </a:lnTo>
                <a:lnTo>
                  <a:pt x="4557779" y="4394074"/>
                </a:lnTo>
                <a:lnTo>
                  <a:pt x="4520324" y="4418578"/>
                </a:lnTo>
                <a:lnTo>
                  <a:pt x="4481372" y="4440879"/>
                </a:lnTo>
                <a:lnTo>
                  <a:pt x="4441012" y="4460887"/>
                </a:lnTo>
                <a:lnTo>
                  <a:pt x="4399332" y="4478514"/>
                </a:lnTo>
                <a:lnTo>
                  <a:pt x="4356421" y="4493672"/>
                </a:lnTo>
                <a:lnTo>
                  <a:pt x="4312366" y="4506272"/>
                </a:lnTo>
                <a:lnTo>
                  <a:pt x="4267256" y="4516226"/>
                </a:lnTo>
                <a:lnTo>
                  <a:pt x="4221181" y="4523446"/>
                </a:lnTo>
                <a:lnTo>
                  <a:pt x="4174227" y="4527842"/>
                </a:lnTo>
                <a:lnTo>
                  <a:pt x="4126483" y="4529328"/>
                </a:lnTo>
                <a:lnTo>
                  <a:pt x="754888" y="4529328"/>
                </a:lnTo>
                <a:lnTo>
                  <a:pt x="707144" y="4527842"/>
                </a:lnTo>
                <a:lnTo>
                  <a:pt x="660190" y="4523446"/>
                </a:lnTo>
                <a:lnTo>
                  <a:pt x="614115" y="4516226"/>
                </a:lnTo>
                <a:lnTo>
                  <a:pt x="569005" y="4506272"/>
                </a:lnTo>
                <a:lnTo>
                  <a:pt x="524950" y="4493672"/>
                </a:lnTo>
                <a:lnTo>
                  <a:pt x="482039" y="4478514"/>
                </a:lnTo>
                <a:lnTo>
                  <a:pt x="440359" y="4460887"/>
                </a:lnTo>
                <a:lnTo>
                  <a:pt x="399999" y="4440879"/>
                </a:lnTo>
                <a:lnTo>
                  <a:pt x="361047" y="4418578"/>
                </a:lnTo>
                <a:lnTo>
                  <a:pt x="323592" y="4394074"/>
                </a:lnTo>
                <a:lnTo>
                  <a:pt x="287722" y="4367454"/>
                </a:lnTo>
                <a:lnTo>
                  <a:pt x="253525" y="4338807"/>
                </a:lnTo>
                <a:lnTo>
                  <a:pt x="221091" y="4308222"/>
                </a:lnTo>
                <a:lnTo>
                  <a:pt x="190506" y="4275787"/>
                </a:lnTo>
                <a:lnTo>
                  <a:pt x="161861" y="4241589"/>
                </a:lnTo>
                <a:lnTo>
                  <a:pt x="135243" y="4205719"/>
                </a:lnTo>
                <a:lnTo>
                  <a:pt x="110740" y="4168263"/>
                </a:lnTo>
                <a:lnTo>
                  <a:pt x="88441" y="4129312"/>
                </a:lnTo>
                <a:lnTo>
                  <a:pt x="68434" y="4088952"/>
                </a:lnTo>
                <a:lnTo>
                  <a:pt x="50809" y="4047273"/>
                </a:lnTo>
                <a:lnTo>
                  <a:pt x="35652" y="4004362"/>
                </a:lnTo>
                <a:lnTo>
                  <a:pt x="23053" y="3960309"/>
                </a:lnTo>
                <a:lnTo>
                  <a:pt x="13100" y="3915202"/>
                </a:lnTo>
                <a:lnTo>
                  <a:pt x="5881" y="3869129"/>
                </a:lnTo>
                <a:lnTo>
                  <a:pt x="1485" y="3822179"/>
                </a:lnTo>
                <a:lnTo>
                  <a:pt x="0" y="3774440"/>
                </a:lnTo>
                <a:lnTo>
                  <a:pt x="0" y="754888"/>
                </a:lnTo>
                <a:close/>
              </a:path>
            </a:pathLst>
          </a:custGeom>
          <a:ln w="28956">
            <a:solidFill>
              <a:srgbClr val="C292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16979" y="3319221"/>
            <a:ext cx="863269" cy="8632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89191" y="3491484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59" h="530860">
                <a:moveTo>
                  <a:pt x="265176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6" y="530351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2" y="265175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89191" y="3491484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59" h="530860">
                <a:moveTo>
                  <a:pt x="265176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6" y="530351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2" y="265175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59295" y="3560064"/>
            <a:ext cx="390525" cy="391795"/>
          </a:xfrm>
          <a:custGeom>
            <a:avLst/>
            <a:gdLst/>
            <a:ahLst/>
            <a:cxnLst/>
            <a:rect l="l" t="t" r="r" b="b"/>
            <a:pathLst>
              <a:path w="390525" h="391795">
                <a:moveTo>
                  <a:pt x="195072" y="0"/>
                </a:moveTo>
                <a:lnTo>
                  <a:pt x="150356" y="5169"/>
                </a:lnTo>
                <a:lnTo>
                  <a:pt x="109301" y="19896"/>
                </a:lnTo>
                <a:lnTo>
                  <a:pt x="73080" y="43007"/>
                </a:lnTo>
                <a:lnTo>
                  <a:pt x="42867" y="73329"/>
                </a:lnTo>
                <a:lnTo>
                  <a:pt x="19834" y="109690"/>
                </a:lnTo>
                <a:lnTo>
                  <a:pt x="5154" y="150915"/>
                </a:lnTo>
                <a:lnTo>
                  <a:pt x="0" y="195834"/>
                </a:lnTo>
                <a:lnTo>
                  <a:pt x="5154" y="240752"/>
                </a:lnTo>
                <a:lnTo>
                  <a:pt x="19834" y="281977"/>
                </a:lnTo>
                <a:lnTo>
                  <a:pt x="42867" y="318338"/>
                </a:lnTo>
                <a:lnTo>
                  <a:pt x="73080" y="348660"/>
                </a:lnTo>
                <a:lnTo>
                  <a:pt x="109301" y="371771"/>
                </a:lnTo>
                <a:lnTo>
                  <a:pt x="150356" y="386498"/>
                </a:lnTo>
                <a:lnTo>
                  <a:pt x="195072" y="391668"/>
                </a:lnTo>
                <a:lnTo>
                  <a:pt x="239787" y="386498"/>
                </a:lnTo>
                <a:lnTo>
                  <a:pt x="280842" y="371771"/>
                </a:lnTo>
                <a:lnTo>
                  <a:pt x="317063" y="348660"/>
                </a:lnTo>
                <a:lnTo>
                  <a:pt x="347276" y="318338"/>
                </a:lnTo>
                <a:lnTo>
                  <a:pt x="370309" y="281977"/>
                </a:lnTo>
                <a:lnTo>
                  <a:pt x="384989" y="240752"/>
                </a:lnTo>
                <a:lnTo>
                  <a:pt x="390144" y="195834"/>
                </a:lnTo>
                <a:lnTo>
                  <a:pt x="384989" y="150915"/>
                </a:lnTo>
                <a:lnTo>
                  <a:pt x="370309" y="109690"/>
                </a:lnTo>
                <a:lnTo>
                  <a:pt x="347276" y="73329"/>
                </a:lnTo>
                <a:lnTo>
                  <a:pt x="317063" y="43007"/>
                </a:lnTo>
                <a:lnTo>
                  <a:pt x="280842" y="19896"/>
                </a:lnTo>
                <a:lnTo>
                  <a:pt x="239787" y="5169"/>
                </a:lnTo>
                <a:lnTo>
                  <a:pt x="195072" y="0"/>
                </a:lnTo>
                <a:close/>
              </a:path>
            </a:pathLst>
          </a:custGeom>
          <a:solidFill>
            <a:srgbClr val="CD9B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32447" y="3649979"/>
            <a:ext cx="236220" cy="213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49487" y="2044976"/>
            <a:ext cx="324485" cy="3531235"/>
          </a:xfrm>
          <a:prstGeom prst="rect">
            <a:avLst/>
          </a:prstGeom>
        </p:spPr>
        <p:txBody>
          <a:bodyPr wrap="square" lIns="0" tIns="158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00" spc="45">
                <a:latin typeface="Lucida Sans Unicode"/>
                <a:cs typeface="Lucida Sans Unicode"/>
              </a:rPr>
              <a:t>ФИЗ.</a:t>
            </a:r>
            <a:r>
              <a:rPr dirty="0" sz="1600" spc="-15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ЛИЦА,</a:t>
            </a:r>
            <a:r>
              <a:rPr dirty="0" sz="1600" spc="-150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САОМЗАНЯТЫЕ,</a:t>
            </a:r>
            <a:r>
              <a:rPr dirty="0" sz="1600" spc="-13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СМСП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27760" y="1862391"/>
            <a:ext cx="863269" cy="8617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99972" y="2034539"/>
            <a:ext cx="530860" cy="528955"/>
          </a:xfrm>
          <a:custGeom>
            <a:avLst/>
            <a:gdLst/>
            <a:ahLst/>
            <a:cxnLst/>
            <a:rect l="l" t="t" r="r" b="b"/>
            <a:pathLst>
              <a:path w="530860" h="528955">
                <a:moveTo>
                  <a:pt x="265175" y="0"/>
                </a:moveTo>
                <a:lnTo>
                  <a:pt x="217515" y="4259"/>
                </a:lnTo>
                <a:lnTo>
                  <a:pt x="172656" y="16540"/>
                </a:lnTo>
                <a:lnTo>
                  <a:pt x="131346" y="36096"/>
                </a:lnTo>
                <a:lnTo>
                  <a:pt x="94335" y="62180"/>
                </a:lnTo>
                <a:lnTo>
                  <a:pt x="62373" y="94047"/>
                </a:lnTo>
                <a:lnTo>
                  <a:pt x="36209" y="130951"/>
                </a:lnTo>
                <a:lnTo>
                  <a:pt x="16592" y="172144"/>
                </a:lnTo>
                <a:lnTo>
                  <a:pt x="4273" y="216880"/>
                </a:lnTo>
                <a:lnTo>
                  <a:pt x="0" y="264413"/>
                </a:lnTo>
                <a:lnTo>
                  <a:pt x="4273" y="311947"/>
                </a:lnTo>
                <a:lnTo>
                  <a:pt x="16592" y="356683"/>
                </a:lnTo>
                <a:lnTo>
                  <a:pt x="36209" y="397876"/>
                </a:lnTo>
                <a:lnTo>
                  <a:pt x="62373" y="434780"/>
                </a:lnTo>
                <a:lnTo>
                  <a:pt x="94335" y="466647"/>
                </a:lnTo>
                <a:lnTo>
                  <a:pt x="131346" y="492731"/>
                </a:lnTo>
                <a:lnTo>
                  <a:pt x="172656" y="512287"/>
                </a:lnTo>
                <a:lnTo>
                  <a:pt x="217515" y="524568"/>
                </a:lnTo>
                <a:lnTo>
                  <a:pt x="265175" y="528827"/>
                </a:lnTo>
                <a:lnTo>
                  <a:pt x="312836" y="524568"/>
                </a:lnTo>
                <a:lnTo>
                  <a:pt x="357695" y="512287"/>
                </a:lnTo>
                <a:lnTo>
                  <a:pt x="399005" y="492731"/>
                </a:lnTo>
                <a:lnTo>
                  <a:pt x="436016" y="466647"/>
                </a:lnTo>
                <a:lnTo>
                  <a:pt x="467978" y="434780"/>
                </a:lnTo>
                <a:lnTo>
                  <a:pt x="494142" y="397876"/>
                </a:lnTo>
                <a:lnTo>
                  <a:pt x="513759" y="356683"/>
                </a:lnTo>
                <a:lnTo>
                  <a:pt x="526078" y="311947"/>
                </a:lnTo>
                <a:lnTo>
                  <a:pt x="530352" y="264413"/>
                </a:lnTo>
                <a:lnTo>
                  <a:pt x="526078" y="216880"/>
                </a:lnTo>
                <a:lnTo>
                  <a:pt x="513759" y="172144"/>
                </a:lnTo>
                <a:lnTo>
                  <a:pt x="494142" y="130951"/>
                </a:lnTo>
                <a:lnTo>
                  <a:pt x="467978" y="94047"/>
                </a:lnTo>
                <a:lnTo>
                  <a:pt x="436016" y="62180"/>
                </a:lnTo>
                <a:lnTo>
                  <a:pt x="399005" y="36096"/>
                </a:lnTo>
                <a:lnTo>
                  <a:pt x="357695" y="16540"/>
                </a:lnTo>
                <a:lnTo>
                  <a:pt x="312836" y="4259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99972" y="2034539"/>
            <a:ext cx="530860" cy="528955"/>
          </a:xfrm>
          <a:custGeom>
            <a:avLst/>
            <a:gdLst/>
            <a:ahLst/>
            <a:cxnLst/>
            <a:rect l="l" t="t" r="r" b="b"/>
            <a:pathLst>
              <a:path w="530860" h="528955">
                <a:moveTo>
                  <a:pt x="265175" y="0"/>
                </a:moveTo>
                <a:lnTo>
                  <a:pt x="217515" y="4259"/>
                </a:lnTo>
                <a:lnTo>
                  <a:pt x="172656" y="16540"/>
                </a:lnTo>
                <a:lnTo>
                  <a:pt x="131346" y="36096"/>
                </a:lnTo>
                <a:lnTo>
                  <a:pt x="94335" y="62180"/>
                </a:lnTo>
                <a:lnTo>
                  <a:pt x="62373" y="94047"/>
                </a:lnTo>
                <a:lnTo>
                  <a:pt x="36209" y="130951"/>
                </a:lnTo>
                <a:lnTo>
                  <a:pt x="16592" y="172144"/>
                </a:lnTo>
                <a:lnTo>
                  <a:pt x="4273" y="216880"/>
                </a:lnTo>
                <a:lnTo>
                  <a:pt x="0" y="264413"/>
                </a:lnTo>
                <a:lnTo>
                  <a:pt x="4273" y="311947"/>
                </a:lnTo>
                <a:lnTo>
                  <a:pt x="16592" y="356683"/>
                </a:lnTo>
                <a:lnTo>
                  <a:pt x="36209" y="397876"/>
                </a:lnTo>
                <a:lnTo>
                  <a:pt x="62373" y="434780"/>
                </a:lnTo>
                <a:lnTo>
                  <a:pt x="94335" y="466647"/>
                </a:lnTo>
                <a:lnTo>
                  <a:pt x="131346" y="492731"/>
                </a:lnTo>
                <a:lnTo>
                  <a:pt x="172656" y="512287"/>
                </a:lnTo>
                <a:lnTo>
                  <a:pt x="217515" y="524568"/>
                </a:lnTo>
                <a:lnTo>
                  <a:pt x="265175" y="528827"/>
                </a:lnTo>
                <a:lnTo>
                  <a:pt x="312836" y="524568"/>
                </a:lnTo>
                <a:lnTo>
                  <a:pt x="357695" y="512287"/>
                </a:lnTo>
                <a:lnTo>
                  <a:pt x="399005" y="492731"/>
                </a:lnTo>
                <a:lnTo>
                  <a:pt x="436016" y="466647"/>
                </a:lnTo>
                <a:lnTo>
                  <a:pt x="467978" y="434780"/>
                </a:lnTo>
                <a:lnTo>
                  <a:pt x="494142" y="397876"/>
                </a:lnTo>
                <a:lnTo>
                  <a:pt x="513759" y="356683"/>
                </a:lnTo>
                <a:lnTo>
                  <a:pt x="526078" y="311947"/>
                </a:lnTo>
                <a:lnTo>
                  <a:pt x="530352" y="264413"/>
                </a:lnTo>
                <a:lnTo>
                  <a:pt x="526078" y="216880"/>
                </a:lnTo>
                <a:lnTo>
                  <a:pt x="513759" y="172144"/>
                </a:lnTo>
                <a:lnTo>
                  <a:pt x="494142" y="130951"/>
                </a:lnTo>
                <a:lnTo>
                  <a:pt x="467978" y="94047"/>
                </a:lnTo>
                <a:lnTo>
                  <a:pt x="436016" y="62180"/>
                </a:lnTo>
                <a:lnTo>
                  <a:pt x="399005" y="36096"/>
                </a:lnTo>
                <a:lnTo>
                  <a:pt x="357695" y="16540"/>
                </a:lnTo>
                <a:lnTo>
                  <a:pt x="312836" y="4259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8552" y="2103120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4">
                <a:moveTo>
                  <a:pt x="195834" y="0"/>
                </a:moveTo>
                <a:lnTo>
                  <a:pt x="150915" y="5169"/>
                </a:lnTo>
                <a:lnTo>
                  <a:pt x="109690" y="19896"/>
                </a:lnTo>
                <a:lnTo>
                  <a:pt x="73329" y="43007"/>
                </a:lnTo>
                <a:lnTo>
                  <a:pt x="43007" y="73329"/>
                </a:lnTo>
                <a:lnTo>
                  <a:pt x="19896" y="109690"/>
                </a:lnTo>
                <a:lnTo>
                  <a:pt x="5169" y="150915"/>
                </a:lnTo>
                <a:lnTo>
                  <a:pt x="0" y="195833"/>
                </a:lnTo>
                <a:lnTo>
                  <a:pt x="5169" y="240752"/>
                </a:lnTo>
                <a:lnTo>
                  <a:pt x="19896" y="281977"/>
                </a:lnTo>
                <a:lnTo>
                  <a:pt x="43007" y="318338"/>
                </a:lnTo>
                <a:lnTo>
                  <a:pt x="73329" y="348660"/>
                </a:lnTo>
                <a:lnTo>
                  <a:pt x="109690" y="371771"/>
                </a:lnTo>
                <a:lnTo>
                  <a:pt x="150915" y="386498"/>
                </a:lnTo>
                <a:lnTo>
                  <a:pt x="195834" y="391667"/>
                </a:lnTo>
                <a:lnTo>
                  <a:pt x="240752" y="386498"/>
                </a:lnTo>
                <a:lnTo>
                  <a:pt x="281977" y="371771"/>
                </a:lnTo>
                <a:lnTo>
                  <a:pt x="318338" y="348660"/>
                </a:lnTo>
                <a:lnTo>
                  <a:pt x="348660" y="318338"/>
                </a:lnTo>
                <a:lnTo>
                  <a:pt x="371771" y="281977"/>
                </a:lnTo>
                <a:lnTo>
                  <a:pt x="386498" y="240752"/>
                </a:lnTo>
                <a:lnTo>
                  <a:pt x="391667" y="195833"/>
                </a:lnTo>
                <a:lnTo>
                  <a:pt x="386498" y="150915"/>
                </a:lnTo>
                <a:lnTo>
                  <a:pt x="371771" y="109690"/>
                </a:lnTo>
                <a:lnTo>
                  <a:pt x="348660" y="73329"/>
                </a:lnTo>
                <a:lnTo>
                  <a:pt x="318338" y="43007"/>
                </a:lnTo>
                <a:lnTo>
                  <a:pt x="281977" y="19896"/>
                </a:lnTo>
                <a:lnTo>
                  <a:pt x="240752" y="5169"/>
                </a:lnTo>
                <a:lnTo>
                  <a:pt x="195834" y="0"/>
                </a:lnTo>
                <a:close/>
              </a:path>
            </a:pathLst>
          </a:custGeom>
          <a:solidFill>
            <a:srgbClr val="CD9B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41703" y="2193035"/>
            <a:ext cx="236220" cy="2118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27760" y="2858973"/>
            <a:ext cx="863269" cy="8632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99972" y="3031235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265175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5" y="530351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2" y="265175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99972" y="3031235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265175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5" y="530351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2" y="265175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68552" y="3101339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5">
                <a:moveTo>
                  <a:pt x="195834" y="0"/>
                </a:moveTo>
                <a:lnTo>
                  <a:pt x="150915" y="5169"/>
                </a:lnTo>
                <a:lnTo>
                  <a:pt x="109690" y="19896"/>
                </a:lnTo>
                <a:lnTo>
                  <a:pt x="73329" y="43007"/>
                </a:lnTo>
                <a:lnTo>
                  <a:pt x="43007" y="73329"/>
                </a:lnTo>
                <a:lnTo>
                  <a:pt x="19896" y="109690"/>
                </a:lnTo>
                <a:lnTo>
                  <a:pt x="5169" y="150915"/>
                </a:lnTo>
                <a:lnTo>
                  <a:pt x="0" y="195834"/>
                </a:lnTo>
                <a:lnTo>
                  <a:pt x="5169" y="240752"/>
                </a:lnTo>
                <a:lnTo>
                  <a:pt x="19896" y="281977"/>
                </a:lnTo>
                <a:lnTo>
                  <a:pt x="43007" y="318338"/>
                </a:lnTo>
                <a:lnTo>
                  <a:pt x="73329" y="348660"/>
                </a:lnTo>
                <a:lnTo>
                  <a:pt x="109690" y="371771"/>
                </a:lnTo>
                <a:lnTo>
                  <a:pt x="150915" y="386498"/>
                </a:lnTo>
                <a:lnTo>
                  <a:pt x="195834" y="391668"/>
                </a:lnTo>
                <a:lnTo>
                  <a:pt x="240752" y="386498"/>
                </a:lnTo>
                <a:lnTo>
                  <a:pt x="281977" y="371771"/>
                </a:lnTo>
                <a:lnTo>
                  <a:pt x="318338" y="348660"/>
                </a:lnTo>
                <a:lnTo>
                  <a:pt x="348660" y="318338"/>
                </a:lnTo>
                <a:lnTo>
                  <a:pt x="371771" y="281977"/>
                </a:lnTo>
                <a:lnTo>
                  <a:pt x="386498" y="240752"/>
                </a:lnTo>
                <a:lnTo>
                  <a:pt x="391667" y="195834"/>
                </a:lnTo>
                <a:lnTo>
                  <a:pt x="386498" y="150915"/>
                </a:lnTo>
                <a:lnTo>
                  <a:pt x="371771" y="109690"/>
                </a:lnTo>
                <a:lnTo>
                  <a:pt x="348660" y="73329"/>
                </a:lnTo>
                <a:lnTo>
                  <a:pt x="318338" y="43007"/>
                </a:lnTo>
                <a:lnTo>
                  <a:pt x="281977" y="19896"/>
                </a:lnTo>
                <a:lnTo>
                  <a:pt x="240752" y="5169"/>
                </a:lnTo>
                <a:lnTo>
                  <a:pt x="195834" y="0"/>
                </a:lnTo>
                <a:close/>
              </a:path>
            </a:pathLst>
          </a:custGeom>
          <a:solidFill>
            <a:srgbClr val="CD9B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41703" y="3189732"/>
            <a:ext cx="236220" cy="213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27760" y="3857193"/>
            <a:ext cx="863269" cy="8632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99972" y="4029455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265175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6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5" y="530352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2" y="265176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99972" y="4029455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265175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6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5" y="530352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2" y="265176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68552" y="4098035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5">
                <a:moveTo>
                  <a:pt x="195834" y="0"/>
                </a:moveTo>
                <a:lnTo>
                  <a:pt x="150915" y="5169"/>
                </a:lnTo>
                <a:lnTo>
                  <a:pt x="109690" y="19896"/>
                </a:lnTo>
                <a:lnTo>
                  <a:pt x="73329" y="43007"/>
                </a:lnTo>
                <a:lnTo>
                  <a:pt x="43007" y="73329"/>
                </a:lnTo>
                <a:lnTo>
                  <a:pt x="19896" y="109690"/>
                </a:lnTo>
                <a:lnTo>
                  <a:pt x="5169" y="150915"/>
                </a:lnTo>
                <a:lnTo>
                  <a:pt x="0" y="195833"/>
                </a:lnTo>
                <a:lnTo>
                  <a:pt x="5169" y="240752"/>
                </a:lnTo>
                <a:lnTo>
                  <a:pt x="19896" y="281977"/>
                </a:lnTo>
                <a:lnTo>
                  <a:pt x="43007" y="318338"/>
                </a:lnTo>
                <a:lnTo>
                  <a:pt x="73329" y="348660"/>
                </a:lnTo>
                <a:lnTo>
                  <a:pt x="109690" y="371771"/>
                </a:lnTo>
                <a:lnTo>
                  <a:pt x="150915" y="386498"/>
                </a:lnTo>
                <a:lnTo>
                  <a:pt x="195834" y="391668"/>
                </a:lnTo>
                <a:lnTo>
                  <a:pt x="240752" y="386498"/>
                </a:lnTo>
                <a:lnTo>
                  <a:pt x="281977" y="371771"/>
                </a:lnTo>
                <a:lnTo>
                  <a:pt x="318338" y="348660"/>
                </a:lnTo>
                <a:lnTo>
                  <a:pt x="348660" y="318338"/>
                </a:lnTo>
                <a:lnTo>
                  <a:pt x="371771" y="281977"/>
                </a:lnTo>
                <a:lnTo>
                  <a:pt x="386498" y="240752"/>
                </a:lnTo>
                <a:lnTo>
                  <a:pt x="391667" y="195833"/>
                </a:lnTo>
                <a:lnTo>
                  <a:pt x="386498" y="150915"/>
                </a:lnTo>
                <a:lnTo>
                  <a:pt x="371771" y="109690"/>
                </a:lnTo>
                <a:lnTo>
                  <a:pt x="348660" y="73329"/>
                </a:lnTo>
                <a:lnTo>
                  <a:pt x="318338" y="43007"/>
                </a:lnTo>
                <a:lnTo>
                  <a:pt x="281977" y="19896"/>
                </a:lnTo>
                <a:lnTo>
                  <a:pt x="240752" y="5169"/>
                </a:lnTo>
                <a:lnTo>
                  <a:pt x="195834" y="0"/>
                </a:lnTo>
                <a:close/>
              </a:path>
            </a:pathLst>
          </a:custGeom>
          <a:solidFill>
            <a:srgbClr val="CD9B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41703" y="4187952"/>
            <a:ext cx="236220" cy="213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27760" y="4855464"/>
            <a:ext cx="863269" cy="8617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99972" y="5027676"/>
            <a:ext cx="530860" cy="528955"/>
          </a:xfrm>
          <a:custGeom>
            <a:avLst/>
            <a:gdLst/>
            <a:ahLst/>
            <a:cxnLst/>
            <a:rect l="l" t="t" r="r" b="b"/>
            <a:pathLst>
              <a:path w="530860" h="528954">
                <a:moveTo>
                  <a:pt x="265175" y="0"/>
                </a:moveTo>
                <a:lnTo>
                  <a:pt x="217515" y="4259"/>
                </a:lnTo>
                <a:lnTo>
                  <a:pt x="172656" y="16540"/>
                </a:lnTo>
                <a:lnTo>
                  <a:pt x="131346" y="36096"/>
                </a:lnTo>
                <a:lnTo>
                  <a:pt x="94335" y="62180"/>
                </a:lnTo>
                <a:lnTo>
                  <a:pt x="62373" y="94047"/>
                </a:lnTo>
                <a:lnTo>
                  <a:pt x="36209" y="130951"/>
                </a:lnTo>
                <a:lnTo>
                  <a:pt x="16592" y="172144"/>
                </a:lnTo>
                <a:lnTo>
                  <a:pt x="4273" y="216880"/>
                </a:lnTo>
                <a:lnTo>
                  <a:pt x="0" y="264414"/>
                </a:lnTo>
                <a:lnTo>
                  <a:pt x="4273" y="311947"/>
                </a:lnTo>
                <a:lnTo>
                  <a:pt x="16592" y="356683"/>
                </a:lnTo>
                <a:lnTo>
                  <a:pt x="36209" y="397876"/>
                </a:lnTo>
                <a:lnTo>
                  <a:pt x="62373" y="434780"/>
                </a:lnTo>
                <a:lnTo>
                  <a:pt x="94335" y="466647"/>
                </a:lnTo>
                <a:lnTo>
                  <a:pt x="131346" y="492731"/>
                </a:lnTo>
                <a:lnTo>
                  <a:pt x="172656" y="512287"/>
                </a:lnTo>
                <a:lnTo>
                  <a:pt x="217515" y="524568"/>
                </a:lnTo>
                <a:lnTo>
                  <a:pt x="265175" y="528828"/>
                </a:lnTo>
                <a:lnTo>
                  <a:pt x="312836" y="524568"/>
                </a:lnTo>
                <a:lnTo>
                  <a:pt x="357695" y="512287"/>
                </a:lnTo>
                <a:lnTo>
                  <a:pt x="399005" y="492731"/>
                </a:lnTo>
                <a:lnTo>
                  <a:pt x="436016" y="466647"/>
                </a:lnTo>
                <a:lnTo>
                  <a:pt x="467978" y="434780"/>
                </a:lnTo>
                <a:lnTo>
                  <a:pt x="494142" y="397876"/>
                </a:lnTo>
                <a:lnTo>
                  <a:pt x="513759" y="356683"/>
                </a:lnTo>
                <a:lnTo>
                  <a:pt x="526078" y="311947"/>
                </a:lnTo>
                <a:lnTo>
                  <a:pt x="530352" y="264414"/>
                </a:lnTo>
                <a:lnTo>
                  <a:pt x="526078" y="216880"/>
                </a:lnTo>
                <a:lnTo>
                  <a:pt x="513759" y="172144"/>
                </a:lnTo>
                <a:lnTo>
                  <a:pt x="494142" y="130951"/>
                </a:lnTo>
                <a:lnTo>
                  <a:pt x="467978" y="94047"/>
                </a:lnTo>
                <a:lnTo>
                  <a:pt x="436016" y="62180"/>
                </a:lnTo>
                <a:lnTo>
                  <a:pt x="399005" y="36096"/>
                </a:lnTo>
                <a:lnTo>
                  <a:pt x="357695" y="16540"/>
                </a:lnTo>
                <a:lnTo>
                  <a:pt x="312836" y="4259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99972" y="5027676"/>
            <a:ext cx="530860" cy="528955"/>
          </a:xfrm>
          <a:custGeom>
            <a:avLst/>
            <a:gdLst/>
            <a:ahLst/>
            <a:cxnLst/>
            <a:rect l="l" t="t" r="r" b="b"/>
            <a:pathLst>
              <a:path w="530860" h="528954">
                <a:moveTo>
                  <a:pt x="265175" y="0"/>
                </a:moveTo>
                <a:lnTo>
                  <a:pt x="217515" y="4259"/>
                </a:lnTo>
                <a:lnTo>
                  <a:pt x="172656" y="16540"/>
                </a:lnTo>
                <a:lnTo>
                  <a:pt x="131346" y="36096"/>
                </a:lnTo>
                <a:lnTo>
                  <a:pt x="94335" y="62180"/>
                </a:lnTo>
                <a:lnTo>
                  <a:pt x="62373" y="94047"/>
                </a:lnTo>
                <a:lnTo>
                  <a:pt x="36209" y="130951"/>
                </a:lnTo>
                <a:lnTo>
                  <a:pt x="16592" y="172144"/>
                </a:lnTo>
                <a:lnTo>
                  <a:pt x="4273" y="216880"/>
                </a:lnTo>
                <a:lnTo>
                  <a:pt x="0" y="264414"/>
                </a:lnTo>
                <a:lnTo>
                  <a:pt x="4273" y="311947"/>
                </a:lnTo>
                <a:lnTo>
                  <a:pt x="16592" y="356683"/>
                </a:lnTo>
                <a:lnTo>
                  <a:pt x="36209" y="397876"/>
                </a:lnTo>
                <a:lnTo>
                  <a:pt x="62373" y="434780"/>
                </a:lnTo>
                <a:lnTo>
                  <a:pt x="94335" y="466647"/>
                </a:lnTo>
                <a:lnTo>
                  <a:pt x="131346" y="492731"/>
                </a:lnTo>
                <a:lnTo>
                  <a:pt x="172656" y="512287"/>
                </a:lnTo>
                <a:lnTo>
                  <a:pt x="217515" y="524568"/>
                </a:lnTo>
                <a:lnTo>
                  <a:pt x="265175" y="528828"/>
                </a:lnTo>
                <a:lnTo>
                  <a:pt x="312836" y="524568"/>
                </a:lnTo>
                <a:lnTo>
                  <a:pt x="357695" y="512287"/>
                </a:lnTo>
                <a:lnTo>
                  <a:pt x="399005" y="492731"/>
                </a:lnTo>
                <a:lnTo>
                  <a:pt x="436016" y="466647"/>
                </a:lnTo>
                <a:lnTo>
                  <a:pt x="467978" y="434780"/>
                </a:lnTo>
                <a:lnTo>
                  <a:pt x="494142" y="397876"/>
                </a:lnTo>
                <a:lnTo>
                  <a:pt x="513759" y="356683"/>
                </a:lnTo>
                <a:lnTo>
                  <a:pt x="526078" y="311947"/>
                </a:lnTo>
                <a:lnTo>
                  <a:pt x="530352" y="264414"/>
                </a:lnTo>
                <a:lnTo>
                  <a:pt x="526078" y="216880"/>
                </a:lnTo>
                <a:lnTo>
                  <a:pt x="513759" y="172144"/>
                </a:lnTo>
                <a:lnTo>
                  <a:pt x="494142" y="130951"/>
                </a:lnTo>
                <a:lnTo>
                  <a:pt x="467978" y="94047"/>
                </a:lnTo>
                <a:lnTo>
                  <a:pt x="436016" y="62180"/>
                </a:lnTo>
                <a:lnTo>
                  <a:pt x="399005" y="36096"/>
                </a:lnTo>
                <a:lnTo>
                  <a:pt x="357695" y="16540"/>
                </a:lnTo>
                <a:lnTo>
                  <a:pt x="312836" y="4259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68552" y="5096255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5">
                <a:moveTo>
                  <a:pt x="195834" y="0"/>
                </a:moveTo>
                <a:lnTo>
                  <a:pt x="150915" y="5169"/>
                </a:lnTo>
                <a:lnTo>
                  <a:pt x="109690" y="19896"/>
                </a:lnTo>
                <a:lnTo>
                  <a:pt x="73329" y="43007"/>
                </a:lnTo>
                <a:lnTo>
                  <a:pt x="43007" y="73329"/>
                </a:lnTo>
                <a:lnTo>
                  <a:pt x="19896" y="109690"/>
                </a:lnTo>
                <a:lnTo>
                  <a:pt x="5169" y="150915"/>
                </a:lnTo>
                <a:lnTo>
                  <a:pt x="0" y="195834"/>
                </a:lnTo>
                <a:lnTo>
                  <a:pt x="5169" y="240752"/>
                </a:lnTo>
                <a:lnTo>
                  <a:pt x="19896" y="281977"/>
                </a:lnTo>
                <a:lnTo>
                  <a:pt x="43007" y="318338"/>
                </a:lnTo>
                <a:lnTo>
                  <a:pt x="73329" y="348660"/>
                </a:lnTo>
                <a:lnTo>
                  <a:pt x="109690" y="371771"/>
                </a:lnTo>
                <a:lnTo>
                  <a:pt x="150915" y="386498"/>
                </a:lnTo>
                <a:lnTo>
                  <a:pt x="195834" y="391668"/>
                </a:lnTo>
                <a:lnTo>
                  <a:pt x="240752" y="386498"/>
                </a:lnTo>
                <a:lnTo>
                  <a:pt x="281977" y="371771"/>
                </a:lnTo>
                <a:lnTo>
                  <a:pt x="318338" y="348660"/>
                </a:lnTo>
                <a:lnTo>
                  <a:pt x="348660" y="318338"/>
                </a:lnTo>
                <a:lnTo>
                  <a:pt x="371771" y="281977"/>
                </a:lnTo>
                <a:lnTo>
                  <a:pt x="386498" y="240752"/>
                </a:lnTo>
                <a:lnTo>
                  <a:pt x="391667" y="195834"/>
                </a:lnTo>
                <a:lnTo>
                  <a:pt x="386498" y="150915"/>
                </a:lnTo>
                <a:lnTo>
                  <a:pt x="371771" y="109690"/>
                </a:lnTo>
                <a:lnTo>
                  <a:pt x="348660" y="73329"/>
                </a:lnTo>
                <a:lnTo>
                  <a:pt x="318338" y="43007"/>
                </a:lnTo>
                <a:lnTo>
                  <a:pt x="281977" y="19896"/>
                </a:lnTo>
                <a:lnTo>
                  <a:pt x="240752" y="5169"/>
                </a:lnTo>
                <a:lnTo>
                  <a:pt x="195834" y="0"/>
                </a:lnTo>
                <a:close/>
              </a:path>
            </a:pathLst>
          </a:custGeom>
          <a:solidFill>
            <a:srgbClr val="CD9B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41703" y="5186171"/>
            <a:ext cx="236220" cy="211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35355"/>
            <a:ext cx="7337425" cy="8356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dirty="0" sz="2700" spc="-110">
                <a:solidFill>
                  <a:srgbClr val="E74A36"/>
                </a:solidFill>
              </a:rPr>
              <a:t>Физические </a:t>
            </a:r>
            <a:r>
              <a:rPr dirty="0" sz="2700" spc="-195">
                <a:solidFill>
                  <a:srgbClr val="E74A36"/>
                </a:solidFill>
              </a:rPr>
              <a:t>лица </a:t>
            </a:r>
            <a:r>
              <a:rPr dirty="0" sz="2700" spc="-175">
                <a:solidFill>
                  <a:srgbClr val="000000"/>
                </a:solidFill>
              </a:rPr>
              <a:t>планирующие </a:t>
            </a:r>
            <a:r>
              <a:rPr dirty="0" sz="2600" spc="-225">
                <a:solidFill>
                  <a:srgbClr val="000000"/>
                </a:solidFill>
              </a:rPr>
              <a:t>начать </a:t>
            </a:r>
            <a:r>
              <a:rPr dirty="0" sz="2600" spc="-125">
                <a:solidFill>
                  <a:srgbClr val="000000"/>
                </a:solidFill>
              </a:rPr>
              <a:t>бизнес,  </a:t>
            </a:r>
            <a:r>
              <a:rPr dirty="0" sz="2600" spc="-295">
                <a:solidFill>
                  <a:srgbClr val="000000"/>
                </a:solidFill>
              </a:rPr>
              <a:t>в </a:t>
            </a:r>
            <a:r>
              <a:rPr dirty="0" sz="2600" spc="-175">
                <a:solidFill>
                  <a:srgbClr val="000000"/>
                </a:solidFill>
              </a:rPr>
              <a:t>том </a:t>
            </a:r>
            <a:r>
              <a:rPr dirty="0" sz="2600" spc="-180">
                <a:solidFill>
                  <a:srgbClr val="000000"/>
                </a:solidFill>
              </a:rPr>
              <a:t>числе </a:t>
            </a:r>
            <a:r>
              <a:rPr dirty="0" sz="2600" spc="-175">
                <a:solidFill>
                  <a:srgbClr val="000000"/>
                </a:solidFill>
              </a:rPr>
              <a:t>заявители </a:t>
            </a:r>
            <a:r>
              <a:rPr dirty="0" sz="2600" spc="-135">
                <a:solidFill>
                  <a:srgbClr val="000000"/>
                </a:solidFill>
              </a:rPr>
              <a:t>по </a:t>
            </a:r>
            <a:r>
              <a:rPr dirty="0" sz="2600" spc="-195">
                <a:solidFill>
                  <a:srgbClr val="000000"/>
                </a:solidFill>
              </a:rPr>
              <a:t>социальному</a:t>
            </a:r>
            <a:r>
              <a:rPr dirty="0" sz="2600" spc="-130">
                <a:solidFill>
                  <a:srgbClr val="000000"/>
                </a:solidFill>
              </a:rPr>
              <a:t> </a:t>
            </a:r>
            <a:r>
              <a:rPr dirty="0" sz="2600" spc="-105">
                <a:solidFill>
                  <a:srgbClr val="000000"/>
                </a:solidFill>
              </a:rPr>
              <a:t>контракту</a:t>
            </a:r>
            <a:endParaRPr sz="2600"/>
          </a:p>
        </p:txBody>
      </p:sp>
      <p:sp>
        <p:nvSpPr>
          <p:cNvPr id="6" name="object 6"/>
          <p:cNvSpPr/>
          <p:nvPr/>
        </p:nvSpPr>
        <p:spPr>
          <a:xfrm>
            <a:off x="204215" y="1459991"/>
            <a:ext cx="3896105" cy="2495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856" y="1627632"/>
            <a:ext cx="3572510" cy="2171700"/>
          </a:xfrm>
          <a:custGeom>
            <a:avLst/>
            <a:gdLst/>
            <a:ahLst/>
            <a:cxnLst/>
            <a:rect l="l" t="t" r="r" b="b"/>
            <a:pathLst>
              <a:path w="3572510" h="2171700">
                <a:moveTo>
                  <a:pt x="0" y="2171700"/>
                </a:moveTo>
                <a:lnTo>
                  <a:pt x="3572255" y="2171700"/>
                </a:lnTo>
                <a:lnTo>
                  <a:pt x="3572255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1856" y="1884933"/>
            <a:ext cx="3572510" cy="1588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solidFill>
                  <a:srgbClr val="EC5136"/>
                </a:solidFill>
                <a:latin typeface="Arial"/>
                <a:cs typeface="Arial"/>
              </a:rPr>
              <a:t>КОНСУЛЬТАЦИИ</a:t>
            </a:r>
            <a:endParaRPr sz="1600">
              <a:latin typeface="Arial"/>
              <a:cs typeface="Arial"/>
            </a:endParaRPr>
          </a:p>
          <a:p>
            <a:pPr marL="375285" marR="1479550">
              <a:lnSpc>
                <a:spcPct val="100000"/>
              </a:lnSpc>
              <a:spcBef>
                <a:spcPts val="1750"/>
              </a:spcBef>
            </a:pPr>
            <a:r>
              <a:rPr dirty="0" sz="1200" spc="-60">
                <a:latin typeface="Lucida Sans Unicode"/>
                <a:cs typeface="Lucida Sans Unicode"/>
              </a:rPr>
              <a:t>Правовые </a:t>
            </a:r>
            <a:r>
              <a:rPr dirty="0" sz="1200" spc="-70">
                <a:latin typeface="Lucida Sans Unicode"/>
                <a:cs typeface="Lucida Sans Unicode"/>
              </a:rPr>
              <a:t>вопросы  Регистрация </a:t>
            </a:r>
            <a:r>
              <a:rPr dirty="0" sz="1200" spc="-60">
                <a:latin typeface="Lucida Sans Unicode"/>
                <a:cs typeface="Lucida Sans Unicode"/>
              </a:rPr>
              <a:t>бизнеса  </a:t>
            </a:r>
            <a:r>
              <a:rPr dirty="0" sz="1200" spc="-55">
                <a:latin typeface="Lucida Sans Unicode"/>
                <a:cs typeface="Lucida Sans Unicode"/>
              </a:rPr>
              <a:t>Выбор</a:t>
            </a:r>
            <a:r>
              <a:rPr dirty="0" sz="1200" spc="-17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налогообложения</a:t>
            </a:r>
            <a:endParaRPr sz="1200">
              <a:latin typeface="Lucida Sans Unicode"/>
              <a:cs typeface="Lucida Sans Unicode"/>
            </a:endParaRPr>
          </a:p>
          <a:p>
            <a:pPr marL="375285" marR="170815">
              <a:lnSpc>
                <a:spcPct val="100000"/>
              </a:lnSpc>
            </a:pPr>
            <a:r>
              <a:rPr dirty="0" sz="1200" spc="-55">
                <a:latin typeface="Lucida Sans Unicode"/>
                <a:cs typeface="Lucida Sans Unicode"/>
              </a:rPr>
              <a:t>Вопросы</a:t>
            </a:r>
            <a:r>
              <a:rPr dirty="0" sz="1200" spc="-145">
                <a:latin typeface="Lucida Sans Unicode"/>
                <a:cs typeface="Lucida Sans Unicode"/>
              </a:rPr>
              <a:t> </a:t>
            </a:r>
            <a:r>
              <a:rPr dirty="0" sz="1200" spc="-80">
                <a:latin typeface="Lucida Sans Unicode"/>
                <a:cs typeface="Lucida Sans Unicode"/>
              </a:rPr>
              <a:t>бухгалтерского</a:t>
            </a:r>
            <a:r>
              <a:rPr dirty="0" sz="1200" spc="-140">
                <a:latin typeface="Lucida Sans Unicode"/>
                <a:cs typeface="Lucida Sans Unicode"/>
              </a:rPr>
              <a:t> </a:t>
            </a:r>
            <a:r>
              <a:rPr dirty="0" sz="1200" spc="-65">
                <a:latin typeface="Lucida Sans Unicode"/>
                <a:cs typeface="Lucida Sans Unicode"/>
              </a:rPr>
              <a:t>учета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130">
                <a:latin typeface="Lucida Sans Unicode"/>
                <a:cs typeface="Lucida Sans Unicode"/>
              </a:rPr>
              <a:t> </a:t>
            </a:r>
            <a:r>
              <a:rPr dirty="0" sz="1200" spc="-60">
                <a:latin typeface="Lucida Sans Unicode"/>
                <a:cs typeface="Lucida Sans Unicode"/>
              </a:rPr>
              <a:t>отчетности  </a:t>
            </a:r>
            <a:r>
              <a:rPr dirty="0" sz="1200" spc="-70">
                <a:latin typeface="Lucida Sans Unicode"/>
                <a:cs typeface="Lucida Sans Unicode"/>
              </a:rPr>
              <a:t>Маркетинговые</a:t>
            </a:r>
            <a:r>
              <a:rPr dirty="0" sz="1200" spc="-135">
                <a:latin typeface="Lucida Sans Unicode"/>
                <a:cs typeface="Lucida Sans Unicode"/>
              </a:rPr>
              <a:t> </a:t>
            </a:r>
            <a:r>
              <a:rPr dirty="0" sz="1200" spc="-70">
                <a:latin typeface="Lucida Sans Unicode"/>
                <a:cs typeface="Lucida Sans Unicode"/>
              </a:rPr>
              <a:t>вопросы</a:t>
            </a:r>
            <a:endParaRPr sz="12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200" spc="-55">
                <a:latin typeface="Lucida Sans Unicode"/>
                <a:cs typeface="Lucida Sans Unicode"/>
              </a:rPr>
              <a:t>Заключение </a:t>
            </a:r>
            <a:r>
              <a:rPr dirty="0" sz="1200" spc="-85">
                <a:latin typeface="Lucida Sans Unicode"/>
                <a:cs typeface="Lucida Sans Unicode"/>
              </a:rPr>
              <a:t>социального</a:t>
            </a:r>
            <a:r>
              <a:rPr dirty="0" sz="1200" spc="-229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контракта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8931" y="1856232"/>
            <a:ext cx="365759" cy="367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8931" y="2432304"/>
            <a:ext cx="7315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8931" y="2607564"/>
            <a:ext cx="7315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8931" y="2798064"/>
            <a:ext cx="7315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8931" y="2977895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8931" y="3354323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8931" y="3159251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0708" y="1459991"/>
            <a:ext cx="3896105" cy="2495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08347" y="1627632"/>
            <a:ext cx="3572510" cy="2171700"/>
          </a:xfrm>
          <a:custGeom>
            <a:avLst/>
            <a:gdLst/>
            <a:ahLst/>
            <a:cxnLst/>
            <a:rect l="l" t="t" r="r" b="b"/>
            <a:pathLst>
              <a:path w="3572509" h="2171700">
                <a:moveTo>
                  <a:pt x="0" y="2171700"/>
                </a:moveTo>
                <a:lnTo>
                  <a:pt x="3572255" y="2171700"/>
                </a:lnTo>
                <a:lnTo>
                  <a:pt x="3572255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308347" y="1884933"/>
            <a:ext cx="3572510" cy="1588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EC5136"/>
                </a:solidFill>
                <a:latin typeface="Arial"/>
                <a:cs typeface="Arial"/>
              </a:rPr>
              <a:t>ОБУЧЕНИЕ</a:t>
            </a:r>
            <a:endParaRPr sz="1600">
              <a:latin typeface="Arial"/>
              <a:cs typeface="Arial"/>
            </a:endParaRPr>
          </a:p>
          <a:p>
            <a:pPr marL="376555" marR="687070">
              <a:lnSpc>
                <a:spcPct val="100000"/>
              </a:lnSpc>
              <a:spcBef>
                <a:spcPts val="1750"/>
              </a:spcBef>
            </a:pPr>
            <a:r>
              <a:rPr dirty="0" sz="1200" spc="-45">
                <a:latin typeface="Lucida Sans Unicode"/>
                <a:cs typeface="Lucida Sans Unicode"/>
              </a:rPr>
              <a:t>Основы </a:t>
            </a:r>
            <a:r>
              <a:rPr dirty="0" sz="1200" spc="-70">
                <a:latin typeface="Lucida Sans Unicode"/>
                <a:cs typeface="Lucida Sans Unicode"/>
              </a:rPr>
              <a:t>ведения  </a:t>
            </a:r>
            <a:r>
              <a:rPr dirty="0" sz="1200" spc="-80">
                <a:latin typeface="Lucida Sans Unicode"/>
                <a:cs typeface="Lucida Sans Unicode"/>
              </a:rPr>
              <a:t>предпринимательской</a:t>
            </a:r>
            <a:r>
              <a:rPr dirty="0" sz="1200" spc="-185">
                <a:latin typeface="Lucida Sans Unicode"/>
                <a:cs typeface="Lucida Sans Unicode"/>
              </a:rPr>
              <a:t> </a:t>
            </a:r>
            <a:r>
              <a:rPr dirty="0" sz="1200" spc="-70">
                <a:latin typeface="Lucida Sans Unicode"/>
                <a:cs typeface="Lucida Sans Unicode"/>
              </a:rPr>
              <a:t>деятельности  </a:t>
            </a:r>
            <a:r>
              <a:rPr dirty="0" sz="1200" spc="-50">
                <a:latin typeface="Lucida Sans Unicode"/>
                <a:cs typeface="Lucida Sans Unicode"/>
              </a:rPr>
              <a:t>Развитие </a:t>
            </a:r>
            <a:r>
              <a:rPr dirty="0" sz="1200" spc="-70">
                <a:latin typeface="Lucida Sans Unicode"/>
                <a:cs typeface="Lucida Sans Unicode"/>
              </a:rPr>
              <a:t>навыков </a:t>
            </a:r>
            <a:r>
              <a:rPr dirty="0" sz="1200" spc="-65">
                <a:latin typeface="Lucida Sans Unicode"/>
                <a:cs typeface="Lucida Sans Unicode"/>
              </a:rPr>
              <a:t>руководителя  </a:t>
            </a:r>
            <a:r>
              <a:rPr dirty="0" sz="1200" spc="-75">
                <a:latin typeface="Lucida Sans Unicode"/>
                <a:cs typeface="Lucida Sans Unicode"/>
              </a:rPr>
              <a:t>Маркетинг и продвижение  </a:t>
            </a:r>
            <a:r>
              <a:rPr dirty="0" sz="1200" spc="-65">
                <a:latin typeface="Lucida Sans Unicode"/>
                <a:cs typeface="Lucida Sans Unicode"/>
              </a:rPr>
              <a:t>Тематические </a:t>
            </a:r>
            <a:r>
              <a:rPr dirty="0" sz="1200" spc="-85">
                <a:latin typeface="Lucida Sans Unicode"/>
                <a:cs typeface="Lucida Sans Unicode"/>
              </a:rPr>
              <a:t>семинары, </a:t>
            </a:r>
            <a:r>
              <a:rPr dirty="0" sz="1200" spc="-75">
                <a:latin typeface="Lucida Sans Unicode"/>
                <a:cs typeface="Lucida Sans Unicode"/>
              </a:rPr>
              <a:t>вебинары  и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конференции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36947" y="1856232"/>
            <a:ext cx="365760" cy="367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6947" y="2432304"/>
            <a:ext cx="73151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6947" y="2798064"/>
            <a:ext cx="73151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6947" y="2977895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6947" y="3159251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80247" y="1459991"/>
            <a:ext cx="3896105" cy="2495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47888" y="1627632"/>
            <a:ext cx="3572510" cy="2171700"/>
          </a:xfrm>
          <a:custGeom>
            <a:avLst/>
            <a:gdLst/>
            <a:ahLst/>
            <a:cxnLst/>
            <a:rect l="l" t="t" r="r" b="b"/>
            <a:pathLst>
              <a:path w="3572509" h="2171700">
                <a:moveTo>
                  <a:pt x="0" y="2171700"/>
                </a:moveTo>
                <a:lnTo>
                  <a:pt x="3572255" y="2171700"/>
                </a:lnTo>
                <a:lnTo>
                  <a:pt x="3572255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247888" y="1884933"/>
            <a:ext cx="3572510" cy="1588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995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EC5136"/>
                </a:solidFill>
                <a:latin typeface="Arial"/>
                <a:cs typeface="Arial"/>
              </a:rPr>
              <a:t>ФИНАНСЫ</a:t>
            </a:r>
            <a:endParaRPr sz="1600">
              <a:latin typeface="Arial"/>
              <a:cs typeface="Arial"/>
            </a:endParaRPr>
          </a:p>
          <a:p>
            <a:pPr marL="377190" marR="608330">
              <a:lnSpc>
                <a:spcPct val="100000"/>
              </a:lnSpc>
              <a:spcBef>
                <a:spcPts val="1750"/>
              </a:spcBef>
            </a:pPr>
            <a:r>
              <a:rPr dirty="0" sz="1200" spc="-65">
                <a:latin typeface="Lucida Sans Unicode"/>
                <a:cs typeface="Lucida Sans Unicode"/>
              </a:rPr>
              <a:t>Консультации </a:t>
            </a:r>
            <a:r>
              <a:rPr dirty="0" sz="1200" spc="-80">
                <a:latin typeface="Lucida Sans Unicode"/>
                <a:cs typeface="Lucida Sans Unicode"/>
              </a:rPr>
              <a:t>по </a:t>
            </a:r>
            <a:r>
              <a:rPr dirty="0" sz="1200" spc="-65">
                <a:latin typeface="Lucida Sans Unicode"/>
                <a:cs typeface="Lucida Sans Unicode"/>
              </a:rPr>
              <a:t>выбору</a:t>
            </a:r>
            <a:r>
              <a:rPr dirty="0" sz="1200" spc="-225">
                <a:latin typeface="Lucida Sans Unicode"/>
                <a:cs typeface="Lucida Sans Unicode"/>
              </a:rPr>
              <a:t> </a:t>
            </a:r>
            <a:r>
              <a:rPr dirty="0" sz="1200" spc="-90">
                <a:latin typeface="Lucida Sans Unicode"/>
                <a:cs typeface="Lucida Sans Unicode"/>
              </a:rPr>
              <a:t>финансовых  </a:t>
            </a:r>
            <a:r>
              <a:rPr dirty="0" sz="1200" spc="-70">
                <a:latin typeface="Lucida Sans Unicode"/>
                <a:cs typeface="Lucida Sans Unicode"/>
              </a:rPr>
              <a:t>инструментов </a:t>
            </a:r>
            <a:r>
              <a:rPr dirty="0" sz="1200" spc="-80">
                <a:latin typeface="Lucida Sans Unicode"/>
                <a:cs typeface="Lucida Sans Unicode"/>
              </a:rPr>
              <a:t>реализации </a:t>
            </a:r>
            <a:r>
              <a:rPr dirty="0" sz="1200" spc="-75">
                <a:latin typeface="Lucida Sans Unicode"/>
                <a:cs typeface="Lucida Sans Unicode"/>
              </a:rPr>
              <a:t>проекта  </a:t>
            </a:r>
            <a:r>
              <a:rPr dirty="0" sz="1200" spc="-65">
                <a:latin typeface="Lucida Sans Unicode"/>
                <a:cs typeface="Lucida Sans Unicode"/>
              </a:rPr>
              <a:t>Подбор </a:t>
            </a:r>
            <a:r>
              <a:rPr dirty="0" sz="1200" spc="-105">
                <a:latin typeface="Lucida Sans Unicode"/>
                <a:cs typeface="Lucida Sans Unicode"/>
              </a:rPr>
              <a:t>программ</a:t>
            </a:r>
            <a:r>
              <a:rPr dirty="0" sz="1200" spc="-215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кредитования</a:t>
            </a:r>
            <a:endParaRPr sz="1200">
              <a:latin typeface="Lucida Sans Unicode"/>
              <a:cs typeface="Lucida Sans Unicode"/>
            </a:endParaRPr>
          </a:p>
          <a:p>
            <a:pPr marL="377190">
              <a:lnSpc>
                <a:spcPct val="100000"/>
              </a:lnSpc>
            </a:pPr>
            <a:r>
              <a:rPr dirty="0" sz="1200" spc="-75">
                <a:latin typeface="Lucida Sans Unicode"/>
                <a:cs typeface="Lucida Sans Unicode"/>
              </a:rPr>
              <a:t>или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90">
                <a:latin typeface="Lucida Sans Unicode"/>
                <a:cs typeface="Lucida Sans Unicode"/>
              </a:rPr>
              <a:t>лизинга</a:t>
            </a:r>
            <a:endParaRPr sz="1200">
              <a:latin typeface="Lucida Sans Unicode"/>
              <a:cs typeface="Lucida Sans Unicode"/>
            </a:endParaRPr>
          </a:p>
          <a:p>
            <a:pPr marL="377190" marR="669925">
              <a:lnSpc>
                <a:spcPct val="100000"/>
              </a:lnSpc>
            </a:pPr>
            <a:r>
              <a:rPr dirty="0" sz="1200" spc="-65">
                <a:latin typeface="Lucida Sans Unicode"/>
                <a:cs typeface="Lucida Sans Unicode"/>
              </a:rPr>
              <a:t>Содействие</a:t>
            </a:r>
            <a:r>
              <a:rPr dirty="0" sz="1200" spc="-150">
                <a:latin typeface="Lucida Sans Unicode"/>
                <a:cs typeface="Lucida Sans Unicode"/>
              </a:rPr>
              <a:t>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работе</a:t>
            </a:r>
            <a:r>
              <a:rPr dirty="0" sz="1200" spc="-140">
                <a:latin typeface="Lucida Sans Unicode"/>
                <a:cs typeface="Lucida Sans Unicode"/>
              </a:rPr>
              <a:t> </a:t>
            </a:r>
            <a:r>
              <a:rPr dirty="0" sz="1200" spc="-30">
                <a:latin typeface="Lucida Sans Unicode"/>
                <a:cs typeface="Lucida Sans Unicode"/>
              </a:rPr>
              <a:t>с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финансовыми  </a:t>
            </a:r>
            <a:r>
              <a:rPr dirty="0" sz="1200" spc="-90">
                <a:latin typeface="Lucida Sans Unicode"/>
                <a:cs typeface="Lucida Sans Unicode"/>
              </a:rPr>
              <a:t>организациями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76488" y="1856232"/>
            <a:ext cx="365759" cy="3672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76488" y="2432304"/>
            <a:ext cx="73151" cy="73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76488" y="2798064"/>
            <a:ext cx="73151" cy="73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76488" y="3159251"/>
            <a:ext cx="73151" cy="73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4215" y="3887761"/>
            <a:ext cx="3896105" cy="2494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1856" y="4055364"/>
            <a:ext cx="3572510" cy="2170430"/>
          </a:xfrm>
          <a:custGeom>
            <a:avLst/>
            <a:gdLst/>
            <a:ahLst/>
            <a:cxnLst/>
            <a:rect l="l" t="t" r="r" b="b"/>
            <a:pathLst>
              <a:path w="3572510" h="2170429">
                <a:moveTo>
                  <a:pt x="0" y="2170176"/>
                </a:moveTo>
                <a:lnTo>
                  <a:pt x="3572255" y="2170176"/>
                </a:lnTo>
                <a:lnTo>
                  <a:pt x="3572255" y="0"/>
                </a:lnTo>
                <a:lnTo>
                  <a:pt x="0" y="0"/>
                </a:lnTo>
                <a:lnTo>
                  <a:pt x="0" y="217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71856" y="4311777"/>
            <a:ext cx="3572510" cy="1588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EC5136"/>
                </a:solidFill>
                <a:latin typeface="Arial"/>
                <a:cs typeface="Arial"/>
              </a:rPr>
              <a:t>ПРОИЗВОДСТВО</a:t>
            </a:r>
            <a:endParaRPr sz="1600">
              <a:latin typeface="Arial"/>
              <a:cs typeface="Arial"/>
            </a:endParaRPr>
          </a:p>
          <a:p>
            <a:pPr marL="375285" marR="342265">
              <a:lnSpc>
                <a:spcPct val="100000"/>
              </a:lnSpc>
              <a:spcBef>
                <a:spcPts val="1750"/>
              </a:spcBef>
            </a:pPr>
            <a:r>
              <a:rPr dirty="0" sz="1200" spc="-65">
                <a:latin typeface="Lucida Sans Unicode"/>
                <a:cs typeface="Lucida Sans Unicode"/>
              </a:rPr>
              <a:t>Консультации </a:t>
            </a:r>
            <a:r>
              <a:rPr dirty="0" sz="1200" spc="-80">
                <a:latin typeface="Lucida Sans Unicode"/>
                <a:cs typeface="Lucida Sans Unicode"/>
              </a:rPr>
              <a:t>по </a:t>
            </a:r>
            <a:r>
              <a:rPr dirty="0" sz="1200" spc="-75">
                <a:latin typeface="Lucida Sans Unicode"/>
                <a:cs typeface="Lucida Sans Unicode"/>
              </a:rPr>
              <a:t>созданию</a:t>
            </a:r>
            <a:r>
              <a:rPr dirty="0" sz="1200" spc="-225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производства  </a:t>
            </a:r>
            <a:r>
              <a:rPr dirty="0" sz="1200" spc="-40">
                <a:latin typeface="Lucida Sans Unicode"/>
                <a:cs typeface="Lucida Sans Unicode"/>
              </a:rPr>
              <a:t>в </a:t>
            </a:r>
            <a:r>
              <a:rPr dirty="0" sz="1200" spc="-75">
                <a:latin typeface="Lucida Sans Unicode"/>
                <a:cs typeface="Lucida Sans Unicode"/>
              </a:rPr>
              <a:t>сфере </a:t>
            </a:r>
            <a:r>
              <a:rPr dirty="0" sz="1200" spc="-125">
                <a:latin typeface="Lucida Sans Unicode"/>
                <a:cs typeface="Lucida Sans Unicode"/>
              </a:rPr>
              <a:t>с\х </a:t>
            </a:r>
            <a:r>
              <a:rPr dirty="0" sz="1200" spc="-75">
                <a:latin typeface="Lucida Sans Unicode"/>
                <a:cs typeface="Lucida Sans Unicode"/>
              </a:rPr>
              <a:t>или </a:t>
            </a:r>
            <a:r>
              <a:rPr dirty="0" sz="1200" spc="-85">
                <a:latin typeface="Lucida Sans Unicode"/>
                <a:cs typeface="Lucida Sans Unicode"/>
              </a:rPr>
              <a:t>обрабатывающей  промышленности</a:t>
            </a:r>
            <a:endParaRPr sz="12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200" spc="-70">
                <a:latin typeface="Lucida Sans Unicode"/>
                <a:cs typeface="Lucida Sans Unicode"/>
              </a:rPr>
              <a:t>Прототипирование</a:t>
            </a:r>
            <a:endParaRPr sz="1200">
              <a:latin typeface="Lucida Sans Unicode"/>
              <a:cs typeface="Lucida Sans Unicode"/>
            </a:endParaRPr>
          </a:p>
          <a:p>
            <a:pPr marL="375285" marR="363220">
              <a:lnSpc>
                <a:spcPct val="100000"/>
              </a:lnSpc>
            </a:pPr>
            <a:r>
              <a:rPr dirty="0" sz="1200" spc="15">
                <a:latin typeface="Lucida Sans Unicode"/>
                <a:cs typeface="Lucida Sans Unicode"/>
              </a:rPr>
              <a:t>ЦМИТ</a:t>
            </a:r>
            <a:r>
              <a:rPr dirty="0" sz="1200" spc="-270">
                <a:latin typeface="Lucida Sans Unicode"/>
                <a:cs typeface="Lucida Sans Unicode"/>
              </a:rPr>
              <a:t> </a:t>
            </a:r>
            <a:r>
              <a:rPr dirty="0" sz="1200" spc="-65">
                <a:latin typeface="Lucida Sans Unicode"/>
                <a:cs typeface="Lucida Sans Unicode"/>
              </a:rPr>
              <a:t>(Техническая </a:t>
            </a:r>
            <a:r>
              <a:rPr dirty="0" sz="1200" spc="-75">
                <a:latin typeface="Lucida Sans Unicode"/>
                <a:cs typeface="Lucida Sans Unicode"/>
              </a:rPr>
              <a:t>и </a:t>
            </a:r>
            <a:r>
              <a:rPr dirty="0" sz="1200" spc="-70">
                <a:latin typeface="Lucida Sans Unicode"/>
                <a:cs typeface="Lucida Sans Unicode"/>
              </a:rPr>
              <a:t>производственная  </a:t>
            </a:r>
            <a:r>
              <a:rPr dirty="0" sz="1200" spc="-90">
                <a:latin typeface="Lucida Sans Unicode"/>
                <a:cs typeface="Lucida Sans Unicode"/>
              </a:rPr>
              <a:t>поддержка)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8931" y="4282440"/>
            <a:ext cx="365759" cy="3672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8931" y="4858511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8931" y="5404103"/>
            <a:ext cx="73152" cy="73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8931" y="5585459"/>
            <a:ext cx="73152" cy="731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0708" y="3887761"/>
            <a:ext cx="3896105" cy="2494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08347" y="4055364"/>
            <a:ext cx="3572510" cy="2170430"/>
          </a:xfrm>
          <a:custGeom>
            <a:avLst/>
            <a:gdLst/>
            <a:ahLst/>
            <a:cxnLst/>
            <a:rect l="l" t="t" r="r" b="b"/>
            <a:pathLst>
              <a:path w="3572509" h="2170429">
                <a:moveTo>
                  <a:pt x="0" y="2170176"/>
                </a:moveTo>
                <a:lnTo>
                  <a:pt x="3572255" y="2170176"/>
                </a:lnTo>
                <a:lnTo>
                  <a:pt x="3572255" y="0"/>
                </a:lnTo>
                <a:lnTo>
                  <a:pt x="0" y="0"/>
                </a:lnTo>
                <a:lnTo>
                  <a:pt x="0" y="217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308347" y="4311777"/>
            <a:ext cx="3572510" cy="1494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EC5136"/>
                </a:solidFill>
                <a:latin typeface="Arial"/>
                <a:cs typeface="Arial"/>
              </a:rPr>
              <a:t>СОЦИАЛЬНЫЙ</a:t>
            </a:r>
            <a:endParaRPr sz="1600">
              <a:latin typeface="Arial"/>
              <a:cs typeface="Arial"/>
            </a:endParaRPr>
          </a:p>
          <a:p>
            <a:pPr marL="721360">
              <a:lnSpc>
                <a:spcPct val="100000"/>
              </a:lnSpc>
            </a:pPr>
            <a:r>
              <a:rPr dirty="0" sz="1600" spc="30" b="1">
                <a:solidFill>
                  <a:srgbClr val="EC5136"/>
                </a:solidFill>
                <a:latin typeface="Arial"/>
                <a:cs typeface="Arial"/>
              </a:rPr>
              <a:t>КОНТРАКТ</a:t>
            </a:r>
            <a:endParaRPr sz="1600">
              <a:latin typeface="Arial"/>
              <a:cs typeface="Arial"/>
            </a:endParaRPr>
          </a:p>
          <a:p>
            <a:pPr marL="376555" marR="588010">
              <a:lnSpc>
                <a:spcPct val="100000"/>
              </a:lnSpc>
              <a:spcBef>
                <a:spcPts val="525"/>
              </a:spcBef>
            </a:pPr>
            <a:r>
              <a:rPr dirty="0" sz="1200" spc="-60">
                <a:latin typeface="Lucida Sans Unicode"/>
                <a:cs typeface="Lucida Sans Unicode"/>
              </a:rPr>
              <a:t>Консультация </a:t>
            </a:r>
            <a:r>
              <a:rPr dirty="0" sz="1200" spc="-80">
                <a:latin typeface="Lucida Sans Unicode"/>
                <a:cs typeface="Lucida Sans Unicode"/>
              </a:rPr>
              <a:t>по </a:t>
            </a:r>
            <a:r>
              <a:rPr dirty="0" sz="1200" spc="-65">
                <a:latin typeface="Lucida Sans Unicode"/>
                <a:cs typeface="Lucida Sans Unicode"/>
              </a:rPr>
              <a:t>выбору</a:t>
            </a:r>
            <a:r>
              <a:rPr dirty="0" sz="1200" spc="-235">
                <a:latin typeface="Lucida Sans Unicode"/>
                <a:cs typeface="Lucida Sans Unicode"/>
              </a:rPr>
              <a:t> </a:t>
            </a:r>
            <a:r>
              <a:rPr dirty="0" sz="1200" spc="-80">
                <a:latin typeface="Lucida Sans Unicode"/>
                <a:cs typeface="Lucida Sans Unicode"/>
              </a:rPr>
              <a:t>направления  </a:t>
            </a:r>
            <a:r>
              <a:rPr dirty="0" sz="1200" spc="-70">
                <a:latin typeface="Lucida Sans Unicode"/>
                <a:cs typeface="Lucida Sans Unicode"/>
              </a:rPr>
              <a:t>деятельности </a:t>
            </a:r>
            <a:r>
              <a:rPr dirty="0" sz="1200" spc="-75">
                <a:latin typeface="Lucida Sans Unicode"/>
                <a:cs typeface="Lucida Sans Unicode"/>
              </a:rPr>
              <a:t>и </a:t>
            </a:r>
            <a:r>
              <a:rPr dirty="0" sz="1200" spc="-90">
                <a:latin typeface="Lucida Sans Unicode"/>
                <a:cs typeface="Lucida Sans Unicode"/>
              </a:rPr>
              <a:t>организации</a:t>
            </a:r>
            <a:r>
              <a:rPr dirty="0" sz="1200" spc="-285">
                <a:latin typeface="Lucida Sans Unicode"/>
                <a:cs typeface="Lucida Sans Unicode"/>
              </a:rPr>
              <a:t> </a:t>
            </a:r>
            <a:r>
              <a:rPr dirty="0" sz="1200" spc="-60">
                <a:latin typeface="Lucida Sans Unicode"/>
                <a:cs typeface="Lucida Sans Unicode"/>
              </a:rPr>
              <a:t>бизнеса</a:t>
            </a:r>
            <a:endParaRPr sz="1200">
              <a:latin typeface="Lucida Sans Unicode"/>
              <a:cs typeface="Lucida Sans Unicode"/>
            </a:endParaRPr>
          </a:p>
          <a:p>
            <a:pPr marL="376555">
              <a:lnSpc>
                <a:spcPct val="100000"/>
              </a:lnSpc>
              <a:spcBef>
                <a:spcPts val="1440"/>
              </a:spcBef>
            </a:pPr>
            <a:r>
              <a:rPr dirty="0" sz="1200" spc="-80">
                <a:latin typeface="Lucida Sans Unicode"/>
                <a:cs typeface="Lucida Sans Unicode"/>
              </a:rPr>
              <a:t>Помощь</a:t>
            </a:r>
            <a:r>
              <a:rPr dirty="0" sz="1200" spc="-125">
                <a:latin typeface="Lucida Sans Unicode"/>
                <a:cs typeface="Lucida Sans Unicode"/>
              </a:rPr>
              <a:t>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80">
                <a:latin typeface="Lucida Sans Unicode"/>
                <a:cs typeface="Lucida Sans Unicode"/>
              </a:rPr>
              <a:t>подготовке</a:t>
            </a:r>
            <a:r>
              <a:rPr dirty="0" sz="1200" spc="-130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бизнес-план</a:t>
            </a:r>
            <a:r>
              <a:rPr dirty="0" sz="1200" spc="-14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90">
                <a:latin typeface="Lucida Sans Unicode"/>
                <a:cs typeface="Lucida Sans Unicode"/>
              </a:rPr>
              <a:t>его</a:t>
            </a:r>
            <a:endParaRPr sz="1200">
              <a:latin typeface="Lucida Sans Unicode"/>
              <a:cs typeface="Lucida Sans Unicode"/>
            </a:endParaRPr>
          </a:p>
          <a:p>
            <a:pPr marL="376555">
              <a:lnSpc>
                <a:spcPct val="100000"/>
              </a:lnSpc>
              <a:spcBef>
                <a:spcPts val="5"/>
              </a:spcBef>
            </a:pPr>
            <a:r>
              <a:rPr dirty="0" sz="1200" spc="-95">
                <a:latin typeface="Lucida Sans Unicode"/>
                <a:cs typeface="Lucida Sans Unicode"/>
              </a:rPr>
              <a:t>аудит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36947" y="4282440"/>
            <a:ext cx="365760" cy="3672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36947" y="4946903"/>
            <a:ext cx="73151" cy="73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36947" y="5494020"/>
            <a:ext cx="73151" cy="731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078723" y="3889286"/>
            <a:ext cx="3896105" cy="249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46364" y="4056888"/>
            <a:ext cx="3572510" cy="2171700"/>
          </a:xfrm>
          <a:custGeom>
            <a:avLst/>
            <a:gdLst/>
            <a:ahLst/>
            <a:cxnLst/>
            <a:rect l="l" t="t" r="r" b="b"/>
            <a:pathLst>
              <a:path w="3572509" h="2171700">
                <a:moveTo>
                  <a:pt x="0" y="2171700"/>
                </a:moveTo>
                <a:lnTo>
                  <a:pt x="3572255" y="2171700"/>
                </a:lnTo>
                <a:lnTo>
                  <a:pt x="3572255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473440" y="4285488"/>
            <a:ext cx="367283" cy="3672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246364" y="4314190"/>
            <a:ext cx="3572510" cy="1365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EC5136"/>
                </a:solidFill>
                <a:latin typeface="Arial"/>
                <a:cs typeface="Arial"/>
              </a:rPr>
              <a:t>РЕГИСТРАЦИЯ</a:t>
            </a:r>
            <a:r>
              <a:rPr dirty="0" sz="1600" spc="-90" b="1">
                <a:solidFill>
                  <a:srgbClr val="EC5136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EC5136"/>
                </a:solidFill>
                <a:latin typeface="Arial"/>
                <a:cs typeface="Arial"/>
              </a:rPr>
              <a:t>БИЗНЕСА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marL="376555" marR="1207770">
              <a:lnSpc>
                <a:spcPct val="100000"/>
              </a:lnSpc>
            </a:pPr>
            <a:r>
              <a:rPr dirty="0" sz="1200" spc="-65">
                <a:latin typeface="Lucida Sans Unicode"/>
                <a:cs typeface="Lucida Sans Unicode"/>
              </a:rPr>
              <a:t>Консультации </a:t>
            </a:r>
            <a:r>
              <a:rPr dirty="0" sz="1200" spc="-80">
                <a:latin typeface="Lucida Sans Unicode"/>
                <a:cs typeface="Lucida Sans Unicode"/>
              </a:rPr>
              <a:t>по</a:t>
            </a:r>
            <a:r>
              <a:rPr dirty="0" sz="1200" spc="-200">
                <a:latin typeface="Lucida Sans Unicode"/>
                <a:cs typeface="Lucida Sans Unicode"/>
              </a:rPr>
              <a:t> </a:t>
            </a:r>
            <a:r>
              <a:rPr dirty="0" sz="1200" spc="-80">
                <a:latin typeface="Lucida Sans Unicode"/>
                <a:cs typeface="Lucida Sans Unicode"/>
              </a:rPr>
              <a:t>подготовке  </a:t>
            </a:r>
            <a:r>
              <a:rPr dirty="0" sz="1200" spc="-50">
                <a:latin typeface="Lucida Sans Unicode"/>
                <a:cs typeface="Lucida Sans Unicode"/>
              </a:rPr>
              <a:t>к </a:t>
            </a:r>
            <a:r>
              <a:rPr dirty="0" sz="1200" spc="-85">
                <a:latin typeface="Lucida Sans Unicode"/>
                <a:cs typeface="Lucida Sans Unicode"/>
              </a:rPr>
              <a:t>регистрации </a:t>
            </a:r>
            <a:r>
              <a:rPr dirty="0" sz="1200" spc="-60">
                <a:latin typeface="Lucida Sans Unicode"/>
                <a:cs typeface="Lucida Sans Unicode"/>
              </a:rPr>
              <a:t>бизнеса  </a:t>
            </a:r>
            <a:r>
              <a:rPr dirty="0" sz="1200" spc="-70">
                <a:latin typeface="Lucida Sans Unicode"/>
                <a:cs typeface="Lucida Sans Unicode"/>
              </a:rPr>
              <a:t>Регистрация </a:t>
            </a:r>
            <a:r>
              <a:rPr dirty="0" sz="1200" spc="-60">
                <a:latin typeface="Lucida Sans Unicode"/>
                <a:cs typeface="Lucida Sans Unicode"/>
              </a:rPr>
              <a:t>бизнеса  </a:t>
            </a:r>
            <a:r>
              <a:rPr dirty="0" sz="1200" spc="-55">
                <a:latin typeface="Lucida Sans Unicode"/>
                <a:cs typeface="Lucida Sans Unicode"/>
              </a:rPr>
              <a:t>Открытие </a:t>
            </a:r>
            <a:r>
              <a:rPr dirty="0" sz="1200" spc="-75">
                <a:latin typeface="Lucida Sans Unicode"/>
                <a:cs typeface="Lucida Sans Unicode"/>
              </a:rPr>
              <a:t>расчетного</a:t>
            </a:r>
            <a:r>
              <a:rPr dirty="0" sz="1200" spc="-240">
                <a:latin typeface="Lucida Sans Unicode"/>
                <a:cs typeface="Lucida Sans Unicode"/>
              </a:rPr>
              <a:t> </a:t>
            </a:r>
            <a:r>
              <a:rPr dirty="0" sz="1200" spc="-60">
                <a:latin typeface="Lucida Sans Unicode"/>
                <a:cs typeface="Lucida Sans Unicode"/>
              </a:rPr>
              <a:t>счета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473440" y="5003291"/>
            <a:ext cx="73151" cy="731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73440" y="5369052"/>
            <a:ext cx="73151" cy="731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473440" y="5548884"/>
            <a:ext cx="73151" cy="731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01269"/>
            <a:ext cx="96418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-210">
                <a:solidFill>
                  <a:srgbClr val="E74A36"/>
                </a:solidFill>
              </a:rPr>
              <a:t>Самозанятые </a:t>
            </a:r>
            <a:r>
              <a:rPr dirty="0" sz="2800" spc="-160"/>
              <a:t>граждане </a:t>
            </a:r>
            <a:r>
              <a:rPr dirty="0" sz="2800" spc="-135"/>
              <a:t>и </a:t>
            </a:r>
            <a:r>
              <a:rPr dirty="0" sz="2800" spc="-225"/>
              <a:t>индивидуальные</a:t>
            </a:r>
            <a:r>
              <a:rPr dirty="0" sz="2800" spc="-200"/>
              <a:t> </a:t>
            </a:r>
            <a:r>
              <a:rPr dirty="0" sz="2800" spc="-175"/>
              <a:t>предприниматели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8078723" y="1459991"/>
            <a:ext cx="3896105" cy="292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46364" y="1627632"/>
            <a:ext cx="3572510" cy="2598420"/>
          </a:xfrm>
          <a:custGeom>
            <a:avLst/>
            <a:gdLst/>
            <a:ahLst/>
            <a:cxnLst/>
            <a:rect l="l" t="t" r="r" b="b"/>
            <a:pathLst>
              <a:path w="3572509" h="2598420">
                <a:moveTo>
                  <a:pt x="0" y="2598420"/>
                </a:moveTo>
                <a:lnTo>
                  <a:pt x="3572255" y="2598420"/>
                </a:lnTo>
                <a:lnTo>
                  <a:pt x="3572255" y="0"/>
                </a:lnTo>
                <a:lnTo>
                  <a:pt x="0" y="0"/>
                </a:lnTo>
                <a:lnTo>
                  <a:pt x="0" y="259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46364" y="1884933"/>
            <a:ext cx="3572510" cy="2137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solidFill>
                  <a:srgbClr val="EC5136"/>
                </a:solidFill>
                <a:latin typeface="Arial"/>
                <a:cs typeface="Arial"/>
              </a:rPr>
              <a:t>КОНСУЛЬТАЦИИ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ct val="100000"/>
              </a:lnSpc>
              <a:spcBef>
                <a:spcPts val="1750"/>
              </a:spcBef>
            </a:pPr>
            <a:r>
              <a:rPr dirty="0" sz="1200" spc="-60">
                <a:latin typeface="Lucida Sans Unicode"/>
                <a:cs typeface="Lucida Sans Unicode"/>
              </a:rPr>
              <a:t>Правовые</a:t>
            </a:r>
            <a:r>
              <a:rPr dirty="0" sz="1200" spc="-125">
                <a:latin typeface="Lucida Sans Unicode"/>
                <a:cs typeface="Lucida Sans Unicode"/>
              </a:rPr>
              <a:t> </a:t>
            </a:r>
            <a:r>
              <a:rPr dirty="0" sz="1200" spc="-70">
                <a:latin typeface="Lucida Sans Unicode"/>
                <a:cs typeface="Lucida Sans Unicode"/>
              </a:rPr>
              <a:t>вопросы</a:t>
            </a:r>
            <a:endParaRPr sz="1200">
              <a:latin typeface="Lucida Sans Unicode"/>
              <a:cs typeface="Lucida Sans Unicode"/>
            </a:endParaRPr>
          </a:p>
          <a:p>
            <a:pPr marL="376555" marR="944244">
              <a:lnSpc>
                <a:spcPct val="100000"/>
              </a:lnSpc>
            </a:pPr>
            <a:r>
              <a:rPr dirty="0" sz="1200" spc="-55">
                <a:latin typeface="Lucida Sans Unicode"/>
                <a:cs typeface="Lucida Sans Unicode"/>
              </a:rPr>
              <a:t>Выбор </a:t>
            </a:r>
            <a:r>
              <a:rPr dirty="0" sz="1200" spc="-85">
                <a:latin typeface="Lucida Sans Unicode"/>
                <a:cs typeface="Lucida Sans Unicode"/>
              </a:rPr>
              <a:t>оптимальной </a:t>
            </a:r>
            <a:r>
              <a:rPr dirty="0" sz="1200" spc="-65">
                <a:latin typeface="Lucida Sans Unicode"/>
                <a:cs typeface="Lucida Sans Unicode"/>
              </a:rPr>
              <a:t>системы  </a:t>
            </a:r>
            <a:r>
              <a:rPr dirty="0" sz="1200" spc="-75">
                <a:latin typeface="Lucida Sans Unicode"/>
                <a:cs typeface="Lucida Sans Unicode"/>
              </a:rPr>
              <a:t>налогообложения  </a:t>
            </a:r>
            <a:r>
              <a:rPr dirty="0" sz="1200" spc="-70">
                <a:latin typeface="Lucida Sans Unicode"/>
                <a:cs typeface="Lucida Sans Unicode"/>
              </a:rPr>
              <a:t>Бухгалтерский </a:t>
            </a:r>
            <a:r>
              <a:rPr dirty="0" sz="1200" spc="-55">
                <a:latin typeface="Lucida Sans Unicode"/>
                <a:cs typeface="Lucida Sans Unicode"/>
              </a:rPr>
              <a:t>учет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280">
                <a:latin typeface="Lucida Sans Unicode"/>
                <a:cs typeface="Lucida Sans Unicode"/>
              </a:rPr>
              <a:t> </a:t>
            </a:r>
            <a:r>
              <a:rPr dirty="0" sz="1200" spc="-60">
                <a:latin typeface="Lucida Sans Unicode"/>
                <a:cs typeface="Lucida Sans Unicode"/>
              </a:rPr>
              <a:t>отчетность</a:t>
            </a:r>
            <a:endParaRPr sz="1200">
              <a:latin typeface="Lucida Sans Unicode"/>
              <a:cs typeface="Lucida Sans Unicode"/>
            </a:endParaRPr>
          </a:p>
          <a:p>
            <a:pPr marL="376555" marR="727075">
              <a:lnSpc>
                <a:spcPct val="100000"/>
              </a:lnSpc>
            </a:pPr>
            <a:r>
              <a:rPr dirty="0" sz="1200" spc="-60">
                <a:latin typeface="Lucida Sans Unicode"/>
                <a:cs typeface="Lucida Sans Unicode"/>
              </a:rPr>
              <a:t>Управленческий </a:t>
            </a:r>
            <a:r>
              <a:rPr dirty="0" sz="1200" spc="-55">
                <a:latin typeface="Lucida Sans Unicode"/>
                <a:cs typeface="Lucida Sans Unicode"/>
              </a:rPr>
              <a:t>учет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300">
                <a:latin typeface="Lucida Sans Unicode"/>
                <a:cs typeface="Lucida Sans Unicode"/>
              </a:rPr>
              <a:t> </a:t>
            </a:r>
            <a:r>
              <a:rPr dirty="0" sz="1200" spc="-80">
                <a:latin typeface="Lucida Sans Unicode"/>
                <a:cs typeface="Lucida Sans Unicode"/>
              </a:rPr>
              <a:t>финансовые  документы</a:t>
            </a:r>
            <a:endParaRPr sz="1200">
              <a:latin typeface="Lucida Sans Unicode"/>
              <a:cs typeface="Lucida Sans Unicode"/>
            </a:endParaRPr>
          </a:p>
          <a:p>
            <a:pPr marL="376555">
              <a:lnSpc>
                <a:spcPct val="100000"/>
              </a:lnSpc>
            </a:pPr>
            <a:r>
              <a:rPr dirty="0" sz="1200" spc="-70">
                <a:latin typeface="Lucida Sans Unicode"/>
                <a:cs typeface="Lucida Sans Unicode"/>
              </a:rPr>
              <a:t>Маркетинговые</a:t>
            </a:r>
            <a:r>
              <a:rPr dirty="0" sz="1200" spc="-135">
                <a:latin typeface="Lucida Sans Unicode"/>
                <a:cs typeface="Lucida Sans Unicode"/>
              </a:rPr>
              <a:t> </a:t>
            </a:r>
            <a:r>
              <a:rPr dirty="0" sz="1200" spc="-70">
                <a:latin typeface="Lucida Sans Unicode"/>
                <a:cs typeface="Lucida Sans Unicode"/>
              </a:rPr>
              <a:t>вопросы</a:t>
            </a:r>
            <a:endParaRPr sz="1200">
              <a:latin typeface="Lucida Sans Unicode"/>
              <a:cs typeface="Lucida Sans Unicode"/>
            </a:endParaRPr>
          </a:p>
          <a:p>
            <a:pPr marL="376555" marR="323215">
              <a:lnSpc>
                <a:spcPct val="100000"/>
              </a:lnSpc>
            </a:pPr>
            <a:r>
              <a:rPr dirty="0" sz="1200" spc="-55">
                <a:latin typeface="Lucida Sans Unicode"/>
                <a:cs typeface="Lucida Sans Unicode"/>
              </a:rPr>
              <a:t>Вопросы </a:t>
            </a:r>
            <a:r>
              <a:rPr dirty="0" sz="1200" spc="-85">
                <a:latin typeface="Lucida Sans Unicode"/>
                <a:cs typeface="Lucida Sans Unicode"/>
              </a:rPr>
              <a:t>сертификации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229">
                <a:latin typeface="Lucida Sans Unicode"/>
                <a:cs typeface="Lucida Sans Unicode"/>
              </a:rPr>
              <a:t> </a:t>
            </a:r>
            <a:r>
              <a:rPr dirty="0" sz="1200" spc="-90">
                <a:latin typeface="Lucida Sans Unicode"/>
                <a:cs typeface="Lucida Sans Unicode"/>
              </a:rPr>
              <a:t>стандартизации  </a:t>
            </a:r>
            <a:r>
              <a:rPr dirty="0" sz="1200" spc="-45">
                <a:latin typeface="Lucida Sans Unicode"/>
                <a:cs typeface="Lucida Sans Unicode"/>
              </a:rPr>
              <a:t>Иные </a:t>
            </a:r>
            <a:r>
              <a:rPr dirty="0" sz="1200" spc="-70">
                <a:latin typeface="Lucida Sans Unicode"/>
                <a:cs typeface="Lucida Sans Unicode"/>
              </a:rPr>
              <a:t>вопросы </a:t>
            </a:r>
            <a:r>
              <a:rPr dirty="0" sz="1200" spc="-65">
                <a:latin typeface="Lucida Sans Unicode"/>
                <a:cs typeface="Lucida Sans Unicode"/>
              </a:rPr>
              <a:t>развития</a:t>
            </a:r>
            <a:r>
              <a:rPr dirty="0" sz="1200" spc="-290">
                <a:latin typeface="Lucida Sans Unicode"/>
                <a:cs typeface="Lucida Sans Unicode"/>
              </a:rPr>
              <a:t> </a:t>
            </a:r>
            <a:r>
              <a:rPr dirty="0" sz="1200" spc="-60">
                <a:latin typeface="Lucida Sans Unicode"/>
                <a:cs typeface="Lucida Sans Unicode"/>
              </a:rPr>
              <a:t>бизнеса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73440" y="1856232"/>
            <a:ext cx="367283" cy="367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73440" y="2432304"/>
            <a:ext cx="73151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73440" y="2607564"/>
            <a:ext cx="73151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73440" y="2977895"/>
            <a:ext cx="73151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73440" y="3531108"/>
            <a:ext cx="73151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73440" y="3159251"/>
            <a:ext cx="73151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0708" y="1459991"/>
            <a:ext cx="3896105" cy="292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08347" y="1627632"/>
            <a:ext cx="3572510" cy="2598420"/>
          </a:xfrm>
          <a:custGeom>
            <a:avLst/>
            <a:gdLst/>
            <a:ahLst/>
            <a:cxnLst/>
            <a:rect l="l" t="t" r="r" b="b"/>
            <a:pathLst>
              <a:path w="3572509" h="2598420">
                <a:moveTo>
                  <a:pt x="0" y="2598420"/>
                </a:moveTo>
                <a:lnTo>
                  <a:pt x="3572255" y="2598420"/>
                </a:lnTo>
                <a:lnTo>
                  <a:pt x="3572255" y="0"/>
                </a:lnTo>
                <a:lnTo>
                  <a:pt x="0" y="0"/>
                </a:lnTo>
                <a:lnTo>
                  <a:pt x="0" y="259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308347" y="1884933"/>
            <a:ext cx="3572510" cy="177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EC5136"/>
                </a:solidFill>
                <a:latin typeface="Arial"/>
                <a:cs typeface="Arial"/>
              </a:rPr>
              <a:t>ОБУЧЕНИЕ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ct val="100000"/>
              </a:lnSpc>
              <a:spcBef>
                <a:spcPts val="1750"/>
              </a:spcBef>
            </a:pPr>
            <a:r>
              <a:rPr dirty="0" sz="1200" spc="-50">
                <a:latin typeface="Lucida Sans Unicode"/>
                <a:cs typeface="Lucida Sans Unicode"/>
              </a:rPr>
              <a:t>Развитие </a:t>
            </a:r>
            <a:r>
              <a:rPr dirty="0" sz="1200" spc="-70">
                <a:latin typeface="Lucida Sans Unicode"/>
                <a:cs typeface="Lucida Sans Unicode"/>
              </a:rPr>
              <a:t>навыков</a:t>
            </a:r>
            <a:r>
              <a:rPr dirty="0" sz="1200" spc="-220">
                <a:latin typeface="Lucida Sans Unicode"/>
                <a:cs typeface="Lucida Sans Unicode"/>
              </a:rPr>
              <a:t> </a:t>
            </a:r>
            <a:r>
              <a:rPr dirty="0" sz="1200" spc="-65">
                <a:latin typeface="Lucida Sans Unicode"/>
                <a:cs typeface="Lucida Sans Unicode"/>
              </a:rPr>
              <a:t>руководителя</a:t>
            </a:r>
            <a:endParaRPr sz="1200">
              <a:latin typeface="Lucida Sans Unicode"/>
              <a:cs typeface="Lucida Sans Unicode"/>
            </a:endParaRPr>
          </a:p>
          <a:p>
            <a:pPr marL="376555" marR="300990">
              <a:lnSpc>
                <a:spcPct val="100000"/>
              </a:lnSpc>
            </a:pPr>
            <a:r>
              <a:rPr dirty="0" sz="1200" spc="-85">
                <a:latin typeface="Lucida Sans Unicode"/>
                <a:cs typeface="Lucida Sans Unicode"/>
              </a:rPr>
              <a:t>работа </a:t>
            </a:r>
            <a:r>
              <a:rPr dirty="0" sz="1200" spc="-30">
                <a:latin typeface="Lucida Sans Unicode"/>
                <a:cs typeface="Lucida Sans Unicode"/>
              </a:rPr>
              <a:t>с </a:t>
            </a:r>
            <a:r>
              <a:rPr dirty="0" sz="1200" spc="-80">
                <a:latin typeface="Lucida Sans Unicode"/>
                <a:cs typeface="Lucida Sans Unicode"/>
              </a:rPr>
              <a:t>маркетплейсами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29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электронными  </a:t>
            </a:r>
            <a:r>
              <a:rPr dirty="0" sz="1200" spc="-80">
                <a:latin typeface="Lucida Sans Unicode"/>
                <a:cs typeface="Lucida Sans Unicode"/>
              </a:rPr>
              <a:t>Каналами</a:t>
            </a:r>
            <a:r>
              <a:rPr dirty="0" sz="1200" spc="-130">
                <a:latin typeface="Lucida Sans Unicode"/>
                <a:cs typeface="Lucida Sans Unicode"/>
              </a:rPr>
              <a:t> </a:t>
            </a:r>
            <a:r>
              <a:rPr dirty="0" sz="1200" spc="-95">
                <a:latin typeface="Lucida Sans Unicode"/>
                <a:cs typeface="Lucida Sans Unicode"/>
              </a:rPr>
              <a:t>продаж</a:t>
            </a:r>
            <a:endParaRPr sz="1200">
              <a:latin typeface="Lucida Sans Unicode"/>
              <a:cs typeface="Lucida Sans Unicode"/>
            </a:endParaRPr>
          </a:p>
          <a:p>
            <a:pPr marL="376555" marR="676275">
              <a:lnSpc>
                <a:spcPct val="100000"/>
              </a:lnSpc>
            </a:pPr>
            <a:r>
              <a:rPr dirty="0" sz="1200" spc="-70">
                <a:latin typeface="Lucida Sans Unicode"/>
                <a:cs typeface="Lucida Sans Unicode"/>
              </a:rPr>
              <a:t>Акселерационные </a:t>
            </a:r>
            <a:r>
              <a:rPr dirty="0" sz="1200" spc="-105">
                <a:latin typeface="Lucida Sans Unicode"/>
                <a:cs typeface="Lucida Sans Unicode"/>
              </a:rPr>
              <a:t>программы  </a:t>
            </a:r>
            <a:r>
              <a:rPr dirty="0" sz="1200" spc="-75">
                <a:latin typeface="Lucida Sans Unicode"/>
                <a:cs typeface="Lucida Sans Unicode"/>
              </a:rPr>
              <a:t>Маркетинг и продвижение  </a:t>
            </a:r>
            <a:r>
              <a:rPr dirty="0" sz="1200" spc="-65">
                <a:latin typeface="Lucida Sans Unicode"/>
                <a:cs typeface="Lucida Sans Unicode"/>
              </a:rPr>
              <a:t>Тематические </a:t>
            </a:r>
            <a:r>
              <a:rPr dirty="0" sz="1200" spc="-85">
                <a:latin typeface="Lucida Sans Unicode"/>
                <a:cs typeface="Lucida Sans Unicode"/>
              </a:rPr>
              <a:t>семинары, </a:t>
            </a:r>
            <a:r>
              <a:rPr dirty="0" sz="1200" spc="-75">
                <a:latin typeface="Lucida Sans Unicode"/>
                <a:cs typeface="Lucida Sans Unicode"/>
              </a:rPr>
              <a:t>вебинары</a:t>
            </a:r>
            <a:r>
              <a:rPr dirty="0" sz="1200" spc="-305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и  </a:t>
            </a:r>
            <a:r>
              <a:rPr dirty="0" sz="1200" spc="-85">
                <a:latin typeface="Lucida Sans Unicode"/>
                <a:cs typeface="Lucida Sans Unicode"/>
              </a:rPr>
              <a:t>конференции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6947" y="1856232"/>
            <a:ext cx="365760" cy="367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6947" y="2432304"/>
            <a:ext cx="73151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6947" y="2798064"/>
            <a:ext cx="73151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6947" y="2977895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6947" y="3159251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4215" y="4433315"/>
            <a:ext cx="5878830" cy="19545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1856" y="4600955"/>
            <a:ext cx="5554980" cy="1630680"/>
          </a:xfrm>
          <a:custGeom>
            <a:avLst/>
            <a:gdLst/>
            <a:ahLst/>
            <a:cxnLst/>
            <a:rect l="l" t="t" r="r" b="b"/>
            <a:pathLst>
              <a:path w="5554980" h="1630679">
                <a:moveTo>
                  <a:pt x="0" y="1630680"/>
                </a:moveTo>
                <a:lnTo>
                  <a:pt x="5554980" y="1630680"/>
                </a:lnTo>
                <a:lnTo>
                  <a:pt x="5554980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71856" y="4845177"/>
            <a:ext cx="5554980" cy="1189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95"/>
              </a:spcBef>
            </a:pPr>
            <a:r>
              <a:rPr dirty="0" sz="1600" spc="20" b="1">
                <a:solidFill>
                  <a:srgbClr val="EC5136"/>
                </a:solidFill>
                <a:latin typeface="Arial"/>
                <a:cs typeface="Arial"/>
              </a:rPr>
              <a:t>КОВОРКИНГ</a:t>
            </a:r>
            <a:endParaRPr sz="1600">
              <a:latin typeface="Arial"/>
              <a:cs typeface="Arial"/>
            </a:endParaRPr>
          </a:p>
          <a:p>
            <a:pPr marL="375285" marR="1078865">
              <a:lnSpc>
                <a:spcPct val="100000"/>
              </a:lnSpc>
              <a:spcBef>
                <a:spcPts val="1485"/>
              </a:spcBef>
            </a:pPr>
            <a:r>
              <a:rPr dirty="0" sz="1200" spc="-80">
                <a:latin typeface="Lucida Sans Unicode"/>
                <a:cs typeface="Lucida Sans Unicode"/>
              </a:rPr>
              <a:t>Аренда</a:t>
            </a:r>
            <a:r>
              <a:rPr dirty="0" sz="1200" spc="-130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рабочих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мест,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том</a:t>
            </a:r>
            <a:r>
              <a:rPr dirty="0" sz="1200" spc="-125">
                <a:latin typeface="Lucida Sans Unicode"/>
                <a:cs typeface="Lucida Sans Unicode"/>
              </a:rPr>
              <a:t> </a:t>
            </a:r>
            <a:r>
              <a:rPr dirty="0" sz="1200" spc="-55">
                <a:latin typeface="Lucida Sans Unicode"/>
                <a:cs typeface="Lucida Sans Unicode"/>
              </a:rPr>
              <a:t>числе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оборудованных</a:t>
            </a:r>
            <a:r>
              <a:rPr dirty="0" sz="1200" spc="-13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техникой  и местом </a:t>
            </a:r>
            <a:r>
              <a:rPr dirty="0" sz="1200" spc="-85">
                <a:latin typeface="Lucida Sans Unicode"/>
                <a:cs typeface="Lucida Sans Unicode"/>
              </a:rPr>
              <a:t>хранения</a:t>
            </a:r>
            <a:r>
              <a:rPr dirty="0" sz="1200" spc="-24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документов</a:t>
            </a:r>
            <a:endParaRPr sz="12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200" spc="-80">
                <a:latin typeface="Lucida Sans Unicode"/>
                <a:cs typeface="Lucida Sans Unicode"/>
              </a:rPr>
              <a:t>Аренда </a:t>
            </a:r>
            <a:r>
              <a:rPr dirty="0" sz="1200" spc="-85">
                <a:latin typeface="Lucida Sans Unicode"/>
                <a:cs typeface="Lucida Sans Unicode"/>
              </a:rPr>
              <a:t>переговорных,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265">
                <a:latin typeface="Lucida Sans Unicode"/>
                <a:cs typeface="Lucida Sans Unicode"/>
              </a:rPr>
              <a:t> </a:t>
            </a:r>
            <a:r>
              <a:rPr dirty="0" sz="1200" spc="-95">
                <a:latin typeface="Lucida Sans Unicode"/>
                <a:cs typeface="Lucida Sans Unicode"/>
              </a:rPr>
              <a:t>т.ч. </a:t>
            </a:r>
            <a:r>
              <a:rPr dirty="0" sz="1200" spc="-90">
                <a:latin typeface="Lucida Sans Unicode"/>
                <a:cs typeface="Lucida Sans Unicode"/>
              </a:rPr>
              <a:t>для </a:t>
            </a:r>
            <a:r>
              <a:rPr dirty="0" sz="1200" spc="25">
                <a:latin typeface="Lucida Sans Unicode"/>
                <a:cs typeface="Lucida Sans Unicode"/>
              </a:rPr>
              <a:t>ВКС</a:t>
            </a:r>
            <a:endParaRPr sz="12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200" spc="-80">
                <a:latin typeface="Lucida Sans Unicode"/>
                <a:cs typeface="Lucida Sans Unicode"/>
              </a:rPr>
              <a:t>Аренда </a:t>
            </a:r>
            <a:r>
              <a:rPr dirty="0" sz="1200" spc="-100">
                <a:latin typeface="Lucida Sans Unicode"/>
                <a:cs typeface="Lucida Sans Unicode"/>
              </a:rPr>
              <a:t>площадок </a:t>
            </a:r>
            <a:r>
              <a:rPr dirty="0" sz="1200" spc="-90">
                <a:latin typeface="Lucida Sans Unicode"/>
                <a:cs typeface="Lucida Sans Unicode"/>
              </a:rPr>
              <a:t>для </a:t>
            </a:r>
            <a:r>
              <a:rPr dirty="0" sz="1200" spc="-75">
                <a:latin typeface="Lucida Sans Unicode"/>
                <a:cs typeface="Lucida Sans Unicode"/>
              </a:rPr>
              <a:t>проведения</a:t>
            </a:r>
            <a:r>
              <a:rPr dirty="0" sz="1200" spc="-229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конференций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8931" y="4815840"/>
            <a:ext cx="365759" cy="3672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8931" y="5358384"/>
            <a:ext cx="73152" cy="731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8931" y="5725667"/>
            <a:ext cx="73152" cy="73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8931" y="5911596"/>
            <a:ext cx="73152" cy="73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23432" y="4433315"/>
            <a:ext cx="5852921" cy="1954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91071" y="4600955"/>
            <a:ext cx="5529580" cy="1630680"/>
          </a:xfrm>
          <a:custGeom>
            <a:avLst/>
            <a:gdLst/>
            <a:ahLst/>
            <a:cxnLst/>
            <a:rect l="l" t="t" r="r" b="b"/>
            <a:pathLst>
              <a:path w="5529580" h="1630679">
                <a:moveTo>
                  <a:pt x="0" y="1630680"/>
                </a:moveTo>
                <a:lnTo>
                  <a:pt x="5529072" y="1630680"/>
                </a:lnTo>
                <a:lnTo>
                  <a:pt x="5529072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291071" y="4845177"/>
            <a:ext cx="5529580" cy="109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EC5136"/>
                </a:solidFill>
                <a:latin typeface="Arial"/>
                <a:cs typeface="Arial"/>
              </a:rPr>
              <a:t>ФИНАНСЫ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</a:pPr>
            <a:r>
              <a:rPr dirty="0" sz="1200" spc="-65">
                <a:latin typeface="Lucida Sans Unicode"/>
                <a:cs typeface="Lucida Sans Unicode"/>
              </a:rPr>
              <a:t>Консультации </a:t>
            </a:r>
            <a:r>
              <a:rPr dirty="0" sz="1200" spc="-80">
                <a:latin typeface="Lucida Sans Unicode"/>
                <a:cs typeface="Lucida Sans Unicode"/>
              </a:rPr>
              <a:t>по </a:t>
            </a:r>
            <a:r>
              <a:rPr dirty="0" sz="1200" spc="-65">
                <a:latin typeface="Lucida Sans Unicode"/>
                <a:cs typeface="Lucida Sans Unicode"/>
              </a:rPr>
              <a:t>выбору</a:t>
            </a:r>
            <a:r>
              <a:rPr dirty="0" sz="1200" spc="-220">
                <a:latin typeface="Lucida Sans Unicode"/>
                <a:cs typeface="Lucida Sans Unicode"/>
              </a:rPr>
              <a:t> </a:t>
            </a:r>
            <a:r>
              <a:rPr dirty="0" sz="1200" spc="-90">
                <a:latin typeface="Lucida Sans Unicode"/>
                <a:cs typeface="Lucida Sans Unicode"/>
              </a:rPr>
              <a:t>финансовых</a:t>
            </a:r>
            <a:endParaRPr sz="1200">
              <a:latin typeface="Lucida Sans Unicode"/>
              <a:cs typeface="Lucida Sans Unicode"/>
            </a:endParaRPr>
          </a:p>
          <a:p>
            <a:pPr marL="377190">
              <a:lnSpc>
                <a:spcPct val="100000"/>
              </a:lnSpc>
              <a:spcBef>
                <a:spcPts val="1440"/>
              </a:spcBef>
            </a:pPr>
            <a:r>
              <a:rPr dirty="0" sz="1200" spc="-65">
                <a:latin typeface="Lucida Sans Unicode"/>
                <a:cs typeface="Lucida Sans Unicode"/>
              </a:rPr>
              <a:t>Содействие</a:t>
            </a:r>
            <a:r>
              <a:rPr dirty="0" sz="1200" spc="-145">
                <a:latin typeface="Lucida Sans Unicode"/>
                <a:cs typeface="Lucida Sans Unicode"/>
              </a:rPr>
              <a:t>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работе</a:t>
            </a:r>
            <a:r>
              <a:rPr dirty="0" sz="1200" spc="-130">
                <a:latin typeface="Lucida Sans Unicode"/>
                <a:cs typeface="Lucida Sans Unicode"/>
              </a:rPr>
              <a:t> </a:t>
            </a:r>
            <a:r>
              <a:rPr dirty="0" sz="1200" spc="-30">
                <a:latin typeface="Lucida Sans Unicode"/>
                <a:cs typeface="Lucida Sans Unicode"/>
              </a:rPr>
              <a:t>с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финансовыми</a:t>
            </a:r>
            <a:r>
              <a:rPr dirty="0" sz="1200" spc="-145">
                <a:latin typeface="Lucida Sans Unicode"/>
                <a:cs typeface="Lucida Sans Unicode"/>
              </a:rPr>
              <a:t> </a:t>
            </a:r>
            <a:r>
              <a:rPr dirty="0" sz="1200" spc="-90">
                <a:latin typeface="Lucida Sans Unicode"/>
                <a:cs typeface="Lucida Sans Unicode"/>
              </a:rPr>
              <a:t>организациями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19671" y="4815840"/>
            <a:ext cx="365759" cy="3672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19671" y="5445252"/>
            <a:ext cx="73151" cy="731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19671" y="5818632"/>
            <a:ext cx="73151" cy="731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4215" y="1467611"/>
            <a:ext cx="3896105" cy="2920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1856" y="1635251"/>
            <a:ext cx="3572510" cy="2597150"/>
          </a:xfrm>
          <a:custGeom>
            <a:avLst/>
            <a:gdLst/>
            <a:ahLst/>
            <a:cxnLst/>
            <a:rect l="l" t="t" r="r" b="b"/>
            <a:pathLst>
              <a:path w="3572510" h="2597150">
                <a:moveTo>
                  <a:pt x="0" y="2596896"/>
                </a:moveTo>
                <a:lnTo>
                  <a:pt x="3572255" y="2596896"/>
                </a:lnTo>
                <a:lnTo>
                  <a:pt x="3572255" y="0"/>
                </a:lnTo>
                <a:lnTo>
                  <a:pt x="0" y="0"/>
                </a:lnTo>
                <a:lnTo>
                  <a:pt x="0" y="2596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71856" y="1891411"/>
            <a:ext cx="3572510" cy="177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EC5136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375285" marR="1128395">
              <a:lnSpc>
                <a:spcPct val="100000"/>
              </a:lnSpc>
              <a:spcBef>
                <a:spcPts val="1750"/>
              </a:spcBef>
            </a:pPr>
            <a:r>
              <a:rPr dirty="0" sz="1200" spc="-65">
                <a:latin typeface="Lucida Sans Unicode"/>
                <a:cs typeface="Lucida Sans Unicode"/>
              </a:rPr>
              <a:t>Разработка </a:t>
            </a:r>
            <a:r>
              <a:rPr dirty="0" sz="1200" spc="-100">
                <a:latin typeface="Lucida Sans Unicode"/>
                <a:cs typeface="Lucida Sans Unicode"/>
              </a:rPr>
              <a:t>фирменного</a:t>
            </a:r>
            <a:r>
              <a:rPr dirty="0" sz="1200" spc="-220">
                <a:latin typeface="Lucida Sans Unicode"/>
                <a:cs typeface="Lucida Sans Unicode"/>
              </a:rPr>
              <a:t> </a:t>
            </a:r>
            <a:r>
              <a:rPr dirty="0" sz="1200" spc="-55">
                <a:latin typeface="Lucida Sans Unicode"/>
                <a:cs typeface="Lucida Sans Unicode"/>
              </a:rPr>
              <a:t>стиля  </a:t>
            </a:r>
            <a:r>
              <a:rPr dirty="0" sz="1200" spc="-65">
                <a:latin typeface="Lucida Sans Unicode"/>
                <a:cs typeface="Lucida Sans Unicode"/>
              </a:rPr>
              <a:t>(товаров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200">
                <a:latin typeface="Lucida Sans Unicode"/>
                <a:cs typeface="Lucida Sans Unicode"/>
              </a:rPr>
              <a:t> </a:t>
            </a:r>
            <a:r>
              <a:rPr dirty="0" sz="1200" spc="-65">
                <a:latin typeface="Lucida Sans Unicode"/>
                <a:cs typeface="Lucida Sans Unicode"/>
              </a:rPr>
              <a:t>услуг)</a:t>
            </a:r>
            <a:endParaRPr sz="1200">
              <a:latin typeface="Lucida Sans Unicode"/>
              <a:cs typeface="Lucida Sans Unicode"/>
            </a:endParaRPr>
          </a:p>
          <a:p>
            <a:pPr marL="375285" marR="307975">
              <a:lnSpc>
                <a:spcPct val="100000"/>
              </a:lnSpc>
            </a:pPr>
            <a:r>
              <a:rPr dirty="0" sz="1200" spc="-65">
                <a:latin typeface="Lucida Sans Unicode"/>
                <a:cs typeface="Lucida Sans Unicode"/>
              </a:rPr>
              <a:t>Продвижение </a:t>
            </a:r>
            <a:r>
              <a:rPr dirty="0" sz="1200" spc="-40">
                <a:latin typeface="Lucida Sans Unicode"/>
                <a:cs typeface="Lucida Sans Unicode"/>
              </a:rPr>
              <a:t>в </a:t>
            </a:r>
            <a:r>
              <a:rPr dirty="0" sz="1200" spc="-85">
                <a:latin typeface="Lucida Sans Unicode"/>
                <a:cs typeface="Lucida Sans Unicode"/>
              </a:rPr>
              <a:t>социальных </a:t>
            </a:r>
            <a:r>
              <a:rPr dirty="0" sz="1200" spc="-60">
                <a:latin typeface="Lucida Sans Unicode"/>
                <a:cs typeface="Lucida Sans Unicode"/>
              </a:rPr>
              <a:t>сетях  </a:t>
            </a:r>
            <a:r>
              <a:rPr dirty="0" sz="1200" spc="-65">
                <a:latin typeface="Lucida Sans Unicode"/>
                <a:cs typeface="Lucida Sans Unicode"/>
              </a:rPr>
              <a:t>Продвижение </a:t>
            </a:r>
            <a:r>
              <a:rPr dirty="0" sz="1200" spc="-100">
                <a:latin typeface="Lucida Sans Unicode"/>
                <a:cs typeface="Lucida Sans Unicode"/>
              </a:rPr>
              <a:t>на </a:t>
            </a:r>
            <a:r>
              <a:rPr dirty="0" sz="1200" spc="-80">
                <a:latin typeface="Lucida Sans Unicode"/>
                <a:cs typeface="Lucida Sans Unicode"/>
              </a:rPr>
              <a:t>маркетплейсах  </a:t>
            </a:r>
            <a:r>
              <a:rPr dirty="0" sz="1200" spc="-65">
                <a:latin typeface="Lucida Sans Unicode"/>
                <a:cs typeface="Lucida Sans Unicode"/>
              </a:rPr>
              <a:t>Продвижение</a:t>
            </a:r>
            <a:r>
              <a:rPr dirty="0" sz="1200" spc="-150">
                <a:latin typeface="Lucida Sans Unicode"/>
                <a:cs typeface="Lucida Sans Unicode"/>
              </a:rPr>
              <a:t> </a:t>
            </a:r>
            <a:r>
              <a:rPr dirty="0" sz="1200" spc="-100">
                <a:latin typeface="Lucida Sans Unicode"/>
                <a:cs typeface="Lucida Sans Unicode"/>
              </a:rPr>
              <a:t>на</a:t>
            </a:r>
            <a:r>
              <a:rPr dirty="0" sz="1200" spc="-125">
                <a:latin typeface="Lucida Sans Unicode"/>
                <a:cs typeface="Lucida Sans Unicode"/>
              </a:rPr>
              <a:t> </a:t>
            </a:r>
            <a:r>
              <a:rPr dirty="0" sz="1200" spc="-100">
                <a:latin typeface="Lucida Sans Unicode"/>
                <a:cs typeface="Lucida Sans Unicode"/>
              </a:rPr>
              <a:t>радио</a:t>
            </a:r>
            <a:r>
              <a:rPr dirty="0" sz="1200" spc="-135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и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-85">
                <a:latin typeface="Lucida Sans Unicode"/>
                <a:cs typeface="Lucida Sans Unicode"/>
              </a:rPr>
              <a:t>печатных</a:t>
            </a:r>
            <a:r>
              <a:rPr dirty="0" sz="1200" spc="-120">
                <a:latin typeface="Lucida Sans Unicode"/>
                <a:cs typeface="Lucida Sans Unicode"/>
              </a:rPr>
              <a:t> </a:t>
            </a:r>
            <a:r>
              <a:rPr dirty="0" sz="1200" spc="15">
                <a:latin typeface="Lucida Sans Unicode"/>
                <a:cs typeface="Lucida Sans Unicode"/>
              </a:rPr>
              <a:t>СМИ  </a:t>
            </a:r>
            <a:r>
              <a:rPr dirty="0" sz="1200" spc="-60">
                <a:latin typeface="Lucida Sans Unicode"/>
                <a:cs typeface="Lucida Sans Unicode"/>
              </a:rPr>
              <a:t>участие </a:t>
            </a:r>
            <a:r>
              <a:rPr dirty="0" sz="1200" spc="-40">
                <a:latin typeface="Lucida Sans Unicode"/>
                <a:cs typeface="Lucida Sans Unicode"/>
              </a:rPr>
              <a:t>в</a:t>
            </a:r>
            <a:r>
              <a:rPr dirty="0" sz="1200" spc="-175">
                <a:latin typeface="Lucida Sans Unicode"/>
                <a:cs typeface="Lucida Sans Unicode"/>
              </a:rPr>
              <a:t> </a:t>
            </a:r>
            <a:r>
              <a:rPr dirty="0" sz="1200" spc="-75">
                <a:latin typeface="Lucida Sans Unicode"/>
                <a:cs typeface="Lucida Sans Unicode"/>
              </a:rPr>
              <a:t>выставках</a:t>
            </a:r>
            <a:endParaRPr sz="12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200" spc="-80">
                <a:latin typeface="Lucida Sans Unicode"/>
                <a:cs typeface="Lucida Sans Unicode"/>
              </a:rPr>
              <a:t>Полиграфия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931" y="1863851"/>
            <a:ext cx="365759" cy="365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8931" y="2438400"/>
            <a:ext cx="73152" cy="731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8931" y="2804160"/>
            <a:ext cx="73152" cy="731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8931" y="2985516"/>
            <a:ext cx="73152" cy="73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8931" y="3166872"/>
            <a:ext cx="73152" cy="73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8931" y="3531108"/>
            <a:ext cx="73152" cy="73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38471" y="3360420"/>
            <a:ext cx="73151" cy="731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473440" y="3707891"/>
            <a:ext cx="73151" cy="731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474964" y="3893820"/>
            <a:ext cx="73151" cy="731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12437" y="0"/>
            <a:ext cx="157956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01269"/>
            <a:ext cx="67735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5"/>
              <a:t>Развитие </a:t>
            </a:r>
            <a:r>
              <a:rPr dirty="0" sz="2800" spc="-135"/>
              <a:t>и </a:t>
            </a:r>
            <a:r>
              <a:rPr dirty="0" sz="2800" spc="-140"/>
              <a:t>поддержка</a:t>
            </a:r>
            <a:r>
              <a:rPr dirty="0" sz="2800" spc="-265"/>
              <a:t> </a:t>
            </a:r>
            <a:r>
              <a:rPr dirty="0" sz="2800" spc="-170">
                <a:solidFill>
                  <a:srgbClr val="E74A36"/>
                </a:solidFill>
              </a:rPr>
              <a:t>предпринимателей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49784" y="1135321"/>
            <a:ext cx="3804969" cy="5206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856" y="1257300"/>
            <a:ext cx="3572510" cy="4974590"/>
          </a:xfrm>
          <a:custGeom>
            <a:avLst/>
            <a:gdLst/>
            <a:ahLst/>
            <a:cxnLst/>
            <a:rect l="l" t="t" r="r" b="b"/>
            <a:pathLst>
              <a:path w="3572510" h="4974590">
                <a:moveTo>
                  <a:pt x="0" y="4974336"/>
                </a:moveTo>
                <a:lnTo>
                  <a:pt x="3572255" y="4974336"/>
                </a:lnTo>
                <a:lnTo>
                  <a:pt x="3572255" y="0"/>
                </a:lnTo>
                <a:lnTo>
                  <a:pt x="0" y="0"/>
                </a:lnTo>
                <a:lnTo>
                  <a:pt x="0" y="497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1856" y="2025523"/>
            <a:ext cx="3572510" cy="2470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EC5136"/>
                </a:solidFill>
                <a:latin typeface="Arial"/>
                <a:cs typeface="Arial"/>
              </a:rPr>
              <a:t>ФИНАНСЫ</a:t>
            </a:r>
            <a:endParaRPr sz="1600">
              <a:latin typeface="Arial"/>
              <a:cs typeface="Arial"/>
            </a:endParaRPr>
          </a:p>
          <a:p>
            <a:pPr marL="375285">
              <a:lnSpc>
                <a:spcPct val="100000"/>
              </a:lnSpc>
              <a:spcBef>
                <a:spcPts val="1730"/>
              </a:spcBef>
            </a:pPr>
            <a:r>
              <a:rPr dirty="0" sz="1300" spc="-70">
                <a:latin typeface="Lucida Sans Unicode"/>
                <a:cs typeface="Lucida Sans Unicode"/>
              </a:rPr>
              <a:t>Консультации </a:t>
            </a:r>
            <a:r>
              <a:rPr dirty="0" sz="1300" spc="-90">
                <a:latin typeface="Lucida Sans Unicode"/>
                <a:cs typeface="Lucida Sans Unicode"/>
              </a:rPr>
              <a:t>по </a:t>
            </a:r>
            <a:r>
              <a:rPr dirty="0" sz="1300" spc="-100">
                <a:latin typeface="Lucida Sans Unicode"/>
                <a:cs typeface="Lucida Sans Unicode"/>
              </a:rPr>
              <a:t>финансовым</a:t>
            </a:r>
            <a:r>
              <a:rPr dirty="0" sz="1300" spc="-170">
                <a:latin typeface="Lucida Sans Unicode"/>
                <a:cs typeface="Lucida Sans Unicode"/>
              </a:rPr>
              <a:t> </a:t>
            </a:r>
            <a:r>
              <a:rPr dirty="0" sz="1300" spc="-110">
                <a:latin typeface="Lucida Sans Unicode"/>
                <a:cs typeface="Lucida Sans Unicode"/>
              </a:rPr>
              <a:t>мерам</a:t>
            </a:r>
            <a:endParaRPr sz="13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300" spc="-100">
                <a:latin typeface="Lucida Sans Unicode"/>
                <a:cs typeface="Lucida Sans Unicode"/>
              </a:rPr>
              <a:t>поддержки</a:t>
            </a:r>
            <a:endParaRPr sz="1300">
              <a:latin typeface="Lucida Sans Unicode"/>
              <a:cs typeface="Lucida Sans Unicode"/>
            </a:endParaRPr>
          </a:p>
          <a:p>
            <a:pPr marL="375285" marR="466725">
              <a:lnSpc>
                <a:spcPct val="100000"/>
              </a:lnSpc>
            </a:pPr>
            <a:r>
              <a:rPr dirty="0" sz="1300" spc="-75">
                <a:latin typeface="Lucida Sans Unicode"/>
                <a:cs typeface="Lucida Sans Unicode"/>
              </a:rPr>
              <a:t>Подбор </a:t>
            </a:r>
            <a:r>
              <a:rPr dirty="0" sz="1300" spc="-105">
                <a:latin typeface="Lucida Sans Unicode"/>
                <a:cs typeface="Lucida Sans Unicode"/>
              </a:rPr>
              <a:t>льготных </a:t>
            </a:r>
            <a:r>
              <a:rPr dirty="0" sz="1300" spc="-95">
                <a:latin typeface="Lucida Sans Unicode"/>
                <a:cs typeface="Lucida Sans Unicode"/>
              </a:rPr>
              <a:t>государственных  </a:t>
            </a:r>
            <a:r>
              <a:rPr dirty="0" sz="1300" spc="-120">
                <a:latin typeface="Lucida Sans Unicode"/>
                <a:cs typeface="Lucida Sans Unicode"/>
              </a:rPr>
              <a:t>программ </a:t>
            </a:r>
            <a:r>
              <a:rPr dirty="0" sz="1300" spc="-90">
                <a:latin typeface="Lucida Sans Unicode"/>
                <a:cs typeface="Lucida Sans Unicode"/>
              </a:rPr>
              <a:t>финансирования  </a:t>
            </a:r>
            <a:r>
              <a:rPr dirty="0" sz="1300" spc="-75">
                <a:latin typeface="Lucida Sans Unicode"/>
                <a:cs typeface="Lucida Sans Unicode"/>
              </a:rPr>
              <a:t>Содействие </a:t>
            </a:r>
            <a:r>
              <a:rPr dirty="0" sz="1300" spc="-45">
                <a:latin typeface="Lucida Sans Unicode"/>
                <a:cs typeface="Lucida Sans Unicode"/>
              </a:rPr>
              <a:t>в </a:t>
            </a:r>
            <a:r>
              <a:rPr dirty="0" sz="1300" spc="-80">
                <a:latin typeface="Lucida Sans Unicode"/>
                <a:cs typeface="Lucida Sans Unicode"/>
              </a:rPr>
              <a:t>работе </a:t>
            </a:r>
            <a:r>
              <a:rPr dirty="0" sz="1300" spc="-35">
                <a:latin typeface="Lucida Sans Unicode"/>
                <a:cs typeface="Lucida Sans Unicode"/>
              </a:rPr>
              <a:t>с</a:t>
            </a:r>
            <a:r>
              <a:rPr dirty="0" sz="1300" spc="-300">
                <a:latin typeface="Lucida Sans Unicode"/>
                <a:cs typeface="Lucida Sans Unicode"/>
              </a:rPr>
              <a:t> </a:t>
            </a:r>
            <a:r>
              <a:rPr dirty="0" sz="1300" spc="-95">
                <a:latin typeface="Lucida Sans Unicode"/>
                <a:cs typeface="Lucida Sans Unicode"/>
              </a:rPr>
              <a:t>финансовыми  </a:t>
            </a:r>
            <a:r>
              <a:rPr dirty="0" sz="1300" spc="-100">
                <a:latin typeface="Lucida Sans Unicode"/>
                <a:cs typeface="Lucida Sans Unicode"/>
              </a:rPr>
              <a:t>организациями</a:t>
            </a:r>
            <a:endParaRPr sz="1300">
              <a:latin typeface="Lucida Sans Unicode"/>
              <a:cs typeface="Lucida Sans Unicode"/>
            </a:endParaRPr>
          </a:p>
          <a:p>
            <a:pPr marL="375285">
              <a:lnSpc>
                <a:spcPct val="100000"/>
              </a:lnSpc>
            </a:pPr>
            <a:r>
              <a:rPr dirty="0" sz="1300" spc="-75">
                <a:latin typeface="Lucida Sans Unicode"/>
                <a:cs typeface="Lucida Sans Unicode"/>
              </a:rPr>
              <a:t>Предоставление </a:t>
            </a:r>
            <a:r>
              <a:rPr dirty="0" sz="1300" spc="-70">
                <a:latin typeface="Lucida Sans Unicode"/>
                <a:cs typeface="Lucida Sans Unicode"/>
              </a:rPr>
              <a:t>поручительств</a:t>
            </a:r>
            <a:r>
              <a:rPr dirty="0" sz="1300" spc="-125">
                <a:latin typeface="Lucida Sans Unicode"/>
                <a:cs typeface="Lucida Sans Unicode"/>
              </a:rPr>
              <a:t> </a:t>
            </a:r>
            <a:r>
              <a:rPr dirty="0" sz="1300" spc="-90">
                <a:latin typeface="Lucida Sans Unicode"/>
                <a:cs typeface="Lucida Sans Unicode"/>
              </a:rPr>
              <a:t>по</a:t>
            </a:r>
            <a:endParaRPr sz="1300">
              <a:latin typeface="Lucida Sans Unicode"/>
              <a:cs typeface="Lucida Sans Unicode"/>
            </a:endParaRPr>
          </a:p>
          <a:p>
            <a:pPr marL="375285" marR="789940">
              <a:lnSpc>
                <a:spcPct val="100000"/>
              </a:lnSpc>
              <a:spcBef>
                <a:spcPts val="5"/>
              </a:spcBef>
            </a:pPr>
            <a:r>
              <a:rPr dirty="0" sz="1300" spc="-100">
                <a:latin typeface="Lucida Sans Unicode"/>
                <a:cs typeface="Lucida Sans Unicode"/>
              </a:rPr>
              <a:t>финансовым </a:t>
            </a:r>
            <a:r>
              <a:rPr dirty="0" sz="1300" spc="-95">
                <a:latin typeface="Lucida Sans Unicode"/>
                <a:cs typeface="Lucida Sans Unicode"/>
              </a:rPr>
              <a:t>сделкам  </a:t>
            </a:r>
            <a:r>
              <a:rPr dirty="0" sz="1300" spc="-75">
                <a:latin typeface="Lucida Sans Unicode"/>
                <a:cs typeface="Lucida Sans Unicode"/>
              </a:rPr>
              <a:t>Содействие </a:t>
            </a:r>
            <a:r>
              <a:rPr dirty="0" sz="1300" spc="-45">
                <a:latin typeface="Lucida Sans Unicode"/>
                <a:cs typeface="Lucida Sans Unicode"/>
              </a:rPr>
              <a:t>в </a:t>
            </a:r>
            <a:r>
              <a:rPr dirty="0" sz="1300" spc="-90">
                <a:latin typeface="Lucida Sans Unicode"/>
                <a:cs typeface="Lucida Sans Unicode"/>
              </a:rPr>
              <a:t>подготовке</a:t>
            </a:r>
            <a:r>
              <a:rPr dirty="0" sz="1300" spc="-225">
                <a:latin typeface="Lucida Sans Unicode"/>
                <a:cs typeface="Lucida Sans Unicode"/>
              </a:rPr>
              <a:t> </a:t>
            </a:r>
            <a:r>
              <a:rPr dirty="0" sz="1300" spc="-90">
                <a:latin typeface="Lucida Sans Unicode"/>
                <a:cs typeface="Lucida Sans Unicode"/>
              </a:rPr>
              <a:t>пакета  </a:t>
            </a:r>
            <a:r>
              <a:rPr dirty="0" sz="1300" spc="-80">
                <a:latin typeface="Lucida Sans Unicode"/>
                <a:cs typeface="Lucida Sans Unicode"/>
              </a:rPr>
              <a:t>документов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8931" y="1996439"/>
            <a:ext cx="365759" cy="367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8931" y="2572511"/>
            <a:ext cx="7315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8931" y="2980944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8931" y="3371088"/>
            <a:ext cx="73152" cy="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8931" y="4168140"/>
            <a:ext cx="73152" cy="73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8931" y="3759708"/>
            <a:ext cx="73152" cy="73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86276" y="1135321"/>
            <a:ext cx="3804969" cy="5206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08347" y="1257300"/>
            <a:ext cx="3572510" cy="4974590"/>
          </a:xfrm>
          <a:custGeom>
            <a:avLst/>
            <a:gdLst/>
            <a:ahLst/>
            <a:cxnLst/>
            <a:rect l="l" t="t" r="r" b="b"/>
            <a:pathLst>
              <a:path w="3572509" h="4974590">
                <a:moveTo>
                  <a:pt x="0" y="4974336"/>
                </a:moveTo>
                <a:lnTo>
                  <a:pt x="3572255" y="4974336"/>
                </a:lnTo>
                <a:lnTo>
                  <a:pt x="3572255" y="0"/>
                </a:lnTo>
                <a:lnTo>
                  <a:pt x="0" y="0"/>
                </a:lnTo>
                <a:lnTo>
                  <a:pt x="0" y="497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308347" y="2025523"/>
            <a:ext cx="3572510" cy="3263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EC5136"/>
                </a:solidFill>
                <a:latin typeface="Arial"/>
                <a:cs typeface="Arial"/>
              </a:rPr>
              <a:t>ПРОИЗВОДСТВО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ct val="100000"/>
              </a:lnSpc>
              <a:spcBef>
                <a:spcPts val="1730"/>
              </a:spcBef>
            </a:pPr>
            <a:r>
              <a:rPr dirty="0" sz="1300" spc="-95">
                <a:latin typeface="Lucida Sans Unicode"/>
                <a:cs typeface="Lucida Sans Unicode"/>
              </a:rPr>
              <a:t>Стандартизация</a:t>
            </a:r>
            <a:r>
              <a:rPr dirty="0" sz="1300" spc="-120">
                <a:latin typeface="Lucida Sans Unicode"/>
                <a:cs typeface="Lucida Sans Unicode"/>
              </a:rPr>
              <a:t> </a:t>
            </a:r>
            <a:r>
              <a:rPr dirty="0" sz="1300" spc="-100">
                <a:latin typeface="Lucida Sans Unicode"/>
                <a:cs typeface="Lucida Sans Unicode"/>
              </a:rPr>
              <a:t>декларация,</a:t>
            </a:r>
            <a:endParaRPr sz="1300">
              <a:latin typeface="Lucida Sans Unicode"/>
              <a:cs typeface="Lucida Sans Unicode"/>
            </a:endParaRPr>
          </a:p>
          <a:p>
            <a:pPr marL="376555">
              <a:lnSpc>
                <a:spcPct val="100000"/>
              </a:lnSpc>
            </a:pPr>
            <a:r>
              <a:rPr dirty="0" sz="1300" spc="-85">
                <a:latin typeface="Lucida Sans Unicode"/>
                <a:cs typeface="Lucida Sans Unicode"/>
              </a:rPr>
              <a:t>сертификация</a:t>
            </a:r>
            <a:endParaRPr sz="1300">
              <a:latin typeface="Lucida Sans Unicode"/>
              <a:cs typeface="Lucida Sans Unicode"/>
            </a:endParaRPr>
          </a:p>
          <a:p>
            <a:pPr marL="376555" marR="442595">
              <a:lnSpc>
                <a:spcPct val="100000"/>
              </a:lnSpc>
            </a:pPr>
            <a:r>
              <a:rPr dirty="0" sz="1300" spc="-70">
                <a:latin typeface="Lucida Sans Unicode"/>
                <a:cs typeface="Lucida Sans Unicode"/>
              </a:rPr>
              <a:t>Оценка </a:t>
            </a:r>
            <a:r>
              <a:rPr dirty="0" sz="1300" spc="-80">
                <a:latin typeface="Lucida Sans Unicode"/>
                <a:cs typeface="Lucida Sans Unicode"/>
              </a:rPr>
              <a:t>технологической</a:t>
            </a:r>
            <a:r>
              <a:rPr dirty="0" sz="1300" spc="-155">
                <a:latin typeface="Lucida Sans Unicode"/>
                <a:cs typeface="Lucida Sans Unicode"/>
              </a:rPr>
              <a:t> </a:t>
            </a:r>
            <a:r>
              <a:rPr dirty="0" sz="1300" spc="-80">
                <a:latin typeface="Lucida Sans Unicode"/>
                <a:cs typeface="Lucida Sans Unicode"/>
              </a:rPr>
              <a:t>готовности  </a:t>
            </a:r>
            <a:r>
              <a:rPr dirty="0" sz="1300" spc="-70">
                <a:latin typeface="Lucida Sans Unicode"/>
                <a:cs typeface="Lucida Sans Unicode"/>
              </a:rPr>
              <a:t>Разработка </a:t>
            </a:r>
            <a:r>
              <a:rPr dirty="0" sz="1300" spc="-120">
                <a:latin typeface="Lucida Sans Unicode"/>
                <a:cs typeface="Lucida Sans Unicode"/>
              </a:rPr>
              <a:t>программ </a:t>
            </a:r>
            <a:r>
              <a:rPr dirty="0" sz="1300" spc="-75">
                <a:latin typeface="Lucida Sans Unicode"/>
                <a:cs typeface="Lucida Sans Unicode"/>
              </a:rPr>
              <a:t>развития  </a:t>
            </a:r>
            <a:r>
              <a:rPr dirty="0" sz="1300" spc="-80">
                <a:latin typeface="Lucida Sans Unicode"/>
                <a:cs typeface="Lucida Sans Unicode"/>
              </a:rPr>
              <a:t>производства</a:t>
            </a:r>
            <a:endParaRPr sz="1300">
              <a:latin typeface="Lucida Sans Unicode"/>
              <a:cs typeface="Lucida Sans Unicode"/>
            </a:endParaRPr>
          </a:p>
          <a:p>
            <a:pPr marL="376555" marR="626110">
              <a:lnSpc>
                <a:spcPct val="100000"/>
              </a:lnSpc>
            </a:pPr>
            <a:r>
              <a:rPr dirty="0" sz="1300" spc="-105">
                <a:latin typeface="Lucida Sans Unicode"/>
                <a:cs typeface="Lucida Sans Unicode"/>
              </a:rPr>
              <a:t>поддержка </a:t>
            </a:r>
            <a:r>
              <a:rPr dirty="0" sz="1300" spc="-90">
                <a:latin typeface="Lucida Sans Unicode"/>
                <a:cs typeface="Lucida Sans Unicode"/>
              </a:rPr>
              <a:t>фермеров  </a:t>
            </a:r>
            <a:r>
              <a:rPr dirty="0" sz="1300" spc="-75">
                <a:latin typeface="Lucida Sans Unicode"/>
                <a:cs typeface="Lucida Sans Unicode"/>
              </a:rPr>
              <a:t>Автоматизация</a:t>
            </a:r>
            <a:r>
              <a:rPr dirty="0" sz="1300" spc="-180">
                <a:latin typeface="Lucida Sans Unicode"/>
                <a:cs typeface="Lucida Sans Unicode"/>
              </a:rPr>
              <a:t> </a:t>
            </a:r>
            <a:r>
              <a:rPr dirty="0" sz="1300" spc="-85">
                <a:latin typeface="Lucida Sans Unicode"/>
                <a:cs typeface="Lucida Sans Unicode"/>
              </a:rPr>
              <a:t>производственных  </a:t>
            </a:r>
            <a:r>
              <a:rPr dirty="0" sz="1300" spc="-75">
                <a:latin typeface="Lucida Sans Unicode"/>
                <a:cs typeface="Lucida Sans Unicode"/>
              </a:rPr>
              <a:t>процессов</a:t>
            </a:r>
            <a:endParaRPr sz="1300">
              <a:latin typeface="Lucida Sans Unicode"/>
              <a:cs typeface="Lucida Sans Unicode"/>
            </a:endParaRPr>
          </a:p>
          <a:p>
            <a:pPr marL="376555" marR="719455">
              <a:lnSpc>
                <a:spcPct val="100000"/>
              </a:lnSpc>
              <a:spcBef>
                <a:spcPts val="5"/>
              </a:spcBef>
            </a:pPr>
            <a:r>
              <a:rPr dirty="0" sz="1300" spc="-70">
                <a:latin typeface="Lucida Sans Unicode"/>
                <a:cs typeface="Lucida Sans Unicode"/>
              </a:rPr>
              <a:t>Разработка </a:t>
            </a:r>
            <a:r>
              <a:rPr dirty="0" sz="1300" spc="-50">
                <a:latin typeface="Lucida Sans Unicode"/>
                <a:cs typeface="Lucida Sans Unicode"/>
              </a:rPr>
              <a:t>ТУ, </a:t>
            </a:r>
            <a:r>
              <a:rPr dirty="0" sz="1300" spc="-20">
                <a:latin typeface="Lucida Sans Unicode"/>
                <a:cs typeface="Lucida Sans Unicode"/>
              </a:rPr>
              <a:t>СТО </a:t>
            </a:r>
            <a:r>
              <a:rPr dirty="0" sz="1300" spc="-100">
                <a:latin typeface="Lucida Sans Unicode"/>
                <a:cs typeface="Lucida Sans Unicode"/>
              </a:rPr>
              <a:t>продукции  </a:t>
            </a:r>
            <a:r>
              <a:rPr dirty="0" sz="1300" spc="-85">
                <a:latin typeface="Lucida Sans Unicode"/>
                <a:cs typeface="Lucida Sans Unicode"/>
              </a:rPr>
              <a:t>кооперация </a:t>
            </a:r>
            <a:r>
              <a:rPr dirty="0" sz="1300" spc="-95">
                <a:latin typeface="Lucida Sans Unicode"/>
                <a:cs typeface="Lucida Sans Unicode"/>
              </a:rPr>
              <a:t>предпринимателей</a:t>
            </a:r>
            <a:r>
              <a:rPr dirty="0" sz="1300" spc="-150">
                <a:latin typeface="Lucida Sans Unicode"/>
                <a:cs typeface="Lucida Sans Unicode"/>
              </a:rPr>
              <a:t> </a:t>
            </a:r>
            <a:r>
              <a:rPr dirty="0" sz="1300" spc="-85">
                <a:latin typeface="Lucida Sans Unicode"/>
                <a:cs typeface="Lucida Sans Unicode"/>
              </a:rPr>
              <a:t>и  </a:t>
            </a:r>
            <a:r>
              <a:rPr dirty="0" sz="1300" spc="-80">
                <a:latin typeface="Lucida Sans Unicode"/>
                <a:cs typeface="Lucida Sans Unicode"/>
              </a:rPr>
              <a:t>производителей</a:t>
            </a:r>
            <a:endParaRPr sz="1300">
              <a:latin typeface="Lucida Sans Unicode"/>
              <a:cs typeface="Lucida Sans Unicode"/>
            </a:endParaRPr>
          </a:p>
          <a:p>
            <a:pPr marL="376555" marR="535940">
              <a:lnSpc>
                <a:spcPct val="100000"/>
              </a:lnSpc>
            </a:pPr>
            <a:r>
              <a:rPr dirty="0" sz="1300" spc="-75">
                <a:latin typeface="Lucida Sans Unicode"/>
                <a:cs typeface="Lucida Sans Unicode"/>
              </a:rPr>
              <a:t>Подбор </a:t>
            </a:r>
            <a:r>
              <a:rPr dirty="0" sz="1300" spc="-85">
                <a:latin typeface="Lucida Sans Unicode"/>
                <a:cs typeface="Lucida Sans Unicode"/>
              </a:rPr>
              <a:t>производственных </a:t>
            </a:r>
            <a:r>
              <a:rPr dirty="0" sz="1300" spc="-90">
                <a:latin typeface="Lucida Sans Unicode"/>
                <a:cs typeface="Lucida Sans Unicode"/>
              </a:rPr>
              <a:t>линий</a:t>
            </a:r>
            <a:r>
              <a:rPr dirty="0" sz="1300" spc="-140">
                <a:latin typeface="Lucida Sans Unicode"/>
                <a:cs typeface="Lucida Sans Unicode"/>
              </a:rPr>
              <a:t> </a:t>
            </a:r>
            <a:r>
              <a:rPr dirty="0" sz="1300" spc="-85">
                <a:latin typeface="Lucida Sans Unicode"/>
                <a:cs typeface="Lucida Sans Unicode"/>
              </a:rPr>
              <a:t>и  </a:t>
            </a:r>
            <a:r>
              <a:rPr dirty="0" sz="1300" spc="-90">
                <a:latin typeface="Lucida Sans Unicode"/>
                <a:cs typeface="Lucida Sans Unicode"/>
              </a:rPr>
              <a:t>замены (модернизация </a:t>
            </a:r>
            <a:r>
              <a:rPr dirty="0" sz="1300" spc="-85">
                <a:latin typeface="Lucida Sans Unicode"/>
                <a:cs typeface="Lucida Sans Unicode"/>
              </a:rPr>
              <a:t>процесса  </a:t>
            </a:r>
            <a:r>
              <a:rPr dirty="0" sz="1300" spc="-80">
                <a:latin typeface="Lucida Sans Unicode"/>
                <a:cs typeface="Lucida Sans Unicode"/>
              </a:rPr>
              <a:t>производства)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6947" y="1996439"/>
            <a:ext cx="365760" cy="367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6947" y="2572511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6947" y="2964179"/>
            <a:ext cx="73151" cy="73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6947" y="3159251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6947" y="3759708"/>
            <a:ext cx="73151" cy="73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80247" y="1089647"/>
            <a:ext cx="3896105" cy="5298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47888" y="1257300"/>
            <a:ext cx="3572510" cy="4974590"/>
          </a:xfrm>
          <a:custGeom>
            <a:avLst/>
            <a:gdLst/>
            <a:ahLst/>
            <a:cxnLst/>
            <a:rect l="l" t="t" r="r" b="b"/>
            <a:pathLst>
              <a:path w="3572509" h="4974590">
                <a:moveTo>
                  <a:pt x="0" y="4974336"/>
                </a:moveTo>
                <a:lnTo>
                  <a:pt x="3572255" y="4974336"/>
                </a:lnTo>
                <a:lnTo>
                  <a:pt x="3572255" y="0"/>
                </a:lnTo>
                <a:lnTo>
                  <a:pt x="0" y="0"/>
                </a:lnTo>
                <a:lnTo>
                  <a:pt x="0" y="497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247888" y="2025523"/>
            <a:ext cx="3572510" cy="2867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995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EC5136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377190" marR="523240">
              <a:lnSpc>
                <a:spcPct val="100000"/>
              </a:lnSpc>
              <a:spcBef>
                <a:spcPts val="1730"/>
              </a:spcBef>
            </a:pPr>
            <a:r>
              <a:rPr dirty="0" sz="1300" spc="-70">
                <a:latin typeface="Lucida Sans Unicode"/>
                <a:cs typeface="Lucida Sans Unicode"/>
              </a:rPr>
              <a:t>Разработка </a:t>
            </a:r>
            <a:r>
              <a:rPr dirty="0" sz="1300" spc="-105">
                <a:latin typeface="Lucida Sans Unicode"/>
                <a:cs typeface="Lucida Sans Unicode"/>
              </a:rPr>
              <a:t>фирменного </a:t>
            </a:r>
            <a:r>
              <a:rPr dirty="0" sz="1300" spc="-60">
                <a:latin typeface="Lucida Sans Unicode"/>
                <a:cs typeface="Lucida Sans Unicode"/>
              </a:rPr>
              <a:t>стиля  </a:t>
            </a:r>
            <a:r>
              <a:rPr dirty="0" sz="1300" spc="-85">
                <a:latin typeface="Lucida Sans Unicode"/>
                <a:cs typeface="Lucida Sans Unicode"/>
              </a:rPr>
              <a:t>продвижение </a:t>
            </a:r>
            <a:r>
              <a:rPr dirty="0" sz="1300" spc="-45">
                <a:latin typeface="Lucida Sans Unicode"/>
                <a:cs typeface="Lucida Sans Unicode"/>
              </a:rPr>
              <a:t>в </a:t>
            </a:r>
            <a:r>
              <a:rPr dirty="0" sz="1300" spc="-95">
                <a:latin typeface="Lucida Sans Unicode"/>
                <a:cs typeface="Lucida Sans Unicode"/>
              </a:rPr>
              <a:t>социальных </a:t>
            </a:r>
            <a:r>
              <a:rPr dirty="0" sz="1300" spc="-70">
                <a:latin typeface="Lucida Sans Unicode"/>
                <a:cs typeface="Lucida Sans Unicode"/>
              </a:rPr>
              <a:t>сетях  </a:t>
            </a:r>
            <a:r>
              <a:rPr dirty="0" sz="1300" spc="-75">
                <a:latin typeface="Lucida Sans Unicode"/>
                <a:cs typeface="Lucida Sans Unicode"/>
              </a:rPr>
              <a:t>Продвижение </a:t>
            </a:r>
            <a:r>
              <a:rPr dirty="0" sz="1300" spc="-110">
                <a:latin typeface="Lucida Sans Unicode"/>
                <a:cs typeface="Lucida Sans Unicode"/>
              </a:rPr>
              <a:t>на </a:t>
            </a:r>
            <a:r>
              <a:rPr dirty="0" sz="1300" spc="-90">
                <a:latin typeface="Lucida Sans Unicode"/>
                <a:cs typeface="Lucida Sans Unicode"/>
              </a:rPr>
              <a:t>маркетплейсах  </a:t>
            </a:r>
            <a:r>
              <a:rPr dirty="0" sz="1300" spc="-85">
                <a:latin typeface="Lucida Sans Unicode"/>
                <a:cs typeface="Lucida Sans Unicode"/>
              </a:rPr>
              <a:t>продвижение </a:t>
            </a:r>
            <a:r>
              <a:rPr dirty="0" sz="1300" spc="-110">
                <a:latin typeface="Lucida Sans Unicode"/>
                <a:cs typeface="Lucida Sans Unicode"/>
              </a:rPr>
              <a:t>на радио </a:t>
            </a:r>
            <a:r>
              <a:rPr dirty="0" sz="1300" spc="-85">
                <a:latin typeface="Lucida Sans Unicode"/>
                <a:cs typeface="Lucida Sans Unicode"/>
              </a:rPr>
              <a:t>и </a:t>
            </a:r>
            <a:r>
              <a:rPr dirty="0" sz="1300" spc="-45">
                <a:latin typeface="Lucida Sans Unicode"/>
                <a:cs typeface="Lucida Sans Unicode"/>
              </a:rPr>
              <a:t>в</a:t>
            </a:r>
            <a:r>
              <a:rPr dirty="0" sz="1300" spc="-229">
                <a:latin typeface="Lucida Sans Unicode"/>
                <a:cs typeface="Lucida Sans Unicode"/>
              </a:rPr>
              <a:t> </a:t>
            </a:r>
            <a:r>
              <a:rPr dirty="0" sz="1300" spc="-95">
                <a:latin typeface="Lucida Sans Unicode"/>
                <a:cs typeface="Lucida Sans Unicode"/>
              </a:rPr>
              <a:t>печатных  </a:t>
            </a:r>
            <a:r>
              <a:rPr dirty="0" sz="1300" spc="15">
                <a:latin typeface="Lucida Sans Unicode"/>
                <a:cs typeface="Lucida Sans Unicode"/>
              </a:rPr>
              <a:t>СМИ</a:t>
            </a:r>
            <a:endParaRPr sz="1300">
              <a:latin typeface="Lucida Sans Unicode"/>
              <a:cs typeface="Lucida Sans Unicode"/>
            </a:endParaRPr>
          </a:p>
          <a:p>
            <a:pPr marL="377190">
              <a:lnSpc>
                <a:spcPct val="100000"/>
              </a:lnSpc>
            </a:pPr>
            <a:r>
              <a:rPr dirty="0" sz="1300" spc="-55">
                <a:latin typeface="Lucida Sans Unicode"/>
                <a:cs typeface="Lucida Sans Unicode"/>
              </a:rPr>
              <a:t>Участие </a:t>
            </a:r>
            <a:r>
              <a:rPr dirty="0" sz="1300" spc="-45">
                <a:latin typeface="Lucida Sans Unicode"/>
                <a:cs typeface="Lucida Sans Unicode"/>
              </a:rPr>
              <a:t>в </a:t>
            </a:r>
            <a:r>
              <a:rPr dirty="0" sz="1300" spc="-85">
                <a:latin typeface="Lucida Sans Unicode"/>
                <a:cs typeface="Lucida Sans Unicode"/>
              </a:rPr>
              <a:t>выставках и</a:t>
            </a:r>
            <a:r>
              <a:rPr dirty="0" sz="1300" spc="-285">
                <a:latin typeface="Lucida Sans Unicode"/>
                <a:cs typeface="Lucida Sans Unicode"/>
              </a:rPr>
              <a:t> </a:t>
            </a:r>
            <a:r>
              <a:rPr dirty="0" sz="1300" spc="-85">
                <a:latin typeface="Lucida Sans Unicode"/>
                <a:cs typeface="Lucida Sans Unicode"/>
              </a:rPr>
              <a:t>бизнес-миссиях</a:t>
            </a:r>
            <a:endParaRPr sz="1300">
              <a:latin typeface="Lucida Sans Unicode"/>
              <a:cs typeface="Lucida Sans Unicode"/>
            </a:endParaRPr>
          </a:p>
          <a:p>
            <a:pPr marL="377190">
              <a:lnSpc>
                <a:spcPct val="100000"/>
              </a:lnSpc>
            </a:pPr>
            <a:r>
              <a:rPr dirty="0" sz="1300" spc="-65">
                <a:latin typeface="Lucida Sans Unicode"/>
                <a:cs typeface="Lucida Sans Unicode"/>
              </a:rPr>
              <a:t>Изготовление</a:t>
            </a:r>
            <a:r>
              <a:rPr dirty="0" sz="1300" spc="-90">
                <a:latin typeface="Lucida Sans Unicode"/>
                <a:cs typeface="Lucida Sans Unicode"/>
              </a:rPr>
              <a:t> </a:t>
            </a:r>
            <a:r>
              <a:rPr dirty="0" sz="1300" spc="-110">
                <a:latin typeface="Lucida Sans Unicode"/>
                <a:cs typeface="Lucida Sans Unicode"/>
              </a:rPr>
              <a:t>полиграфии</a:t>
            </a:r>
            <a:endParaRPr sz="1300">
              <a:latin typeface="Lucida Sans Unicode"/>
              <a:cs typeface="Lucida Sans Unicode"/>
            </a:endParaRPr>
          </a:p>
          <a:p>
            <a:pPr marL="377190" marR="335915">
              <a:lnSpc>
                <a:spcPct val="100000"/>
              </a:lnSpc>
              <a:spcBef>
                <a:spcPts val="5"/>
              </a:spcBef>
            </a:pPr>
            <a:r>
              <a:rPr dirty="0" sz="1300" spc="-75">
                <a:latin typeface="Lucida Sans Unicode"/>
                <a:cs typeface="Lucida Sans Unicode"/>
              </a:rPr>
              <a:t>Настройка, </a:t>
            </a:r>
            <a:r>
              <a:rPr dirty="0" sz="1300" spc="-105">
                <a:latin typeface="Lucida Sans Unicode"/>
                <a:cs typeface="Lucida Sans Unicode"/>
              </a:rPr>
              <a:t>поддержка </a:t>
            </a:r>
            <a:r>
              <a:rPr dirty="0" sz="1300" spc="-90">
                <a:latin typeface="Lucida Sans Unicode"/>
                <a:cs typeface="Lucida Sans Unicode"/>
              </a:rPr>
              <a:t>чат-ботов  </a:t>
            </a:r>
            <a:r>
              <a:rPr dirty="0" sz="1300" spc="-85">
                <a:latin typeface="Lucida Sans Unicode"/>
                <a:cs typeface="Lucida Sans Unicode"/>
              </a:rPr>
              <a:t>Индивидуальные </a:t>
            </a:r>
            <a:r>
              <a:rPr dirty="0" sz="1300" spc="-100">
                <a:latin typeface="Lucida Sans Unicode"/>
                <a:cs typeface="Lucida Sans Unicode"/>
              </a:rPr>
              <a:t>меры поддержки</a:t>
            </a:r>
            <a:r>
              <a:rPr dirty="0" sz="1300" spc="-170">
                <a:latin typeface="Lucida Sans Unicode"/>
                <a:cs typeface="Lucida Sans Unicode"/>
              </a:rPr>
              <a:t> </a:t>
            </a:r>
            <a:r>
              <a:rPr dirty="0" sz="1300" spc="-100">
                <a:latin typeface="Lucida Sans Unicode"/>
                <a:cs typeface="Lucida Sans Unicode"/>
              </a:rPr>
              <a:t>для  </a:t>
            </a:r>
            <a:r>
              <a:rPr dirty="0" sz="1300" spc="-90">
                <a:latin typeface="Lucida Sans Unicode"/>
                <a:cs typeface="Lucida Sans Unicode"/>
              </a:rPr>
              <a:t>кластерных</a:t>
            </a:r>
            <a:r>
              <a:rPr dirty="0" sz="1300" spc="-95">
                <a:latin typeface="Lucida Sans Unicode"/>
                <a:cs typeface="Lucida Sans Unicode"/>
              </a:rPr>
              <a:t> </a:t>
            </a:r>
            <a:r>
              <a:rPr dirty="0" sz="1300" spc="-70">
                <a:latin typeface="Lucida Sans Unicode"/>
                <a:cs typeface="Lucida Sans Unicode"/>
              </a:rPr>
              <a:t>проектов</a:t>
            </a:r>
            <a:endParaRPr sz="1300">
              <a:latin typeface="Lucida Sans Unicode"/>
              <a:cs typeface="Lucida Sans Unicode"/>
            </a:endParaRPr>
          </a:p>
          <a:p>
            <a:pPr marL="377190" marR="586105">
              <a:lnSpc>
                <a:spcPct val="100000"/>
              </a:lnSpc>
            </a:pPr>
            <a:r>
              <a:rPr dirty="0" sz="1300" spc="-85">
                <a:latin typeface="Lucida Sans Unicode"/>
                <a:cs typeface="Lucida Sans Unicode"/>
              </a:rPr>
              <a:t>Создание </a:t>
            </a:r>
            <a:r>
              <a:rPr dirty="0" sz="1300" spc="-80">
                <a:latin typeface="Lucida Sans Unicode"/>
                <a:cs typeface="Lucida Sans Unicode"/>
              </a:rPr>
              <a:t>видеороликов  </a:t>
            </a:r>
            <a:r>
              <a:rPr dirty="0" sz="1300" spc="-70">
                <a:latin typeface="Lucida Sans Unicode"/>
                <a:cs typeface="Lucida Sans Unicode"/>
              </a:rPr>
              <a:t>Разработка </a:t>
            </a:r>
            <a:r>
              <a:rPr dirty="0" sz="1300" spc="-95">
                <a:latin typeface="Lucida Sans Unicode"/>
                <a:cs typeface="Lucida Sans Unicode"/>
              </a:rPr>
              <a:t>одностраничного</a:t>
            </a:r>
            <a:r>
              <a:rPr dirty="0" sz="1300" spc="-110">
                <a:latin typeface="Lucida Sans Unicode"/>
                <a:cs typeface="Lucida Sans Unicode"/>
              </a:rPr>
              <a:t> </a:t>
            </a:r>
            <a:r>
              <a:rPr dirty="0" sz="1300" spc="-90">
                <a:latin typeface="Lucida Sans Unicode"/>
                <a:cs typeface="Lucida Sans Unicode"/>
              </a:rPr>
              <a:t>сайта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76488" y="1996439"/>
            <a:ext cx="365759" cy="3672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76488" y="2572511"/>
            <a:ext cx="73151" cy="73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76488" y="2971800"/>
            <a:ext cx="73151" cy="73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76488" y="3561588"/>
            <a:ext cx="73151" cy="731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76488" y="3765803"/>
            <a:ext cx="73151" cy="73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76488" y="3971544"/>
            <a:ext cx="73151" cy="73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73440" y="4163567"/>
            <a:ext cx="73151" cy="731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6947" y="4760976"/>
            <a:ext cx="73151" cy="73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76" y="4168140"/>
            <a:ext cx="73151" cy="731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67343" y="4570476"/>
            <a:ext cx="73151" cy="731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73440" y="4760976"/>
            <a:ext cx="73151" cy="731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12437" y="0"/>
            <a:ext cx="157956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01269"/>
            <a:ext cx="67735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5"/>
              <a:t>Развитие </a:t>
            </a:r>
            <a:r>
              <a:rPr dirty="0" sz="2800" spc="-135"/>
              <a:t>и </a:t>
            </a:r>
            <a:r>
              <a:rPr dirty="0" sz="2800" spc="-140"/>
              <a:t>поддержка</a:t>
            </a:r>
            <a:r>
              <a:rPr dirty="0" sz="2800" spc="-265"/>
              <a:t> </a:t>
            </a:r>
            <a:r>
              <a:rPr dirty="0" sz="2800" spc="-170">
                <a:solidFill>
                  <a:srgbClr val="E74A36"/>
                </a:solidFill>
              </a:rPr>
              <a:t>предпринимателей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49784" y="1135321"/>
            <a:ext cx="3804969" cy="5206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856" y="1257300"/>
            <a:ext cx="3572510" cy="4974590"/>
          </a:xfrm>
          <a:custGeom>
            <a:avLst/>
            <a:gdLst/>
            <a:ahLst/>
            <a:cxnLst/>
            <a:rect l="l" t="t" r="r" b="b"/>
            <a:pathLst>
              <a:path w="3572510" h="4974590">
                <a:moveTo>
                  <a:pt x="0" y="4974336"/>
                </a:moveTo>
                <a:lnTo>
                  <a:pt x="3572255" y="4974336"/>
                </a:lnTo>
                <a:lnTo>
                  <a:pt x="3572255" y="0"/>
                </a:lnTo>
                <a:lnTo>
                  <a:pt x="0" y="0"/>
                </a:lnTo>
                <a:lnTo>
                  <a:pt x="0" y="497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1856" y="2025523"/>
            <a:ext cx="3572510" cy="2272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EC5136"/>
                </a:solidFill>
                <a:latin typeface="Arial"/>
                <a:cs typeface="Arial"/>
              </a:rPr>
              <a:t>ОБУЧЕНИЕ</a:t>
            </a:r>
            <a:endParaRPr sz="1600">
              <a:latin typeface="Arial"/>
              <a:cs typeface="Arial"/>
            </a:endParaRPr>
          </a:p>
          <a:p>
            <a:pPr marL="375285" marR="796925">
              <a:lnSpc>
                <a:spcPct val="100000"/>
              </a:lnSpc>
              <a:spcBef>
                <a:spcPts val="1730"/>
              </a:spcBef>
            </a:pPr>
            <a:r>
              <a:rPr dirty="0" sz="1300" spc="-75">
                <a:latin typeface="Lucida Sans Unicode"/>
                <a:cs typeface="Lucida Sans Unicode"/>
              </a:rPr>
              <a:t>Акселерационные </a:t>
            </a:r>
            <a:r>
              <a:rPr dirty="0" sz="1300" spc="-120">
                <a:latin typeface="Lucida Sans Unicode"/>
                <a:cs typeface="Lucida Sans Unicode"/>
              </a:rPr>
              <a:t>программы  </a:t>
            </a:r>
            <a:r>
              <a:rPr dirty="0" sz="1300" spc="-70">
                <a:latin typeface="Lucida Sans Unicode"/>
                <a:cs typeface="Lucida Sans Unicode"/>
              </a:rPr>
              <a:t>отраслевое </a:t>
            </a:r>
            <a:r>
              <a:rPr dirty="0" sz="1300" spc="-65">
                <a:latin typeface="Lucida Sans Unicode"/>
                <a:cs typeface="Lucida Sans Unicode"/>
              </a:rPr>
              <a:t>обучение  </a:t>
            </a:r>
            <a:r>
              <a:rPr dirty="0" sz="1300" spc="-70">
                <a:latin typeface="Lucida Sans Unicode"/>
                <a:cs typeface="Lucida Sans Unicode"/>
              </a:rPr>
              <a:t>Корпоративное </a:t>
            </a:r>
            <a:r>
              <a:rPr dirty="0" sz="1300" spc="-65">
                <a:latin typeface="Lucida Sans Unicode"/>
                <a:cs typeface="Lucida Sans Unicode"/>
              </a:rPr>
              <a:t>обучение  </a:t>
            </a:r>
            <a:r>
              <a:rPr dirty="0" sz="1300" spc="-75">
                <a:latin typeface="Lucida Sans Unicode"/>
                <a:cs typeface="Lucida Sans Unicode"/>
              </a:rPr>
              <a:t>развитие </a:t>
            </a:r>
            <a:r>
              <a:rPr dirty="0" sz="1300" spc="-80">
                <a:latin typeface="Lucida Sans Unicode"/>
                <a:cs typeface="Lucida Sans Unicode"/>
              </a:rPr>
              <a:t>навыков</a:t>
            </a:r>
            <a:r>
              <a:rPr dirty="0" sz="1300" spc="-175">
                <a:latin typeface="Lucida Sans Unicode"/>
                <a:cs typeface="Lucida Sans Unicode"/>
              </a:rPr>
              <a:t> </a:t>
            </a:r>
            <a:r>
              <a:rPr dirty="0" sz="1300" spc="-75">
                <a:latin typeface="Lucida Sans Unicode"/>
                <a:cs typeface="Lucida Sans Unicode"/>
              </a:rPr>
              <a:t>руководителя  </a:t>
            </a:r>
            <a:r>
              <a:rPr dirty="0" sz="1300" spc="-70">
                <a:latin typeface="Lucida Sans Unicode"/>
                <a:cs typeface="Lucida Sans Unicode"/>
              </a:rPr>
              <a:t>Работа </a:t>
            </a:r>
            <a:r>
              <a:rPr dirty="0" sz="1300" spc="-35">
                <a:latin typeface="Lucida Sans Unicode"/>
                <a:cs typeface="Lucida Sans Unicode"/>
              </a:rPr>
              <a:t>с </a:t>
            </a:r>
            <a:r>
              <a:rPr dirty="0" sz="1300" spc="-90">
                <a:latin typeface="Lucida Sans Unicode"/>
                <a:cs typeface="Lucida Sans Unicode"/>
              </a:rPr>
              <a:t>маркетплейсами </a:t>
            </a:r>
            <a:r>
              <a:rPr dirty="0" sz="1300" spc="-85">
                <a:latin typeface="Lucida Sans Unicode"/>
                <a:cs typeface="Lucida Sans Unicode"/>
              </a:rPr>
              <a:t>и  </a:t>
            </a:r>
            <a:r>
              <a:rPr dirty="0" sz="1300" spc="-80">
                <a:latin typeface="Lucida Sans Unicode"/>
                <a:cs typeface="Lucida Sans Unicode"/>
              </a:rPr>
              <a:t>электронными </a:t>
            </a:r>
            <a:r>
              <a:rPr dirty="0" sz="1300" spc="-105">
                <a:latin typeface="Lucida Sans Unicode"/>
                <a:cs typeface="Lucida Sans Unicode"/>
              </a:rPr>
              <a:t>каналами</a:t>
            </a:r>
            <a:r>
              <a:rPr dirty="0" sz="1300" spc="-165">
                <a:latin typeface="Lucida Sans Unicode"/>
                <a:cs typeface="Lucida Sans Unicode"/>
              </a:rPr>
              <a:t> </a:t>
            </a:r>
            <a:r>
              <a:rPr dirty="0" sz="1300" spc="-110">
                <a:latin typeface="Lucida Sans Unicode"/>
                <a:cs typeface="Lucida Sans Unicode"/>
              </a:rPr>
              <a:t>продаж  </a:t>
            </a:r>
            <a:r>
              <a:rPr dirty="0" sz="1300" spc="-80">
                <a:latin typeface="Lucida Sans Unicode"/>
                <a:cs typeface="Lucida Sans Unicode"/>
              </a:rPr>
              <a:t>Маркетинг </a:t>
            </a:r>
            <a:r>
              <a:rPr dirty="0" sz="1300" spc="-85">
                <a:latin typeface="Lucida Sans Unicode"/>
                <a:cs typeface="Lucida Sans Unicode"/>
              </a:rPr>
              <a:t>и</a:t>
            </a:r>
            <a:r>
              <a:rPr dirty="0" sz="1300" spc="-145">
                <a:latin typeface="Lucida Sans Unicode"/>
                <a:cs typeface="Lucida Sans Unicode"/>
              </a:rPr>
              <a:t> </a:t>
            </a:r>
            <a:r>
              <a:rPr dirty="0" sz="1300" spc="-90">
                <a:latin typeface="Lucida Sans Unicode"/>
                <a:cs typeface="Lucida Sans Unicode"/>
              </a:rPr>
              <a:t>продвижение</a:t>
            </a:r>
            <a:endParaRPr sz="1300">
              <a:latin typeface="Lucida Sans Unicode"/>
              <a:cs typeface="Lucida Sans Unicode"/>
            </a:endParaRPr>
          </a:p>
          <a:p>
            <a:pPr marL="375285" marR="491490">
              <a:lnSpc>
                <a:spcPct val="100000"/>
              </a:lnSpc>
              <a:spcBef>
                <a:spcPts val="5"/>
              </a:spcBef>
            </a:pPr>
            <a:r>
              <a:rPr dirty="0" sz="1300" spc="-75">
                <a:latin typeface="Lucida Sans Unicode"/>
                <a:cs typeface="Lucida Sans Unicode"/>
              </a:rPr>
              <a:t>тематические </a:t>
            </a:r>
            <a:r>
              <a:rPr dirty="0" sz="1300" spc="-95">
                <a:latin typeface="Lucida Sans Unicode"/>
                <a:cs typeface="Lucida Sans Unicode"/>
              </a:rPr>
              <a:t>семинары, </a:t>
            </a:r>
            <a:r>
              <a:rPr dirty="0" sz="1300" spc="-85">
                <a:latin typeface="Lucida Sans Unicode"/>
                <a:cs typeface="Lucida Sans Unicode"/>
              </a:rPr>
              <a:t>вебинары</a:t>
            </a:r>
            <a:r>
              <a:rPr dirty="0" sz="1300" spc="-175">
                <a:latin typeface="Lucida Sans Unicode"/>
                <a:cs typeface="Lucida Sans Unicode"/>
              </a:rPr>
              <a:t> </a:t>
            </a:r>
            <a:r>
              <a:rPr dirty="0" sz="1300" spc="-85">
                <a:latin typeface="Lucida Sans Unicode"/>
                <a:cs typeface="Lucida Sans Unicode"/>
              </a:rPr>
              <a:t>и  </a:t>
            </a:r>
            <a:r>
              <a:rPr dirty="0" sz="1300" spc="-95">
                <a:latin typeface="Lucida Sans Unicode"/>
                <a:cs typeface="Lucida Sans Unicode"/>
              </a:rPr>
              <a:t>конференции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8931" y="1996439"/>
            <a:ext cx="365759" cy="367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8931" y="2572511"/>
            <a:ext cx="7315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8931" y="2980944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8931" y="3371088"/>
            <a:ext cx="73152" cy="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8931" y="3759708"/>
            <a:ext cx="73152" cy="73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86276" y="1135321"/>
            <a:ext cx="3804969" cy="5206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08347" y="1257300"/>
            <a:ext cx="3572510" cy="4974590"/>
          </a:xfrm>
          <a:custGeom>
            <a:avLst/>
            <a:gdLst/>
            <a:ahLst/>
            <a:cxnLst/>
            <a:rect l="l" t="t" r="r" b="b"/>
            <a:pathLst>
              <a:path w="3572509" h="4974590">
                <a:moveTo>
                  <a:pt x="0" y="4974336"/>
                </a:moveTo>
                <a:lnTo>
                  <a:pt x="3572255" y="4974336"/>
                </a:lnTo>
                <a:lnTo>
                  <a:pt x="3572255" y="0"/>
                </a:lnTo>
                <a:lnTo>
                  <a:pt x="0" y="0"/>
                </a:lnTo>
                <a:lnTo>
                  <a:pt x="0" y="497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308347" y="2025523"/>
            <a:ext cx="3572510" cy="2272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solidFill>
                  <a:srgbClr val="EC5136"/>
                </a:solidFill>
                <a:latin typeface="Arial"/>
                <a:cs typeface="Arial"/>
              </a:rPr>
              <a:t>КОНСУЛЬТАЦИИ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ct val="100000"/>
              </a:lnSpc>
              <a:spcBef>
                <a:spcPts val="1730"/>
              </a:spcBef>
            </a:pPr>
            <a:r>
              <a:rPr dirty="0" sz="1300" spc="-70">
                <a:latin typeface="Lucida Sans Unicode"/>
                <a:cs typeface="Lucida Sans Unicode"/>
              </a:rPr>
              <a:t>Правовые</a:t>
            </a:r>
            <a:r>
              <a:rPr dirty="0" sz="1300" spc="-110">
                <a:latin typeface="Lucida Sans Unicode"/>
                <a:cs typeface="Lucida Sans Unicode"/>
              </a:rPr>
              <a:t> </a:t>
            </a:r>
            <a:r>
              <a:rPr dirty="0" sz="1300" spc="-80">
                <a:latin typeface="Lucida Sans Unicode"/>
                <a:cs typeface="Lucida Sans Unicode"/>
              </a:rPr>
              <a:t>вопросы</a:t>
            </a:r>
            <a:endParaRPr sz="1300">
              <a:latin typeface="Lucida Sans Unicode"/>
              <a:cs typeface="Lucida Sans Unicode"/>
            </a:endParaRPr>
          </a:p>
          <a:p>
            <a:pPr marL="376555" marR="526415">
              <a:lnSpc>
                <a:spcPct val="100000"/>
              </a:lnSpc>
            </a:pPr>
            <a:r>
              <a:rPr dirty="0" sz="1300" spc="-80">
                <a:latin typeface="Lucida Sans Unicode"/>
                <a:cs typeface="Lucida Sans Unicode"/>
              </a:rPr>
              <a:t>Бухгалтерский </a:t>
            </a:r>
            <a:r>
              <a:rPr dirty="0" sz="1300" spc="-60">
                <a:latin typeface="Lucida Sans Unicode"/>
                <a:cs typeface="Lucida Sans Unicode"/>
              </a:rPr>
              <a:t>учет </a:t>
            </a:r>
            <a:r>
              <a:rPr dirty="0" sz="1300" spc="-85">
                <a:latin typeface="Lucida Sans Unicode"/>
                <a:cs typeface="Lucida Sans Unicode"/>
              </a:rPr>
              <a:t>и </a:t>
            </a:r>
            <a:r>
              <a:rPr dirty="0" sz="1300" spc="-70">
                <a:latin typeface="Lucida Sans Unicode"/>
                <a:cs typeface="Lucida Sans Unicode"/>
              </a:rPr>
              <a:t>отчетность  Управленческий </a:t>
            </a:r>
            <a:r>
              <a:rPr dirty="0" sz="1300" spc="-60">
                <a:latin typeface="Lucida Sans Unicode"/>
                <a:cs typeface="Lucida Sans Unicode"/>
              </a:rPr>
              <a:t>учет </a:t>
            </a:r>
            <a:r>
              <a:rPr dirty="0" sz="1300" spc="-85">
                <a:latin typeface="Lucida Sans Unicode"/>
                <a:cs typeface="Lucida Sans Unicode"/>
              </a:rPr>
              <a:t>и</a:t>
            </a:r>
            <a:r>
              <a:rPr dirty="0" sz="1300" spc="-195">
                <a:latin typeface="Lucida Sans Unicode"/>
                <a:cs typeface="Lucida Sans Unicode"/>
              </a:rPr>
              <a:t> </a:t>
            </a:r>
            <a:r>
              <a:rPr dirty="0" sz="1300" spc="-90">
                <a:latin typeface="Lucida Sans Unicode"/>
                <a:cs typeface="Lucida Sans Unicode"/>
              </a:rPr>
              <a:t>финансовые  документы</a:t>
            </a:r>
            <a:endParaRPr sz="1300">
              <a:latin typeface="Lucida Sans Unicode"/>
              <a:cs typeface="Lucida Sans Unicode"/>
            </a:endParaRPr>
          </a:p>
          <a:p>
            <a:pPr marL="376555" marR="644525">
              <a:lnSpc>
                <a:spcPct val="100000"/>
              </a:lnSpc>
            </a:pPr>
            <a:r>
              <a:rPr dirty="0" sz="1300" spc="-85">
                <a:latin typeface="Lucida Sans Unicode"/>
                <a:cs typeface="Lucida Sans Unicode"/>
              </a:rPr>
              <a:t>Подготовка </a:t>
            </a:r>
            <a:r>
              <a:rPr dirty="0" sz="1300" spc="-80">
                <a:latin typeface="Lucida Sans Unicode"/>
                <a:cs typeface="Lucida Sans Unicode"/>
              </a:rPr>
              <a:t>документов </a:t>
            </a:r>
            <a:r>
              <a:rPr dirty="0" sz="1300" spc="-55">
                <a:latin typeface="Lucida Sans Unicode"/>
                <a:cs typeface="Lucida Sans Unicode"/>
              </a:rPr>
              <a:t>к</a:t>
            </a:r>
            <a:r>
              <a:rPr dirty="0" sz="1300" spc="-180">
                <a:latin typeface="Lucida Sans Unicode"/>
                <a:cs typeface="Lucida Sans Unicode"/>
              </a:rPr>
              <a:t> </a:t>
            </a:r>
            <a:r>
              <a:rPr dirty="0" sz="1300" spc="-120">
                <a:latin typeface="Lucida Sans Unicode"/>
                <a:cs typeface="Lucida Sans Unicode"/>
              </a:rPr>
              <a:t>грантам,  </a:t>
            </a:r>
            <a:r>
              <a:rPr dirty="0" sz="1300" spc="-85">
                <a:latin typeface="Lucida Sans Unicode"/>
                <a:cs typeface="Lucida Sans Unicode"/>
              </a:rPr>
              <a:t>конкурсам,</a:t>
            </a:r>
            <a:r>
              <a:rPr dirty="0" sz="1300" spc="-120">
                <a:latin typeface="Lucida Sans Unicode"/>
                <a:cs typeface="Lucida Sans Unicode"/>
              </a:rPr>
              <a:t> </a:t>
            </a:r>
            <a:r>
              <a:rPr dirty="0" sz="1300" spc="-80">
                <a:latin typeface="Lucida Sans Unicode"/>
                <a:cs typeface="Lucida Sans Unicode"/>
              </a:rPr>
              <a:t>субсидиям</a:t>
            </a:r>
            <a:endParaRPr sz="1300">
              <a:latin typeface="Lucida Sans Unicode"/>
              <a:cs typeface="Lucida Sans Unicode"/>
            </a:endParaRPr>
          </a:p>
          <a:p>
            <a:pPr algn="just" marL="376555" marR="730250">
              <a:lnSpc>
                <a:spcPct val="100000"/>
              </a:lnSpc>
            </a:pPr>
            <a:r>
              <a:rPr dirty="0" sz="1300" spc="-75">
                <a:latin typeface="Lucida Sans Unicode"/>
                <a:cs typeface="Lucida Sans Unicode"/>
              </a:rPr>
              <a:t>Аудит системы </a:t>
            </a:r>
            <a:r>
              <a:rPr dirty="0" sz="1300" spc="-110">
                <a:latin typeface="Lucida Sans Unicode"/>
                <a:cs typeface="Lucida Sans Unicode"/>
              </a:rPr>
              <a:t>продаж </a:t>
            </a:r>
            <a:r>
              <a:rPr dirty="0" sz="1300" spc="-85">
                <a:latin typeface="Lucida Sans Unicode"/>
                <a:cs typeface="Lucida Sans Unicode"/>
              </a:rPr>
              <a:t>и</a:t>
            </a:r>
            <a:r>
              <a:rPr dirty="0" sz="1300" spc="-210">
                <a:latin typeface="Lucida Sans Unicode"/>
                <a:cs typeface="Lucida Sans Unicode"/>
              </a:rPr>
              <a:t> </a:t>
            </a:r>
            <a:r>
              <a:rPr dirty="0" sz="1300" spc="-70">
                <a:latin typeface="Lucida Sans Unicode"/>
                <a:cs typeface="Lucida Sans Unicode"/>
              </a:rPr>
              <a:t>сервиса  </a:t>
            </a:r>
            <a:r>
              <a:rPr dirty="0" sz="1300" spc="-95">
                <a:latin typeface="Lucida Sans Unicode"/>
                <a:cs typeface="Lucida Sans Unicode"/>
              </a:rPr>
              <a:t>Сертификации, </a:t>
            </a:r>
            <a:r>
              <a:rPr dirty="0" sz="1300" spc="-90">
                <a:latin typeface="Lucida Sans Unicode"/>
                <a:cs typeface="Lucida Sans Unicode"/>
              </a:rPr>
              <a:t>декларирования,  </a:t>
            </a:r>
            <a:r>
              <a:rPr dirty="0" sz="1300" spc="-85">
                <a:latin typeface="Lucida Sans Unicode"/>
                <a:cs typeface="Lucida Sans Unicode"/>
              </a:rPr>
              <a:t>испытания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36947" y="1996439"/>
            <a:ext cx="365760" cy="367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6947" y="2572511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6947" y="2964179"/>
            <a:ext cx="73151" cy="73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6947" y="3378708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6947" y="3759708"/>
            <a:ext cx="73151" cy="73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80247" y="1089647"/>
            <a:ext cx="3896105" cy="5298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47888" y="1257300"/>
            <a:ext cx="3572510" cy="4974590"/>
          </a:xfrm>
          <a:custGeom>
            <a:avLst/>
            <a:gdLst/>
            <a:ahLst/>
            <a:cxnLst/>
            <a:rect l="l" t="t" r="r" b="b"/>
            <a:pathLst>
              <a:path w="3572509" h="4974590">
                <a:moveTo>
                  <a:pt x="0" y="4974336"/>
                </a:moveTo>
                <a:lnTo>
                  <a:pt x="3572255" y="4974336"/>
                </a:lnTo>
                <a:lnTo>
                  <a:pt x="3572255" y="0"/>
                </a:lnTo>
                <a:lnTo>
                  <a:pt x="0" y="0"/>
                </a:lnTo>
                <a:lnTo>
                  <a:pt x="0" y="497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247888" y="2025523"/>
            <a:ext cx="3572510" cy="1677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995">
              <a:lnSpc>
                <a:spcPct val="100000"/>
              </a:lnSpc>
              <a:spcBef>
                <a:spcPts val="95"/>
              </a:spcBef>
            </a:pPr>
            <a:r>
              <a:rPr dirty="0" sz="1600" spc="20" b="1">
                <a:solidFill>
                  <a:srgbClr val="EC5136"/>
                </a:solidFill>
                <a:latin typeface="Arial"/>
                <a:cs typeface="Arial"/>
              </a:rPr>
              <a:t>КОВОРКИНГ</a:t>
            </a:r>
            <a:endParaRPr sz="1600">
              <a:latin typeface="Arial"/>
              <a:cs typeface="Arial"/>
            </a:endParaRPr>
          </a:p>
          <a:p>
            <a:pPr marL="377190" marR="582295">
              <a:lnSpc>
                <a:spcPct val="100000"/>
              </a:lnSpc>
              <a:spcBef>
                <a:spcPts val="1730"/>
              </a:spcBef>
            </a:pPr>
            <a:r>
              <a:rPr dirty="0" sz="1300" spc="-90">
                <a:latin typeface="Lucida Sans Unicode"/>
                <a:cs typeface="Lucida Sans Unicode"/>
              </a:rPr>
              <a:t>Аренда рабочих </a:t>
            </a:r>
            <a:r>
              <a:rPr dirty="0" sz="1300" spc="-85">
                <a:latin typeface="Lucida Sans Unicode"/>
                <a:cs typeface="Lucida Sans Unicode"/>
              </a:rPr>
              <a:t>мест, </a:t>
            </a:r>
            <a:r>
              <a:rPr dirty="0" sz="1300" spc="-45">
                <a:latin typeface="Lucida Sans Unicode"/>
                <a:cs typeface="Lucida Sans Unicode"/>
              </a:rPr>
              <a:t>в </a:t>
            </a:r>
            <a:r>
              <a:rPr dirty="0" sz="1300" spc="-90">
                <a:latin typeface="Lucida Sans Unicode"/>
                <a:cs typeface="Lucida Sans Unicode"/>
              </a:rPr>
              <a:t>том </a:t>
            </a:r>
            <a:r>
              <a:rPr dirty="0" sz="1300" spc="-65">
                <a:latin typeface="Lucida Sans Unicode"/>
                <a:cs typeface="Lucida Sans Unicode"/>
              </a:rPr>
              <a:t>числе  </a:t>
            </a:r>
            <a:r>
              <a:rPr dirty="0" sz="1300" spc="-95">
                <a:latin typeface="Lucida Sans Unicode"/>
                <a:cs typeface="Lucida Sans Unicode"/>
              </a:rPr>
              <a:t>оборудованных </a:t>
            </a:r>
            <a:r>
              <a:rPr dirty="0" sz="1300" spc="-85">
                <a:latin typeface="Lucida Sans Unicode"/>
                <a:cs typeface="Lucida Sans Unicode"/>
              </a:rPr>
              <a:t>техникой и местом  </a:t>
            </a:r>
            <a:r>
              <a:rPr dirty="0" sz="1300" spc="-90">
                <a:latin typeface="Lucida Sans Unicode"/>
                <a:cs typeface="Lucida Sans Unicode"/>
              </a:rPr>
              <a:t>хранения</a:t>
            </a:r>
            <a:r>
              <a:rPr dirty="0" sz="1300" spc="-110">
                <a:latin typeface="Lucida Sans Unicode"/>
                <a:cs typeface="Lucida Sans Unicode"/>
              </a:rPr>
              <a:t> </a:t>
            </a:r>
            <a:r>
              <a:rPr dirty="0" sz="1300" spc="-80">
                <a:latin typeface="Lucida Sans Unicode"/>
                <a:cs typeface="Lucida Sans Unicode"/>
              </a:rPr>
              <a:t>документов</a:t>
            </a:r>
            <a:endParaRPr sz="1300">
              <a:latin typeface="Lucida Sans Unicode"/>
              <a:cs typeface="Lucida Sans Unicode"/>
            </a:endParaRPr>
          </a:p>
          <a:p>
            <a:pPr marL="377190" marR="482600">
              <a:lnSpc>
                <a:spcPct val="100000"/>
              </a:lnSpc>
            </a:pPr>
            <a:r>
              <a:rPr dirty="0" sz="1300" spc="-90">
                <a:latin typeface="Lucida Sans Unicode"/>
                <a:cs typeface="Lucida Sans Unicode"/>
              </a:rPr>
              <a:t>Аренда </a:t>
            </a:r>
            <a:r>
              <a:rPr dirty="0" sz="1300" spc="-100">
                <a:latin typeface="Lucida Sans Unicode"/>
                <a:cs typeface="Lucida Sans Unicode"/>
              </a:rPr>
              <a:t>переговорных, </a:t>
            </a:r>
            <a:r>
              <a:rPr dirty="0" sz="1300" spc="-45">
                <a:latin typeface="Lucida Sans Unicode"/>
                <a:cs typeface="Lucida Sans Unicode"/>
              </a:rPr>
              <a:t>в </a:t>
            </a:r>
            <a:r>
              <a:rPr dirty="0" sz="1300" spc="-105">
                <a:latin typeface="Lucida Sans Unicode"/>
                <a:cs typeface="Lucida Sans Unicode"/>
              </a:rPr>
              <a:t>т.ч. </a:t>
            </a:r>
            <a:r>
              <a:rPr dirty="0" sz="1300" spc="-100">
                <a:latin typeface="Lucida Sans Unicode"/>
                <a:cs typeface="Lucida Sans Unicode"/>
              </a:rPr>
              <a:t>для</a:t>
            </a:r>
            <a:r>
              <a:rPr dirty="0" sz="1300" spc="-204">
                <a:latin typeface="Lucida Sans Unicode"/>
                <a:cs typeface="Lucida Sans Unicode"/>
              </a:rPr>
              <a:t> </a:t>
            </a:r>
            <a:r>
              <a:rPr dirty="0" sz="1300" spc="25">
                <a:latin typeface="Lucida Sans Unicode"/>
                <a:cs typeface="Lucida Sans Unicode"/>
              </a:rPr>
              <a:t>ВКС  </a:t>
            </a:r>
            <a:r>
              <a:rPr dirty="0" sz="1300" spc="-90">
                <a:latin typeface="Lucida Sans Unicode"/>
                <a:cs typeface="Lucida Sans Unicode"/>
              </a:rPr>
              <a:t>Аренда </a:t>
            </a:r>
            <a:r>
              <a:rPr dirty="0" sz="1300" spc="-114">
                <a:latin typeface="Lucida Sans Unicode"/>
                <a:cs typeface="Lucida Sans Unicode"/>
              </a:rPr>
              <a:t>площадок </a:t>
            </a:r>
            <a:r>
              <a:rPr dirty="0" sz="1300" spc="-100">
                <a:latin typeface="Lucida Sans Unicode"/>
                <a:cs typeface="Lucida Sans Unicode"/>
              </a:rPr>
              <a:t>для </a:t>
            </a:r>
            <a:r>
              <a:rPr dirty="0" sz="1300" spc="-85">
                <a:latin typeface="Lucida Sans Unicode"/>
                <a:cs typeface="Lucida Sans Unicode"/>
              </a:rPr>
              <a:t>проведения  </a:t>
            </a:r>
            <a:r>
              <a:rPr dirty="0" sz="1300" spc="-95">
                <a:latin typeface="Lucida Sans Unicode"/>
                <a:cs typeface="Lucida Sans Unicode"/>
              </a:rPr>
              <a:t>конференций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76488" y="1996439"/>
            <a:ext cx="365759" cy="3672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76488" y="3166872"/>
            <a:ext cx="73151" cy="73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76488" y="2572511"/>
            <a:ext cx="73151" cy="73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76488" y="3364991"/>
            <a:ext cx="73151" cy="73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6947" y="2784348"/>
            <a:ext cx="73151" cy="73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8471" y="3963923"/>
            <a:ext cx="73151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433831"/>
            <a:ext cx="53206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60">
                <a:solidFill>
                  <a:srgbClr val="E74A36"/>
                </a:solidFill>
              </a:rPr>
              <a:t>Предприниматели </a:t>
            </a:r>
            <a:r>
              <a:rPr dirty="0" sz="2800" spc="-185"/>
              <a:t>планирующие  </a:t>
            </a:r>
            <a:r>
              <a:rPr dirty="0" sz="2800" spc="-180"/>
              <a:t>или </a:t>
            </a:r>
            <a:r>
              <a:rPr dirty="0" sz="2800" spc="-190"/>
              <a:t>работающие </a:t>
            </a:r>
            <a:r>
              <a:rPr dirty="0" sz="2800" spc="-204">
                <a:solidFill>
                  <a:srgbClr val="E74A36"/>
                </a:solidFill>
              </a:rPr>
              <a:t>на</a:t>
            </a:r>
            <a:r>
              <a:rPr dirty="0" sz="2800" spc="-180">
                <a:solidFill>
                  <a:srgbClr val="E74A36"/>
                </a:solidFill>
              </a:rPr>
              <a:t> </a:t>
            </a:r>
            <a:r>
              <a:rPr dirty="0" sz="2800" spc="-130">
                <a:solidFill>
                  <a:srgbClr val="E74A36"/>
                </a:solidFill>
              </a:rPr>
              <a:t>экспорт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58241" y="2659761"/>
            <a:ext cx="311086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45">
                <a:latin typeface="Lucida Sans Unicode"/>
                <a:cs typeface="Lucida Sans Unicode"/>
              </a:rPr>
              <a:t>СОПРОВОЖДЕНИЕ</a:t>
            </a:r>
            <a:r>
              <a:rPr dirty="0" sz="1400" spc="-204">
                <a:latin typeface="Lucida Sans Unicode"/>
                <a:cs typeface="Lucida Sans Unicode"/>
              </a:rPr>
              <a:t> </a:t>
            </a:r>
            <a:r>
              <a:rPr dirty="0" sz="1400" spc="35">
                <a:latin typeface="Lucida Sans Unicode"/>
                <a:cs typeface="Lucida Sans Unicode"/>
              </a:rPr>
              <a:t>ЭКСПОРТНОГО  </a:t>
            </a:r>
            <a:r>
              <a:rPr dirty="0" sz="1400" spc="30">
                <a:latin typeface="Lucida Sans Unicode"/>
                <a:cs typeface="Lucida Sans Unicode"/>
              </a:rPr>
              <a:t>КОНТРАКТА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8190" y="2659761"/>
            <a:ext cx="324421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latin typeface="Lucida Sans Unicode"/>
                <a:cs typeface="Lucida Sans Unicode"/>
              </a:rPr>
              <a:t>ПОИСК</a:t>
            </a:r>
            <a:r>
              <a:rPr dirty="0" sz="1400" spc="-175">
                <a:latin typeface="Lucida Sans Unicode"/>
                <a:cs typeface="Lucida Sans Unicode"/>
              </a:rPr>
              <a:t> </a:t>
            </a:r>
            <a:r>
              <a:rPr dirty="0" sz="1400" spc="75">
                <a:latin typeface="Lucida Sans Unicode"/>
                <a:cs typeface="Lucida Sans Unicode"/>
              </a:rPr>
              <a:t>И</a:t>
            </a:r>
            <a:r>
              <a:rPr dirty="0" sz="1400" spc="-150">
                <a:latin typeface="Lucida Sans Unicode"/>
                <a:cs typeface="Lucida Sans Unicode"/>
              </a:rPr>
              <a:t> </a:t>
            </a:r>
            <a:r>
              <a:rPr dirty="0" sz="1400" spc="35">
                <a:latin typeface="Lucida Sans Unicode"/>
                <a:cs typeface="Lucida Sans Unicode"/>
              </a:rPr>
              <a:t>ПОДБОР</a:t>
            </a:r>
            <a:r>
              <a:rPr dirty="0" sz="1400" spc="-175">
                <a:latin typeface="Lucida Sans Unicode"/>
                <a:cs typeface="Lucida Sans Unicode"/>
              </a:rPr>
              <a:t> </a:t>
            </a:r>
            <a:r>
              <a:rPr dirty="0" sz="1400" spc="30">
                <a:latin typeface="Lucida Sans Unicode"/>
                <a:cs typeface="Lucida Sans Unicode"/>
              </a:rPr>
              <a:t>ИНОСТРАННОГО  ПОКУПАТЕЛЯ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3484" y="4222241"/>
            <a:ext cx="30099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Lucida Sans Unicode"/>
                <a:cs typeface="Lucida Sans Unicode"/>
              </a:rPr>
              <a:t>ПРОВЕДЕНИЕ</a:t>
            </a:r>
            <a:r>
              <a:rPr dirty="0" sz="1400" spc="-229">
                <a:latin typeface="Lucida Sans Unicode"/>
                <a:cs typeface="Lucida Sans Unicode"/>
              </a:rPr>
              <a:t> </a:t>
            </a:r>
            <a:r>
              <a:rPr dirty="0" sz="1400" spc="45">
                <a:latin typeface="Lucida Sans Unicode"/>
                <a:cs typeface="Lucida Sans Unicode"/>
              </a:rPr>
              <a:t>МЕЖДУНАРОДНЫХ  </a:t>
            </a:r>
            <a:r>
              <a:rPr dirty="0" sz="1400" spc="5">
                <a:latin typeface="Lucida Sans Unicode"/>
                <a:cs typeface="Lucida Sans Unicode"/>
              </a:rPr>
              <a:t>БИЗНЕС-МИССИЙ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8190" y="4222241"/>
            <a:ext cx="277368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latin typeface="Lucida Sans Unicode"/>
                <a:cs typeface="Lucida Sans Unicode"/>
              </a:rPr>
              <a:t>УЧАСТИЕ</a:t>
            </a:r>
            <a:r>
              <a:rPr dirty="0" sz="1400" spc="-185">
                <a:latin typeface="Lucida Sans Unicode"/>
                <a:cs typeface="Lucida Sans Unicode"/>
              </a:rPr>
              <a:t> </a:t>
            </a:r>
            <a:r>
              <a:rPr dirty="0" sz="1400" spc="60">
                <a:latin typeface="Lucida Sans Unicode"/>
                <a:cs typeface="Lucida Sans Unicode"/>
              </a:rPr>
              <a:t>В</a:t>
            </a:r>
            <a:r>
              <a:rPr dirty="0" sz="1400" spc="-165">
                <a:latin typeface="Lucida Sans Unicode"/>
                <a:cs typeface="Lucida Sans Unicode"/>
              </a:rPr>
              <a:t> </a:t>
            </a:r>
            <a:r>
              <a:rPr dirty="0" sz="1400" spc="45">
                <a:latin typeface="Lucida Sans Unicode"/>
                <a:cs typeface="Lucida Sans Unicode"/>
              </a:rPr>
              <a:t>МЕЖДУНАРОДНЫХ  </a:t>
            </a:r>
            <a:r>
              <a:rPr dirty="0" sz="1400" spc="25">
                <a:latin typeface="Lucida Sans Unicode"/>
                <a:cs typeface="Lucida Sans Unicode"/>
              </a:rPr>
              <a:t>ВЫСТАВКАХ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3484" y="2659761"/>
            <a:ext cx="12128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Lucida Sans Unicode"/>
                <a:cs typeface="Lucida Sans Unicode"/>
              </a:rPr>
              <a:t>E-COMMERCE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222241"/>
            <a:ext cx="30099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Lucida Sans Unicode"/>
                <a:cs typeface="Lucida Sans Unicode"/>
              </a:rPr>
              <a:t>ПРОВЕДЕНИЕ</a:t>
            </a:r>
            <a:r>
              <a:rPr dirty="0" sz="1400" spc="-229">
                <a:latin typeface="Lucida Sans Unicode"/>
                <a:cs typeface="Lucida Sans Unicode"/>
              </a:rPr>
              <a:t> </a:t>
            </a:r>
            <a:r>
              <a:rPr dirty="0" sz="1400" spc="45">
                <a:latin typeface="Lucida Sans Unicode"/>
                <a:cs typeface="Lucida Sans Unicode"/>
              </a:rPr>
              <a:t>МЕЖДУНАРОДНЫХ  </a:t>
            </a:r>
            <a:r>
              <a:rPr dirty="0" sz="1400" spc="40">
                <a:latin typeface="Lucida Sans Unicode"/>
                <a:cs typeface="Lucida Sans Unicode"/>
              </a:rPr>
              <a:t>РЕВЕРСНЫХ</a:t>
            </a:r>
            <a:r>
              <a:rPr dirty="0" sz="1400" spc="-180">
                <a:latin typeface="Lucida Sans Unicode"/>
                <a:cs typeface="Lucida Sans Unicode"/>
              </a:rPr>
              <a:t> </a:t>
            </a:r>
            <a:r>
              <a:rPr dirty="0" sz="1400" spc="10">
                <a:latin typeface="Lucida Sans Unicode"/>
                <a:cs typeface="Lucida Sans Unicode"/>
              </a:rPr>
              <a:t>БИЗНЕС-МИССИЙ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241" y="5903163"/>
            <a:ext cx="653478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latin typeface="Lucida Sans Unicode"/>
                <a:cs typeface="Lucida Sans Unicode"/>
              </a:rPr>
              <a:t>КОМПЛЕКСНЫЕ</a:t>
            </a:r>
            <a:r>
              <a:rPr dirty="0" sz="1400" spc="-160">
                <a:latin typeface="Lucida Sans Unicode"/>
                <a:cs typeface="Lucida Sans Unicode"/>
              </a:rPr>
              <a:t> </a:t>
            </a:r>
            <a:r>
              <a:rPr dirty="0" sz="1400" spc="40">
                <a:latin typeface="Lucida Sans Unicode"/>
                <a:cs typeface="Lucida Sans Unicode"/>
              </a:rPr>
              <a:t>ПРОГРАММЫ</a:t>
            </a:r>
            <a:r>
              <a:rPr dirty="0" sz="1400" spc="-110">
                <a:latin typeface="Lucida Sans Unicode"/>
                <a:cs typeface="Lucida Sans Unicode"/>
              </a:rPr>
              <a:t> </a:t>
            </a:r>
            <a:r>
              <a:rPr dirty="0" sz="1400" spc="45">
                <a:latin typeface="Lucida Sans Unicode"/>
                <a:cs typeface="Lucida Sans Unicode"/>
              </a:rPr>
              <a:t>ПО</a:t>
            </a:r>
            <a:r>
              <a:rPr dirty="0" sz="1400" spc="-135">
                <a:latin typeface="Lucida Sans Unicode"/>
                <a:cs typeface="Lucida Sans Unicode"/>
              </a:rPr>
              <a:t> </a:t>
            </a:r>
            <a:r>
              <a:rPr dirty="0" sz="1400" spc="55">
                <a:latin typeface="Lucida Sans Unicode"/>
                <a:cs typeface="Lucida Sans Unicode"/>
              </a:rPr>
              <a:t>РАЗВИТИЮ</a:t>
            </a:r>
            <a:r>
              <a:rPr dirty="0" sz="1400" spc="-130">
                <a:latin typeface="Lucida Sans Unicode"/>
                <a:cs typeface="Lucida Sans Unicode"/>
              </a:rPr>
              <a:t> </a:t>
            </a:r>
            <a:r>
              <a:rPr dirty="0" sz="1400" spc="30">
                <a:latin typeface="Lucida Sans Unicode"/>
                <a:cs typeface="Lucida Sans Unicode"/>
              </a:rPr>
              <a:t>ЭКСПОРТА</a:t>
            </a:r>
            <a:r>
              <a:rPr dirty="0" sz="1400" spc="-135">
                <a:latin typeface="Lucida Sans Unicode"/>
                <a:cs typeface="Lucida Sans Unicode"/>
              </a:rPr>
              <a:t> </a:t>
            </a:r>
            <a:r>
              <a:rPr dirty="0" sz="1400" spc="30">
                <a:latin typeface="Lucida Sans Unicode"/>
                <a:cs typeface="Lucida Sans Unicode"/>
              </a:rPr>
              <a:t>(ОБРАЗОВАНИЕ)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856" y="2043683"/>
            <a:ext cx="520065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44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dirty="0" sz="1800" spc="-3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9432" y="2043683"/>
            <a:ext cx="518159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445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665"/>
              </a:spcBef>
            </a:pP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54440" y="2043683"/>
            <a:ext cx="520065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445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665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856" y="3596640"/>
            <a:ext cx="520065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57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9432" y="3596640"/>
            <a:ext cx="518159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57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75"/>
              </a:spcBef>
            </a:pP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54440" y="3596640"/>
            <a:ext cx="520065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57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856" y="5234940"/>
            <a:ext cx="520065" cy="520065"/>
          </a:xfrm>
          <a:prstGeom prst="rect">
            <a:avLst/>
          </a:prstGeom>
          <a:solidFill>
            <a:srgbClr val="E74A36"/>
          </a:solidFill>
        </p:spPr>
        <p:txBody>
          <a:bodyPr wrap="square" lIns="0" tIns="857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59" y="368808"/>
            <a:ext cx="139598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618" y="39242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 h="0">
                <a:moveTo>
                  <a:pt x="0" y="0"/>
                </a:moveTo>
                <a:lnTo>
                  <a:pt x="486651" y="0"/>
                </a:lnTo>
              </a:path>
            </a:pathLst>
          </a:custGeom>
          <a:ln w="38100">
            <a:solidFill>
              <a:srgbClr val="EC54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0291" y="2924378"/>
            <a:ext cx="710819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25">
                <a:solidFill>
                  <a:srgbClr val="FF0000"/>
                </a:solidFill>
              </a:rPr>
              <a:t>ПОКАЗАТЕЛИ </a:t>
            </a:r>
            <a:r>
              <a:rPr dirty="0" sz="3600" spc="-155">
                <a:solidFill>
                  <a:srgbClr val="FF0000"/>
                </a:solidFill>
              </a:rPr>
              <a:t>РАБОТЫ</a:t>
            </a:r>
            <a:r>
              <a:rPr dirty="0" sz="3600" spc="-540">
                <a:solidFill>
                  <a:srgbClr val="FF0000"/>
                </a:solidFill>
              </a:rPr>
              <a:t> </a:t>
            </a:r>
            <a:r>
              <a:rPr dirty="0" sz="3600" spc="70">
                <a:solidFill>
                  <a:srgbClr val="FF0000"/>
                </a:solidFill>
              </a:rPr>
              <a:t>ФОНДА</a:t>
            </a:r>
            <a:endParaRPr sz="3600"/>
          </a:p>
          <a:p>
            <a:pPr algn="ctr" marL="687705">
              <a:lnSpc>
                <a:spcPct val="100000"/>
              </a:lnSpc>
              <a:spcBef>
                <a:spcPts val="5"/>
              </a:spcBef>
            </a:pPr>
            <a:r>
              <a:rPr dirty="0" sz="3600" spc="-215">
                <a:solidFill>
                  <a:srgbClr val="FF0000"/>
                </a:solidFill>
              </a:rPr>
              <a:t>2021</a:t>
            </a:r>
            <a:r>
              <a:rPr dirty="0" sz="3600" spc="-235">
                <a:solidFill>
                  <a:srgbClr val="FF0000"/>
                </a:solidFill>
              </a:rPr>
              <a:t> </a:t>
            </a:r>
            <a:r>
              <a:rPr dirty="0" sz="3600" spc="25">
                <a:solidFill>
                  <a:srgbClr val="FF0000"/>
                </a:solidFill>
              </a:rPr>
              <a:t>ГОД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Мария Сергеевна Медякова</dc:creator>
  <dc:title>Презентация PowerPoint</dc:title>
  <dcterms:created xsi:type="dcterms:W3CDTF">2022-06-02T01:53:20Z</dcterms:created>
  <dcterms:modified xsi:type="dcterms:W3CDTF">2022-06-02T01:53:20Z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2022-06-02T00:00:00Z</vt:filetime>
  </property>
</Properties>
</file>