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notesMasterIdLst>
    <p:notesMasterId r:id="rId11"/>
  </p:notesMasterIdLst>
  <p:handoutMasterIdLst>
    <p:handoutMasterId r:id="rId12"/>
  </p:handoutMasterIdLst>
  <p:sldIdLst>
    <p:sldId id="694" r:id="rId2"/>
    <p:sldId id="705" r:id="rId3"/>
    <p:sldId id="703" r:id="rId4"/>
    <p:sldId id="704" r:id="rId5"/>
    <p:sldId id="695" r:id="rId6"/>
    <p:sldId id="706" r:id="rId7"/>
    <p:sldId id="699" r:id="rId8"/>
    <p:sldId id="691" r:id="rId9"/>
    <p:sldId id="693" r:id="rId10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60000"/>
    <a:srgbClr val="1C4372"/>
    <a:srgbClr val="008000"/>
    <a:srgbClr val="52AC2E"/>
    <a:srgbClr val="000099"/>
    <a:srgbClr val="6CCF55"/>
    <a:srgbClr val="95D153"/>
    <a:srgbClr val="00339A"/>
    <a:srgbClr val="23538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9149" autoAdjust="0"/>
    <p:restoredTop sz="97432" autoAdjust="0"/>
  </p:normalViewPr>
  <p:slideViewPr>
    <p:cSldViewPr>
      <p:cViewPr>
        <p:scale>
          <a:sx n="70" d="100"/>
          <a:sy n="70" d="100"/>
        </p:scale>
        <p:origin x="-198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46488421050709"/>
          <c:y val="0.1755291078769026"/>
          <c:w val="0.83972664155912102"/>
          <c:h val="0.7147685542447235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 для СОНКО на возмещение затрат в связи с предоставлением социальных услуг, млн. руб.                                                 </c:v>
                </c:pt>
              </c:strCache>
            </c:strRef>
          </c:tx>
          <c:spPr>
            <a:solidFill>
              <a:schemeClr val="accent1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52AC2E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2.899131675821379E-3"/>
                  <c:y val="-0.35512195341658737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1C4372"/>
                        </a:solidFill>
                      </a:defRPr>
                    </a:pPr>
                    <a:r>
                      <a:rPr lang="en-US" b="1" dirty="0" smtClean="0">
                        <a:solidFill>
                          <a:srgbClr val="1C4372"/>
                        </a:solidFill>
                      </a:rPr>
                      <a:t>8,90</a:t>
                    </a:r>
                    <a:r>
                      <a:rPr lang="ru-RU" b="1" dirty="0" smtClean="0">
                        <a:solidFill>
                          <a:srgbClr val="1C4372"/>
                        </a:solidFill>
                      </a:rPr>
                      <a:t> </a:t>
                    </a:r>
                    <a:r>
                      <a:rPr lang="ru-RU" b="1" dirty="0" err="1" smtClean="0">
                        <a:solidFill>
                          <a:srgbClr val="1C4372"/>
                        </a:solidFill>
                      </a:rPr>
                      <a:t>млн.руб</a:t>
                    </a:r>
                    <a:r>
                      <a:rPr lang="ru-RU" b="1" dirty="0" smtClean="0">
                        <a:solidFill>
                          <a:srgbClr val="1C4372"/>
                        </a:solidFill>
                      </a:rPr>
                      <a:t>.</a:t>
                    </a:r>
                    <a:endParaRPr lang="en-US" b="1" dirty="0">
                      <a:solidFill>
                        <a:srgbClr val="1C4372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49565837910583E-3"/>
                  <c:y val="-0.44568996838189151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1C4372"/>
                        </a:solidFill>
                      </a:defRPr>
                    </a:pPr>
                    <a:r>
                      <a:rPr lang="en-US" b="1" dirty="0" smtClean="0">
                        <a:solidFill>
                          <a:srgbClr val="1C4372"/>
                        </a:solidFill>
                      </a:rPr>
                      <a:t>11,87</a:t>
                    </a:r>
                    <a:r>
                      <a:rPr lang="ru-RU" b="1" dirty="0" smtClean="0">
                        <a:solidFill>
                          <a:srgbClr val="1C4372"/>
                        </a:solidFill>
                      </a:rPr>
                      <a:t> </a:t>
                    </a:r>
                    <a:r>
                      <a:rPr lang="ru-RU" b="1" dirty="0" err="1" smtClean="0">
                        <a:solidFill>
                          <a:srgbClr val="1C4372"/>
                        </a:solidFill>
                      </a:rPr>
                      <a:t>млн.руб</a:t>
                    </a:r>
                    <a:r>
                      <a:rPr lang="ru-RU" b="1" dirty="0" smtClean="0">
                        <a:solidFill>
                          <a:srgbClr val="1C4372"/>
                        </a:solidFill>
                      </a:rPr>
                      <a:t>.</a:t>
                    </a:r>
                    <a:endParaRPr lang="en-US" b="1" dirty="0">
                      <a:solidFill>
                        <a:srgbClr val="1C4372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488116527744232E-3"/>
                  <c:y val="-0.2025863492644962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1C4372"/>
                        </a:solidFill>
                      </a:defRPr>
                    </a:pPr>
                    <a:r>
                      <a:rPr lang="en-US" b="1" dirty="0" smtClean="0">
                        <a:solidFill>
                          <a:srgbClr val="1C4372"/>
                        </a:solidFill>
                      </a:rPr>
                      <a:t>2,17</a:t>
                    </a:r>
                    <a:r>
                      <a:rPr lang="ru-RU" b="1" dirty="0" smtClean="0">
                        <a:solidFill>
                          <a:srgbClr val="1C4372"/>
                        </a:solidFill>
                      </a:rPr>
                      <a:t> </a:t>
                    </a:r>
                    <a:r>
                      <a:rPr lang="ru-RU" b="1" dirty="0" err="1" smtClean="0">
                        <a:solidFill>
                          <a:srgbClr val="1C4372"/>
                        </a:solidFill>
                      </a:rPr>
                      <a:t>млн.руб</a:t>
                    </a:r>
                    <a:r>
                      <a:rPr lang="ru-RU" b="1" dirty="0" smtClean="0">
                        <a:solidFill>
                          <a:srgbClr val="1C4372"/>
                        </a:solidFill>
                      </a:rPr>
                      <a:t>. за 1 п/г 2017 г.</a:t>
                    </a:r>
                    <a:endParaRPr lang="en-US" b="1" dirty="0">
                      <a:solidFill>
                        <a:srgbClr val="1C4372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1C437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8.9014000000000006</c:v>
                </c:pt>
                <c:pt idx="1">
                  <c:v>11.871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723456"/>
        <c:axId val="78950912"/>
      </c:barChart>
      <c:catAx>
        <c:axId val="3272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950912"/>
        <c:crosses val="autoZero"/>
        <c:auto val="1"/>
        <c:lblAlgn val="ctr"/>
        <c:lblOffset val="100"/>
        <c:noMultiLvlLbl val="0"/>
      </c:catAx>
      <c:valAx>
        <c:axId val="78950912"/>
        <c:scaling>
          <c:orientation val="minMax"/>
          <c:max val="12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2723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>
          <a:latin typeface="+mn-lt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759" cy="493085"/>
          </a:xfrm>
          <a:prstGeom prst="rect">
            <a:avLst/>
          </a:prstGeom>
        </p:spPr>
        <p:txBody>
          <a:bodyPr vert="horz" lIns="90327" tIns="45164" rIns="90327" bIns="4516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929" y="2"/>
            <a:ext cx="2918759" cy="493085"/>
          </a:xfrm>
          <a:prstGeom prst="rect">
            <a:avLst/>
          </a:prstGeom>
        </p:spPr>
        <p:txBody>
          <a:bodyPr vert="horz" lIns="90327" tIns="45164" rIns="90327" bIns="4516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7837F4-7208-40A6-81BA-5BCD443C93FF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0927"/>
            <a:ext cx="2918759" cy="493085"/>
          </a:xfrm>
          <a:prstGeom prst="rect">
            <a:avLst/>
          </a:prstGeom>
        </p:spPr>
        <p:txBody>
          <a:bodyPr vert="horz" lIns="90327" tIns="45164" rIns="90327" bIns="4516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929" y="9370927"/>
            <a:ext cx="2918759" cy="493085"/>
          </a:xfrm>
          <a:prstGeom prst="rect">
            <a:avLst/>
          </a:prstGeom>
        </p:spPr>
        <p:txBody>
          <a:bodyPr vert="horz" lIns="90327" tIns="45164" rIns="90327" bIns="4516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6FC19-B366-4112-AFFD-748BA8395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83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8759" cy="4930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27" tIns="45164" rIns="90327" bIns="4516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929" y="2"/>
            <a:ext cx="2918759" cy="4930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27" tIns="45164" rIns="90327" bIns="4516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62055F00-7992-4DB6-9AA1-8541FE4BD60D}" type="datetimeFigureOut">
              <a:rPr lang="ru-RU"/>
              <a:pPr>
                <a:defRPr/>
              </a:pPr>
              <a:t>21.12.2017</a:t>
            </a:fld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2918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225" y="4686617"/>
            <a:ext cx="5388395" cy="444007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27" tIns="45164" rIns="90327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0927"/>
            <a:ext cx="2918759" cy="4930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27" tIns="45164" rIns="90327" bIns="4516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929" y="9370927"/>
            <a:ext cx="2918759" cy="4930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27" tIns="45164" rIns="90327" bIns="4516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38F3BCBD-E5AD-4494-8817-7D401165E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864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F3BCBD-E5AD-4494-8817-7D401165E8A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49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6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3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537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2A61E-4491-4AC5-AC89-F62DF058759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9E4E-9931-44F9-A6CB-8821CD61DD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2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96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2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89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9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06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0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5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21.12.2017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6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7"/>
          <p:cNvSpPr txBox="1">
            <a:spLocks/>
          </p:cNvSpPr>
          <p:nvPr/>
        </p:nvSpPr>
        <p:spPr bwMode="auto">
          <a:xfrm>
            <a:off x="371673" y="2060848"/>
            <a:ext cx="8424936" cy="144016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800" b="1" dirty="0" smtClean="0">
                <a:solidFill>
                  <a:srgbClr val="1C4372"/>
                </a:solidFill>
                <a:latin typeface="+mn-lt"/>
                <a:cs typeface="Arial" pitchFamily="34" charset="0"/>
              </a:rPr>
              <a:t>Об участии социально ориентированных некоммерческих организаций в оказании </a:t>
            </a:r>
            <a:r>
              <a:rPr lang="ru-RU" sz="2800" b="1" dirty="0">
                <a:solidFill>
                  <a:srgbClr val="1C4372"/>
                </a:solidFill>
                <a:latin typeface="+mn-lt"/>
                <a:cs typeface="Arial" pitchFamily="34" charset="0"/>
              </a:rPr>
              <a:t>социальных услуг </a:t>
            </a:r>
            <a:r>
              <a:rPr lang="ru-RU" sz="2800" b="1" dirty="0" smtClean="0">
                <a:solidFill>
                  <a:srgbClr val="1C4372"/>
                </a:solidFill>
                <a:latin typeface="+mn-lt"/>
                <a:cs typeface="Arial" pitchFamily="34" charset="0"/>
              </a:rPr>
              <a:t>в Иркутской области</a:t>
            </a:r>
            <a:endParaRPr lang="ru-RU" altLang="ru-RU" sz="2800" b="1" dirty="0">
              <a:solidFill>
                <a:srgbClr val="1C437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Подзаголовок 7"/>
          <p:cNvSpPr txBox="1">
            <a:spLocks/>
          </p:cNvSpPr>
          <p:nvPr/>
        </p:nvSpPr>
        <p:spPr>
          <a:xfrm>
            <a:off x="0" y="48251"/>
            <a:ext cx="9144000" cy="9286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endParaRPr lang="ru-RU" b="1" dirty="0">
              <a:solidFill>
                <a:srgbClr val="FFFFCC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ru-RU" sz="3200" dirty="0">
              <a:solidFill>
                <a:srgbClr val="FFFFCC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923928" y="4149080"/>
            <a:ext cx="511256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Макаров Алексей Сергеевич, первый </a:t>
            </a:r>
            <a:r>
              <a:rPr lang="ru-RU" sz="2400" b="1" dirty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заместитель министра социального развития, опеки и попечительства Иркутской области</a:t>
            </a:r>
          </a:p>
          <a:p>
            <a:pPr eaLnBrk="1" hangingPunct="1"/>
            <a:r>
              <a:rPr lang="ru-RU" sz="24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  </a:t>
            </a:r>
            <a:endParaRPr lang="ru-RU" sz="2400" b="1" dirty="0">
              <a:solidFill>
                <a:srgbClr val="1F497D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58652"/>
            <a:ext cx="77976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МИНИСТЕРСТВО СОЦИАЛЬНО</a:t>
            </a:r>
            <a:r>
              <a:rPr lang="ru-RU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ГО</a:t>
            </a:r>
            <a:r>
              <a:rPr lang="ru-RU" sz="2000" b="1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 РАЗВИТИЯ, ОПЕКИ И ПОПЕЧИТЕЛЬСТВА ИРКУТСКОЙ ОБЛАСТИ</a:t>
            </a:r>
            <a:endParaRPr lang="ru-RU" sz="2000" dirty="0">
              <a:solidFill>
                <a:srgbClr val="1F497D"/>
              </a:solidFill>
              <a:latin typeface="+mn-lt"/>
            </a:endParaRPr>
          </a:p>
        </p:txBody>
      </p:sp>
      <p:pic>
        <p:nvPicPr>
          <p:cNvPr id="7" name="Picture 8" descr="Эмблема министерства МАРТ 2016 без ф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46" y="332656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31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Прямая соединительная линия 63"/>
          <p:cNvCxnSpPr/>
          <p:nvPr/>
        </p:nvCxnSpPr>
        <p:spPr>
          <a:xfrm flipH="1">
            <a:off x="10805574" y="7431642"/>
            <a:ext cx="1403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10776461" y="8569436"/>
            <a:ext cx="1403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36937" y="1124744"/>
            <a:ext cx="8827550" cy="792088"/>
          </a:xfrm>
          <a:prstGeom prst="roundRect">
            <a:avLst/>
          </a:prstGeom>
          <a:gradFill>
            <a:gsLst>
              <a:gs pos="32000">
                <a:schemeClr val="accent3">
                  <a:lumMod val="20000"/>
                  <a:lumOff val="80000"/>
                </a:schemeClr>
              </a:gs>
              <a:gs pos="0">
                <a:srgbClr val="EAE7CC"/>
              </a:gs>
              <a:gs pos="6000">
                <a:schemeClr val="accent3">
                  <a:lumMod val="40000"/>
                  <a:lumOff val="60000"/>
                </a:schemeClr>
              </a:gs>
              <a:gs pos="31000">
                <a:schemeClr val="accent3">
                  <a:lumMod val="20000"/>
                  <a:lumOff val="80000"/>
                </a:schemeClr>
              </a:gs>
              <a:gs pos="13000">
                <a:schemeClr val="accent3">
                  <a:lumMod val="40000"/>
                  <a:lumOff val="60000"/>
                </a:schemeClr>
              </a:gs>
              <a:gs pos="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b="1" dirty="0" smtClean="0">
                <a:solidFill>
                  <a:srgbClr val="1C4372"/>
                </a:solidFill>
              </a:rPr>
              <a:t>Федеральный закон от </a:t>
            </a:r>
            <a:r>
              <a:rPr lang="ru-RU" sz="2200" b="1" dirty="0">
                <a:solidFill>
                  <a:srgbClr val="1C4372"/>
                </a:solidFill>
              </a:rPr>
              <a:t>28 декабря 2013 года № 442-ФЗ «Об основах социального обслуживания граждан в Российской Федерации»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82400" y="260648"/>
            <a:ext cx="8366063" cy="648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1C4372"/>
                </a:solidFill>
                <a:latin typeface="+mn-lt"/>
              </a:rPr>
              <a:t>Нормативная правовая база</a:t>
            </a:r>
            <a:endParaRPr lang="ru-RU" sz="2800" dirty="0">
              <a:solidFill>
                <a:srgbClr val="1C4372"/>
              </a:solidFill>
              <a:latin typeface="+mn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6937" y="2060848"/>
            <a:ext cx="8827551" cy="1008112"/>
          </a:xfrm>
          <a:prstGeom prst="roundRect">
            <a:avLst/>
          </a:prstGeom>
          <a:gradFill>
            <a:gsLst>
              <a:gs pos="25000">
                <a:schemeClr val="accent3">
                  <a:lumMod val="20000"/>
                  <a:lumOff val="80000"/>
                </a:schemeClr>
              </a:gs>
              <a:gs pos="0">
                <a:srgbClr val="EAE7CC"/>
              </a:gs>
              <a:gs pos="6000">
                <a:schemeClr val="accent3">
                  <a:lumMod val="40000"/>
                  <a:lumOff val="60000"/>
                </a:schemeClr>
              </a:gs>
              <a:gs pos="30000">
                <a:schemeClr val="accent3">
                  <a:lumMod val="20000"/>
                  <a:lumOff val="80000"/>
                </a:schemeClr>
              </a:gs>
              <a:gs pos="5000">
                <a:schemeClr val="accent3">
                  <a:lumMod val="40000"/>
                  <a:lumOff val="60000"/>
                </a:schemeClr>
              </a:gs>
              <a:gs pos="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b="1" dirty="0" smtClean="0">
                <a:solidFill>
                  <a:srgbClr val="1C4372"/>
                </a:solidFill>
              </a:rPr>
              <a:t>Закон </a:t>
            </a:r>
            <a:r>
              <a:rPr lang="ru-RU" sz="2200" b="1" dirty="0">
                <a:solidFill>
                  <a:srgbClr val="1C4372"/>
                </a:solidFill>
              </a:rPr>
              <a:t>Иркутской области от 1 декабря 2014 года № </a:t>
            </a:r>
            <a:r>
              <a:rPr lang="ru-RU" sz="2200" b="1" dirty="0" smtClean="0">
                <a:solidFill>
                  <a:srgbClr val="1C4372"/>
                </a:solidFill>
              </a:rPr>
              <a:t>144-оз «</a:t>
            </a:r>
            <a:r>
              <a:rPr lang="ru-RU" sz="2200" b="1" dirty="0">
                <a:solidFill>
                  <a:srgbClr val="1C4372"/>
                </a:solidFill>
              </a:rPr>
              <a:t>Об отдельных вопросах социального обслуживания граждан в Иркутской области»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6936" y="3140968"/>
            <a:ext cx="8827551" cy="2232248"/>
          </a:xfrm>
          <a:prstGeom prst="roundRect">
            <a:avLst/>
          </a:prstGeom>
          <a:gradFill>
            <a:gsLst>
              <a:gs pos="25000">
                <a:schemeClr val="accent3">
                  <a:lumMod val="20000"/>
                  <a:lumOff val="80000"/>
                </a:schemeClr>
              </a:gs>
              <a:gs pos="0">
                <a:srgbClr val="EAE7CC"/>
              </a:gs>
              <a:gs pos="6000">
                <a:schemeClr val="accent3">
                  <a:lumMod val="40000"/>
                  <a:lumOff val="60000"/>
                </a:schemeClr>
              </a:gs>
              <a:gs pos="30000">
                <a:schemeClr val="accent3">
                  <a:lumMod val="20000"/>
                  <a:lumOff val="80000"/>
                </a:schemeClr>
              </a:gs>
              <a:gs pos="3000">
                <a:schemeClr val="accent3">
                  <a:lumMod val="40000"/>
                  <a:lumOff val="60000"/>
                </a:schemeClr>
              </a:gs>
              <a:gs pos="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b="1" dirty="0" smtClean="0">
                <a:solidFill>
                  <a:srgbClr val="1C4372"/>
                </a:solidFill>
              </a:rPr>
              <a:t>Постановление </a:t>
            </a:r>
            <a:r>
              <a:rPr lang="ru-RU" sz="2200" b="1" dirty="0">
                <a:solidFill>
                  <a:srgbClr val="1C4372"/>
                </a:solidFill>
              </a:rPr>
              <a:t>Правительства Иркутской области от 15 декабря 2014 года № 654-пп «Об утверждении Положения об определении порядка и размера </a:t>
            </a:r>
            <a:r>
              <a:rPr lang="ru-RU" sz="2200" b="1" dirty="0" smtClean="0">
                <a:solidFill>
                  <a:srgbClr val="1C4372"/>
                </a:solidFill>
              </a:rPr>
              <a:t>компенсации, выплачиваемой </a:t>
            </a:r>
            <a:r>
              <a:rPr lang="ru-RU" sz="2200" b="1" dirty="0">
                <a:solidFill>
                  <a:srgbClr val="1C4372"/>
                </a:solidFill>
              </a:rPr>
              <a:t>поставщику или поставщикам социальных услуг, включенным в реестр поставщиков социальных услуг в Иркутской области, но не участвующим в выполнении государственного задания (заказа</a:t>
            </a:r>
            <a:r>
              <a:rPr lang="ru-RU" sz="2200" b="1" dirty="0" smtClean="0">
                <a:solidFill>
                  <a:srgbClr val="1C4372"/>
                </a:solidFill>
              </a:rPr>
              <a:t>)»</a:t>
            </a:r>
            <a:endParaRPr lang="ru-RU" sz="2200" b="1" dirty="0">
              <a:solidFill>
                <a:srgbClr val="1C437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6937" y="5445224"/>
            <a:ext cx="8827551" cy="1368152"/>
          </a:xfrm>
          <a:prstGeom prst="roundRect">
            <a:avLst/>
          </a:prstGeom>
          <a:gradFill>
            <a:gsLst>
              <a:gs pos="25000">
                <a:schemeClr val="accent3">
                  <a:lumMod val="20000"/>
                  <a:lumOff val="80000"/>
                </a:schemeClr>
              </a:gs>
              <a:gs pos="0">
                <a:srgbClr val="EAE7CC"/>
              </a:gs>
              <a:gs pos="6000">
                <a:schemeClr val="accent3">
                  <a:lumMod val="40000"/>
                  <a:lumOff val="60000"/>
                </a:schemeClr>
              </a:gs>
              <a:gs pos="30000">
                <a:schemeClr val="accent3">
                  <a:lumMod val="20000"/>
                  <a:lumOff val="80000"/>
                </a:schemeClr>
              </a:gs>
              <a:gs pos="5000">
                <a:schemeClr val="accent3">
                  <a:lumMod val="40000"/>
                  <a:lumOff val="60000"/>
                </a:schemeClr>
              </a:gs>
              <a:gs pos="0">
                <a:schemeClr val="accent3">
                  <a:lumMod val="75000"/>
                </a:schemeClr>
              </a:gs>
              <a:gs pos="0">
                <a:schemeClr val="accent3">
                  <a:lumMod val="7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200" b="1" dirty="0" smtClean="0">
                <a:solidFill>
                  <a:srgbClr val="1C4372"/>
                </a:solidFill>
              </a:rPr>
              <a:t>Приказ министерства социального развития, опеки и попечительства </a:t>
            </a:r>
            <a:r>
              <a:rPr lang="ru-RU" sz="2200" b="1" dirty="0">
                <a:solidFill>
                  <a:srgbClr val="1C4372"/>
                </a:solidFill>
              </a:rPr>
              <a:t>Иркутской области от 19 ноября 2014 года </a:t>
            </a:r>
            <a:r>
              <a:rPr lang="ru-RU" sz="2200" b="1" dirty="0" smtClean="0">
                <a:solidFill>
                  <a:srgbClr val="1C4372"/>
                </a:solidFill>
              </a:rPr>
              <a:t>№ </a:t>
            </a:r>
            <a:r>
              <a:rPr lang="ru-RU" sz="2200" b="1" dirty="0">
                <a:solidFill>
                  <a:srgbClr val="1C4372"/>
                </a:solidFill>
              </a:rPr>
              <a:t>182-мпр «Об утверждении Положения о реестре поставщиков социальных услуг в Иркутской </a:t>
            </a:r>
            <a:r>
              <a:rPr lang="ru-RU" sz="2200" b="1" dirty="0" smtClean="0">
                <a:solidFill>
                  <a:srgbClr val="1C4372"/>
                </a:solidFill>
              </a:rPr>
              <a:t>области»</a:t>
            </a:r>
            <a:endParaRPr lang="ru-RU" sz="2200" b="1" dirty="0">
              <a:solidFill>
                <a:srgbClr val="1C4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Прямая соединительная линия 63"/>
          <p:cNvCxnSpPr/>
          <p:nvPr/>
        </p:nvCxnSpPr>
        <p:spPr>
          <a:xfrm flipH="1">
            <a:off x="10805574" y="7431642"/>
            <a:ext cx="1403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10776461" y="8569436"/>
            <a:ext cx="1403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369858" y="1124744"/>
            <a:ext cx="8378606" cy="504056"/>
          </a:xfrm>
          <a:prstGeom prst="roundRect">
            <a:avLst/>
          </a:prstGeom>
          <a:gradFill>
            <a:gsLst>
              <a:gs pos="15000">
                <a:schemeClr val="accent5">
                  <a:lumMod val="20000"/>
                  <a:lumOff val="8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1C4372"/>
                </a:solidFill>
              </a:rPr>
              <a:t>Развитие конкуренции на </a:t>
            </a:r>
            <a:r>
              <a:rPr lang="ru-RU" sz="2800" b="1" dirty="0" smtClean="0">
                <a:solidFill>
                  <a:srgbClr val="1C4372"/>
                </a:solidFill>
              </a:rPr>
              <a:t>рынке социальных </a:t>
            </a:r>
            <a:r>
              <a:rPr lang="ru-RU" sz="2800" b="1" dirty="0">
                <a:solidFill>
                  <a:srgbClr val="1C4372"/>
                </a:solidFill>
              </a:rPr>
              <a:t>услуг</a:t>
            </a:r>
            <a:endParaRPr lang="ru-RU" sz="2800" dirty="0">
              <a:solidFill>
                <a:srgbClr val="1C4372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82400" y="260648"/>
            <a:ext cx="8366063" cy="648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1C4372"/>
                </a:solidFill>
                <a:latin typeface="+mn-lt"/>
              </a:rPr>
              <a:t>Основные цели</a:t>
            </a:r>
            <a:endParaRPr lang="ru-RU" sz="2800" dirty="0">
              <a:solidFill>
                <a:srgbClr val="1C4372"/>
              </a:solidFill>
              <a:latin typeface="+mn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2398" y="1772816"/>
            <a:ext cx="8378606" cy="504056"/>
          </a:xfrm>
          <a:prstGeom prst="roundRect">
            <a:avLst/>
          </a:prstGeom>
          <a:gradFill>
            <a:gsLst>
              <a:gs pos="15000">
                <a:schemeClr val="accent5">
                  <a:lumMod val="20000"/>
                  <a:lumOff val="8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1C4372"/>
                </a:solidFill>
              </a:rPr>
              <a:t>Снижение стоимости социальной услуги</a:t>
            </a:r>
            <a:endParaRPr lang="ru-RU" sz="2800" dirty="0">
              <a:solidFill>
                <a:srgbClr val="1C4372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536" y="2420888"/>
            <a:ext cx="8366066" cy="936104"/>
          </a:xfrm>
          <a:prstGeom prst="roundRect">
            <a:avLst/>
          </a:prstGeom>
          <a:gradFill>
            <a:gsLst>
              <a:gs pos="8000">
                <a:schemeClr val="accent5">
                  <a:lumMod val="20000"/>
                  <a:lumOff val="8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rgbClr val="1C4372"/>
                </a:solidFill>
              </a:rPr>
              <a:t>Ликвидация очередности на предоставление социальных услуг</a:t>
            </a:r>
            <a:endParaRPr lang="ru-RU" sz="2800" dirty="0">
              <a:solidFill>
                <a:srgbClr val="1C4372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2401" y="3501009"/>
            <a:ext cx="8378606" cy="864096"/>
          </a:xfrm>
          <a:prstGeom prst="roundRect">
            <a:avLst/>
          </a:prstGeom>
          <a:gradFill>
            <a:gsLst>
              <a:gs pos="8000">
                <a:schemeClr val="accent5">
                  <a:lumMod val="20000"/>
                  <a:lumOff val="8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1C4372"/>
                </a:solidFill>
              </a:rPr>
              <a:t>Повышение качества и доступности социальных </a:t>
            </a:r>
            <a:r>
              <a:rPr lang="ru-RU" sz="2800" b="1" dirty="0" smtClean="0">
                <a:solidFill>
                  <a:srgbClr val="1C4372"/>
                </a:solidFill>
              </a:rPr>
              <a:t>услуг</a:t>
            </a:r>
            <a:endParaRPr lang="ru-RU" sz="2800" dirty="0">
              <a:solidFill>
                <a:srgbClr val="1C4372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2403" y="6093296"/>
            <a:ext cx="8378604" cy="504056"/>
          </a:xfrm>
          <a:prstGeom prst="roundRect">
            <a:avLst/>
          </a:prstGeom>
          <a:gradFill>
            <a:gsLst>
              <a:gs pos="15000">
                <a:schemeClr val="accent5">
                  <a:lumMod val="20000"/>
                  <a:lumOff val="8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rgbClr val="1C4372"/>
                </a:solidFill>
              </a:rPr>
              <a:t>Оптимизация бюджетных расходов</a:t>
            </a:r>
            <a:endParaRPr lang="ru-RU" sz="2800" dirty="0">
              <a:solidFill>
                <a:srgbClr val="1C437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2401" y="4509120"/>
            <a:ext cx="8378606" cy="1440160"/>
          </a:xfrm>
          <a:prstGeom prst="roundRect">
            <a:avLst/>
          </a:prstGeom>
          <a:gradFill>
            <a:gsLst>
              <a:gs pos="6000">
                <a:schemeClr val="accent5">
                  <a:lumMod val="20000"/>
                  <a:lumOff val="8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0">
                <a:schemeClr val="accent1">
                  <a:shade val="94000"/>
                  <a:satMod val="13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1C4372"/>
                </a:solidFill>
              </a:rPr>
              <a:t>Выявление и предоставление дополнительных востребованных услуг, не оказываемых государственными организациями</a:t>
            </a:r>
            <a:endParaRPr lang="ru-RU" sz="2800" dirty="0">
              <a:solidFill>
                <a:srgbClr val="1C43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1"/>
          <p:cNvSpPr>
            <a:spLocks noChangeArrowheads="1"/>
          </p:cNvSpPr>
          <p:nvPr/>
        </p:nvSpPr>
        <p:spPr bwMode="auto">
          <a:xfrm>
            <a:off x="8712200" y="0"/>
            <a:ext cx="431800" cy="836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Прямоугольник 14"/>
          <p:cNvSpPr>
            <a:spLocks noChangeArrowheads="1"/>
          </p:cNvSpPr>
          <p:nvPr/>
        </p:nvSpPr>
        <p:spPr bwMode="auto">
          <a:xfrm>
            <a:off x="467544" y="261144"/>
            <a:ext cx="8320856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1C4372"/>
                </a:solidFill>
                <a:latin typeface="+mn-lt"/>
              </a:rPr>
              <a:t>Направления работы</a:t>
            </a:r>
            <a:endParaRPr lang="ru-RU" altLang="ru-RU" sz="2800" b="1" u="sng" dirty="0">
              <a:solidFill>
                <a:srgbClr val="1C4372"/>
              </a:solidFill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49300" y="1196752"/>
            <a:ext cx="7023100" cy="8318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ap="sq"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1C4372"/>
                </a:solidFill>
                <a:latin typeface="Arial" panose="020B0604020202020204" pitchFamily="34" charset="0"/>
              </a:rPr>
              <a:t>Мониторинг в рамках опроса получателей социальных услуг</a:t>
            </a:r>
            <a:endParaRPr lang="ru-RU" sz="2200" b="1" dirty="0">
              <a:solidFill>
                <a:srgbClr val="1C4372"/>
              </a:solidFill>
              <a:latin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4005064"/>
            <a:ext cx="3816424" cy="830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1C4372"/>
                </a:solidFill>
                <a:latin typeface="Arial" panose="020B0604020202020204" pitchFamily="34" charset="0"/>
              </a:rPr>
              <a:t>Общественная палата Иркутской области</a:t>
            </a:r>
            <a:endParaRPr lang="ru-RU" sz="2200" b="1" dirty="0">
              <a:solidFill>
                <a:srgbClr val="1C4372"/>
              </a:solidFill>
              <a:latin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763688" y="3555802"/>
            <a:ext cx="2160240" cy="449262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860031" y="4005064"/>
            <a:ext cx="3852169" cy="830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1C4372"/>
                </a:solidFill>
                <a:latin typeface="Arial" panose="020B0604020202020204" pitchFamily="34" charset="0"/>
              </a:rPr>
              <a:t>Центр инноваций социальной сферы ИГУ</a:t>
            </a:r>
            <a:endParaRPr lang="ru-RU" sz="2200" b="1" dirty="0">
              <a:solidFill>
                <a:srgbClr val="1C4372"/>
              </a:solidFill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23827" y="5157192"/>
            <a:ext cx="7048573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1C4372"/>
                </a:solidFill>
                <a:latin typeface="Arial" panose="020B0604020202020204" pitchFamily="34" charset="0"/>
              </a:rPr>
              <a:t>Рабочая группа по </a:t>
            </a:r>
            <a:r>
              <a:rPr lang="ru-RU" sz="2400" b="1" dirty="0" smtClean="0">
                <a:solidFill>
                  <a:srgbClr val="1C4372"/>
                </a:solidFill>
                <a:latin typeface="Arial" panose="020B0604020202020204" pitchFamily="34" charset="0"/>
              </a:rPr>
              <a:t>совершенствованию Стандартов </a:t>
            </a:r>
            <a:r>
              <a:rPr lang="ru-RU" sz="2400" b="1" dirty="0">
                <a:solidFill>
                  <a:srgbClr val="1C4372"/>
                </a:solidFill>
                <a:latin typeface="Arial" panose="020B0604020202020204" pitchFamily="34" charset="0"/>
              </a:rPr>
              <a:t>социальных </a:t>
            </a:r>
            <a:r>
              <a:rPr lang="ru-RU" sz="2400" b="1" dirty="0" smtClean="0">
                <a:solidFill>
                  <a:srgbClr val="1C4372"/>
                </a:solidFill>
                <a:latin typeface="Arial" panose="020B0604020202020204" pitchFamily="34" charset="0"/>
              </a:rPr>
              <a:t>услуг</a:t>
            </a:r>
            <a:endParaRPr lang="ru-RU" sz="2200" b="1" dirty="0">
              <a:solidFill>
                <a:srgbClr val="1C4372"/>
              </a:solidFill>
              <a:latin typeface="Arial" panose="020B0604020202020204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5148064" y="3555802"/>
            <a:ext cx="2370336" cy="449262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149300" y="2348880"/>
            <a:ext cx="7023100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1C4372"/>
                </a:solidFill>
                <a:latin typeface="Arial" panose="020B0604020202020204" pitchFamily="34" charset="0"/>
              </a:rPr>
              <a:t>Рабочая группа по обеспечению доступа негосударственных организаций, в том числе СОНКО к бюджетным </a:t>
            </a:r>
            <a:r>
              <a:rPr lang="ru-RU" sz="2400" b="1" dirty="0" smtClean="0">
                <a:solidFill>
                  <a:srgbClr val="1C4372"/>
                </a:solidFill>
                <a:latin typeface="Arial" panose="020B0604020202020204" pitchFamily="34" charset="0"/>
              </a:rPr>
              <a:t>средствам</a:t>
            </a:r>
            <a:endParaRPr lang="ru-RU" sz="2200" b="1" dirty="0">
              <a:solidFill>
                <a:srgbClr val="1C437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Прямая соединительная линия 63"/>
          <p:cNvCxnSpPr/>
          <p:nvPr/>
        </p:nvCxnSpPr>
        <p:spPr>
          <a:xfrm flipH="1">
            <a:off x="10805574" y="7431642"/>
            <a:ext cx="1403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1130056" y="3902714"/>
            <a:ext cx="6826320" cy="201622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/>
              <a:t>по периоду нахождения в реестре поставщиков социальных услуг Иркутской области – до 6 месяцев (ранее – 1 год)</a:t>
            </a:r>
            <a:endParaRPr lang="ru-RU" sz="28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H="1">
            <a:off x="10776461" y="8569436"/>
            <a:ext cx="1403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115616" y="1476400"/>
            <a:ext cx="6826319" cy="188059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/>
              <a:t>по возмещению понесенных затрат – до одного календарного месяца (ранее – 1 год)</a:t>
            </a:r>
            <a:r>
              <a:rPr lang="ru-RU" sz="2800" b="1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endParaRPr lang="ru-RU" sz="28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3528" y="44624"/>
            <a:ext cx="8640960" cy="1008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1C4372"/>
                </a:solidFill>
                <a:latin typeface="+mn-lt"/>
              </a:rPr>
              <a:t>Снижены барьеры для доступа СОНКО к бюджетным средствам, в том числе сокращены сроки:</a:t>
            </a:r>
            <a:r>
              <a:rPr lang="ru-RU" sz="2800" dirty="0" smtClean="0">
                <a:solidFill>
                  <a:srgbClr val="1C4372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rgbClr val="1C4372"/>
                </a:solidFill>
                <a:latin typeface="+mn-lt"/>
              </a:rPr>
            </a:br>
            <a:endParaRPr lang="ru-RU" sz="2800" dirty="0">
              <a:solidFill>
                <a:srgbClr val="1C437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80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Прямая соединительная линия 63"/>
          <p:cNvCxnSpPr/>
          <p:nvPr/>
        </p:nvCxnSpPr>
        <p:spPr>
          <a:xfrm flipH="1">
            <a:off x="10805574" y="7431642"/>
            <a:ext cx="1403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10776461" y="8569436"/>
            <a:ext cx="1403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382400" y="260648"/>
            <a:ext cx="8366063" cy="648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1C4372"/>
                </a:solidFill>
                <a:latin typeface="+mn-lt"/>
              </a:rPr>
              <a:t>Требования контрольно-надзорных органов</a:t>
            </a:r>
            <a:endParaRPr lang="ru-RU" sz="2800" dirty="0">
              <a:solidFill>
                <a:srgbClr val="1C4372"/>
              </a:solidFill>
              <a:latin typeface="+mn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6449" y="1124744"/>
            <a:ext cx="8434557" cy="504056"/>
          </a:xfrm>
          <a:prstGeom prst="roundRect">
            <a:avLst/>
          </a:prstGeom>
          <a:gradFill>
            <a:gsLst>
              <a:gs pos="1500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  <a:gs pos="1000">
                <a:schemeClr val="accent4">
                  <a:lumMod val="60000"/>
                  <a:lumOff val="4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1C4372"/>
                </a:solidFill>
              </a:rPr>
              <a:t>В сфере защиты прав потребителей</a:t>
            </a:r>
            <a:endParaRPr lang="ru-RU" sz="2800" b="1" dirty="0">
              <a:solidFill>
                <a:srgbClr val="1C4372"/>
              </a:solidFill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772" y="5445224"/>
            <a:ext cx="8419233" cy="504056"/>
          </a:xfrm>
          <a:prstGeom prst="roundRect">
            <a:avLst/>
          </a:prstGeom>
          <a:gradFill>
            <a:gsLst>
              <a:gs pos="1500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  <a:gs pos="1000">
                <a:schemeClr val="accent4">
                  <a:lumMod val="60000"/>
                  <a:lumOff val="4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1C4372"/>
                </a:solidFill>
              </a:rPr>
              <a:t>В сфере защиты информации</a:t>
            </a:r>
            <a:endParaRPr lang="ru-RU" sz="2800" b="1" dirty="0">
              <a:solidFill>
                <a:srgbClr val="1C4372"/>
              </a:solidFill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6448" y="6093296"/>
            <a:ext cx="8434558" cy="504056"/>
          </a:xfrm>
          <a:prstGeom prst="roundRect">
            <a:avLst/>
          </a:prstGeom>
          <a:gradFill>
            <a:gsLst>
              <a:gs pos="15000">
                <a:schemeClr val="accent4">
                  <a:lumMod val="20000"/>
                  <a:lumOff val="8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56667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1C4372"/>
                </a:solidFill>
              </a:rPr>
              <a:t>В сфере охраны труда и др.</a:t>
            </a:r>
            <a:endParaRPr lang="ru-RU" sz="2800" b="1" dirty="0">
              <a:solidFill>
                <a:srgbClr val="1C4372"/>
              </a:solidFill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6026" y="3501008"/>
            <a:ext cx="8414980" cy="504056"/>
          </a:xfrm>
          <a:prstGeom prst="roundRect">
            <a:avLst/>
          </a:prstGeom>
          <a:gradFill>
            <a:gsLst>
              <a:gs pos="15000">
                <a:schemeClr val="accent4">
                  <a:lumMod val="20000"/>
                  <a:lumOff val="80000"/>
                </a:schemeClr>
              </a:gs>
              <a:gs pos="5415">
                <a:srgbClr val="C5B8D4"/>
              </a:gs>
              <a:gs pos="0">
                <a:schemeClr val="accent4">
                  <a:lumMod val="60000"/>
                  <a:lumOff val="40000"/>
                </a:schemeClr>
              </a:gs>
              <a:gs pos="3000">
                <a:schemeClr val="accent4">
                  <a:lumMod val="60000"/>
                  <a:lumOff val="4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1C4372"/>
                </a:solidFill>
              </a:rPr>
              <a:t>В сфере безопасности медицинской деятельности</a:t>
            </a:r>
            <a:endParaRPr lang="ru-RU" sz="2800" b="1" dirty="0">
              <a:solidFill>
                <a:srgbClr val="1C4372"/>
              </a:solidFill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6448" y="4149080"/>
            <a:ext cx="8434558" cy="504056"/>
          </a:xfrm>
          <a:prstGeom prst="roundRect">
            <a:avLst/>
          </a:prstGeom>
          <a:gradFill>
            <a:gsLst>
              <a:gs pos="1500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  <a:gs pos="2000">
                <a:schemeClr val="accent4">
                  <a:lumMod val="60000"/>
                  <a:lumOff val="4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1C4372"/>
                </a:solidFill>
              </a:rPr>
              <a:t>В сфере пожарного надзора</a:t>
            </a:r>
            <a:endParaRPr lang="ru-RU" sz="2800" b="1" dirty="0">
              <a:solidFill>
                <a:srgbClr val="1C4372"/>
              </a:solidFill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6448" y="4797152"/>
            <a:ext cx="8434558" cy="504056"/>
          </a:xfrm>
          <a:prstGeom prst="roundRect">
            <a:avLst/>
          </a:prstGeom>
          <a:gradFill>
            <a:gsLst>
              <a:gs pos="15000">
                <a:schemeClr val="accent4">
                  <a:lumMod val="20000"/>
                  <a:lumOff val="80000"/>
                </a:schemeClr>
              </a:gs>
              <a:gs pos="0">
                <a:schemeClr val="accent1">
                  <a:shade val="93000"/>
                  <a:satMod val="130000"/>
                </a:schemeClr>
              </a:gs>
              <a:gs pos="59167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1C4372"/>
                </a:solidFill>
              </a:rPr>
              <a:t>В сфере прокурорского надзора</a:t>
            </a:r>
            <a:endParaRPr lang="ru-RU" sz="2800" b="1" dirty="0">
              <a:solidFill>
                <a:srgbClr val="1C4372"/>
              </a:solidFill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6449" y="1772816"/>
            <a:ext cx="8434557" cy="936104"/>
          </a:xfrm>
          <a:prstGeom prst="roundRect">
            <a:avLst/>
          </a:prstGeom>
          <a:gradFill>
            <a:gsLst>
              <a:gs pos="85000">
                <a:schemeClr val="accent4">
                  <a:lumMod val="20000"/>
                  <a:lumOff val="80000"/>
                </a:schemeClr>
              </a:gs>
              <a:gs pos="7000">
                <a:schemeClr val="accent4">
                  <a:lumMod val="20000"/>
                  <a:lumOff val="80000"/>
                </a:schemeClr>
              </a:gs>
              <a:gs pos="0">
                <a:schemeClr val="accent4">
                  <a:lumMod val="60000"/>
                  <a:lumOff val="40000"/>
                </a:schemeClr>
              </a:gs>
              <a:gs pos="2000">
                <a:schemeClr val="accent4">
                  <a:lumMod val="60000"/>
                  <a:lumOff val="4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1C4372"/>
                </a:solidFill>
              </a:rPr>
              <a:t>В сфере соблюдения санитарно-эпидемиологических требований</a:t>
            </a:r>
            <a:endParaRPr lang="ru-RU" sz="2800" b="1" dirty="0">
              <a:solidFill>
                <a:srgbClr val="1C4372"/>
              </a:solidFill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6448" y="2852936"/>
            <a:ext cx="8434557" cy="504056"/>
          </a:xfrm>
          <a:prstGeom prst="roundRect">
            <a:avLst/>
          </a:prstGeom>
          <a:gradFill>
            <a:gsLst>
              <a:gs pos="15000">
                <a:schemeClr val="accent4">
                  <a:lumMod val="20000"/>
                  <a:lumOff val="80000"/>
                </a:schemeClr>
              </a:gs>
              <a:gs pos="6255">
                <a:srgbClr val="C8BCD6"/>
              </a:gs>
              <a:gs pos="0">
                <a:schemeClr val="accent4">
                  <a:lumMod val="60000"/>
                  <a:lumOff val="40000"/>
                </a:schemeClr>
              </a:gs>
              <a:gs pos="4000">
                <a:schemeClr val="accent4">
                  <a:lumMod val="60000"/>
                  <a:lumOff val="40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1C4372"/>
                </a:solidFill>
              </a:rPr>
              <a:t>В сфере контроля продукции сельского хозяйства</a:t>
            </a:r>
            <a:endParaRPr lang="ru-RU" sz="2800" b="1" dirty="0">
              <a:solidFill>
                <a:srgbClr val="1C437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Прямая соединительная линия 63"/>
          <p:cNvCxnSpPr/>
          <p:nvPr/>
        </p:nvCxnSpPr>
        <p:spPr>
          <a:xfrm flipH="1">
            <a:off x="10805574" y="7431642"/>
            <a:ext cx="1403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827584" y="2132856"/>
            <a:ext cx="7560840" cy="13681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/>
              <a:t>Иркутское областное отделение Общероссийской общественной организации «Российский Красный Крест»</a:t>
            </a:r>
            <a:endParaRPr lang="ru-RU" sz="28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flipH="1">
            <a:off x="10776461" y="8569436"/>
            <a:ext cx="1403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827584" y="1196752"/>
            <a:ext cx="7560840" cy="6564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/>
              <a:t>Благотворительный фонд «Оберег»</a:t>
            </a:r>
            <a:endParaRPr lang="ru-RU" sz="28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-27384"/>
            <a:ext cx="9144000" cy="9361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1C4372"/>
                </a:solidFill>
                <a:latin typeface="+mn-lt"/>
              </a:rPr>
              <a:t>В реестр </a:t>
            </a:r>
            <a:r>
              <a:rPr lang="ru-RU" sz="2800" b="1" dirty="0">
                <a:solidFill>
                  <a:srgbClr val="1C4372"/>
                </a:solidFill>
                <a:latin typeface="+mn-lt"/>
              </a:rPr>
              <a:t>поставщиков социальных услуг </a:t>
            </a:r>
            <a:r>
              <a:rPr lang="ru-RU" sz="2800" b="1" dirty="0" smtClean="0">
                <a:solidFill>
                  <a:srgbClr val="1C4372"/>
                </a:solidFill>
                <a:latin typeface="+mn-lt"/>
              </a:rPr>
              <a:t>в Иркутской области включены 4 негосударственные организации</a:t>
            </a:r>
            <a:endParaRPr lang="ru-RU" sz="2800" b="1" dirty="0">
              <a:solidFill>
                <a:srgbClr val="1C4372"/>
              </a:solidFill>
              <a:latin typeface="+mn-lt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63588" y="3789040"/>
            <a:ext cx="7560840" cy="136815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/>
              <a:t>автономная некоммерческая организация Центр социального обслуживания «Милосердие»</a:t>
            </a:r>
            <a:endParaRPr lang="ru-RU" sz="2800" b="1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63587" y="5445224"/>
            <a:ext cx="7543299" cy="93610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ü"/>
            </a:pPr>
            <a:r>
              <a:rPr lang="ru-RU" sz="2800" b="1" dirty="0"/>
              <a:t>ООО Федеральная сеть пансионатов «Долголетие»</a:t>
            </a:r>
            <a:endParaRPr lang="ru-RU" sz="2800" b="1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36058155"/>
              </p:ext>
            </p:extLst>
          </p:nvPr>
        </p:nvGraphicFramePr>
        <p:xfrm>
          <a:off x="275252" y="1052736"/>
          <a:ext cx="87612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99592" y="44624"/>
            <a:ext cx="7303279" cy="91871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solidFill>
                  <a:srgbClr val="00339A"/>
                </a:solidFill>
                <a:latin typeface="+mn-lt"/>
              </a:rPr>
              <a:t>Предоставление компенсации (субсидии) негосударственным поставщикам социальных услуг</a:t>
            </a:r>
            <a:endParaRPr lang="ru-RU" sz="2400" dirty="0">
              <a:solidFill>
                <a:srgbClr val="00339A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56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7"/>
          <p:cNvSpPr txBox="1">
            <a:spLocks/>
          </p:cNvSpPr>
          <p:nvPr/>
        </p:nvSpPr>
        <p:spPr bwMode="auto">
          <a:xfrm>
            <a:off x="103993" y="3068960"/>
            <a:ext cx="8860495" cy="1440160"/>
          </a:xfrm>
          <a:prstGeom prst="rect">
            <a:avLst/>
          </a:prstGeo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000" b="1" dirty="0" smtClean="0">
                <a:solidFill>
                  <a:srgbClr val="1F497D"/>
                </a:solidFill>
                <a:latin typeface="+mn-lt"/>
                <a:cs typeface="Arial" pitchFamily="34" charset="0"/>
              </a:rPr>
              <a:t>Спасибо за внимание!</a:t>
            </a:r>
            <a:endParaRPr lang="ru-RU" altLang="ru-RU" sz="3000" b="1" dirty="0">
              <a:solidFill>
                <a:srgbClr val="1F497D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Подзаголовок 7"/>
          <p:cNvSpPr txBox="1">
            <a:spLocks/>
          </p:cNvSpPr>
          <p:nvPr/>
        </p:nvSpPr>
        <p:spPr>
          <a:xfrm>
            <a:off x="0" y="48251"/>
            <a:ext cx="9144000" cy="9286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endParaRPr lang="ru-RU" b="1" dirty="0">
              <a:solidFill>
                <a:srgbClr val="FFFFCC"/>
              </a:solidFill>
            </a:endParaRP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endParaRPr lang="ru-RU" sz="3200" dirty="0">
              <a:solidFill>
                <a:srgbClr val="FFFFCC"/>
              </a:solidFill>
            </a:endParaRPr>
          </a:p>
        </p:txBody>
      </p:sp>
      <p:pic>
        <p:nvPicPr>
          <p:cNvPr id="4" name="Picture 8" descr="Эмблема министерства МАРТ 2016 без ф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46" y="332656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2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Zased_W_</Template>
  <TotalTime>13514</TotalTime>
  <Words>404</Words>
  <Application>Microsoft Office PowerPoint</Application>
  <PresentationFormat>Экран (4:3)</PresentationFormat>
  <Paragraphs>45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5_Zased_W_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Доменик Анна Юрьевна</cp:lastModifiedBy>
  <cp:revision>504</cp:revision>
  <cp:lastPrinted>2017-12-19T04:08:57Z</cp:lastPrinted>
  <dcterms:created xsi:type="dcterms:W3CDTF">2014-06-02T12:56:21Z</dcterms:created>
  <dcterms:modified xsi:type="dcterms:W3CDTF">2017-12-21T07:47:33Z</dcterms:modified>
</cp:coreProperties>
</file>