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  <p:sldMasterId id="2147483835" r:id="rId2"/>
    <p:sldMasterId id="2147483847" r:id="rId3"/>
    <p:sldMasterId id="2147483860" r:id="rId4"/>
    <p:sldMasterId id="2147483873" r:id="rId5"/>
    <p:sldMasterId id="2147483886" r:id="rId6"/>
    <p:sldMasterId id="2147483899" r:id="rId7"/>
    <p:sldMasterId id="2147483912" r:id="rId8"/>
  </p:sldMasterIdLst>
  <p:notesMasterIdLst>
    <p:notesMasterId r:id="rId16"/>
  </p:notesMasterIdLst>
  <p:sldIdLst>
    <p:sldId id="340" r:id="rId9"/>
    <p:sldId id="395" r:id="rId10"/>
    <p:sldId id="421" r:id="rId11"/>
    <p:sldId id="422" r:id="rId12"/>
    <p:sldId id="423" r:id="rId13"/>
    <p:sldId id="424" r:id="rId14"/>
    <p:sldId id="343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A9A"/>
    <a:srgbClr val="FEE7E2"/>
    <a:srgbClr val="FC9884"/>
    <a:srgbClr val="2F5291"/>
    <a:srgbClr val="2A4B86"/>
    <a:srgbClr val="7079BE"/>
    <a:srgbClr val="FD6555"/>
    <a:srgbClr val="F85636"/>
    <a:srgbClr val="B3DBD4"/>
    <a:srgbClr val="6C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87356" autoAdjust="0"/>
  </p:normalViewPr>
  <p:slideViewPr>
    <p:cSldViewPr>
      <p:cViewPr varScale="1">
        <p:scale>
          <a:sx n="116" d="100"/>
          <a:sy n="116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>
              <a:defRPr sz="1200"/>
            </a:lvl1pPr>
          </a:lstStyle>
          <a:p>
            <a:fld id="{8E0CB928-F151-4307-A5E1-FC356F88477C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0" tIns="45855" rIns="91710" bIns="458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710" tIns="45855" rIns="91710" bIns="4585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r">
              <a:defRPr sz="1200"/>
            </a:lvl1pPr>
          </a:lstStyle>
          <a:p>
            <a:fld id="{12AF942E-85CA-45AB-8208-16467E6928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6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altLang="ru-RU" dirty="0" smtClean="0"/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0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baseline="0" dirty="0" smtClean="0">
              <a:effectLst/>
            </a:endParaRPr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1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baseline="0" dirty="0" smtClean="0">
              <a:effectLst/>
            </a:endParaRPr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baseline="0" dirty="0" smtClean="0">
              <a:effectLst/>
            </a:endParaRPr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baseline="0" dirty="0" smtClean="0">
              <a:effectLst/>
            </a:endParaRPr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ru-RU" baseline="0" dirty="0" smtClean="0">
              <a:effectLst/>
            </a:endParaRPr>
          </a:p>
        </p:txBody>
      </p:sp>
      <p:sp>
        <p:nvSpPr>
          <p:cNvPr id="400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3381A-03BB-40BF-A7DF-4C9CE0E1545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942E-85CA-45AB-8208-16467E69287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7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oleObject" Target="../embeddings/oleObject2.bin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oleObject" Target="../embeddings/oleObject3.bin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slideMaster" Target="../slideMasters/slideMaster5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oleObject" Target="../embeddings/oleObject4.bin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slideMaster" Target="../slideMasters/slideMaster6.xml"/><Relationship Id="rId2" Type="http://schemas.openxmlformats.org/officeDocument/2006/relationships/tags" Target="../tags/tag31.xml"/><Relationship Id="rId1" Type="http://schemas.openxmlformats.org/officeDocument/2006/relationships/vmlDrawing" Target="../drawings/vmlDrawing4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oleObject" Target="../embeddings/oleObject5.bin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Master" Target="../slideMasters/slideMaster7.xml"/><Relationship Id="rId2" Type="http://schemas.openxmlformats.org/officeDocument/2006/relationships/tags" Target="../tags/tag41.xml"/><Relationship Id="rId1" Type="http://schemas.openxmlformats.org/officeDocument/2006/relationships/vmlDrawing" Target="../drawings/vmlDrawing5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oleObject" Target="../embeddings/oleObject6.bin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slideMaster" Target="../slideMasters/slideMaster8.xml"/><Relationship Id="rId2" Type="http://schemas.openxmlformats.org/officeDocument/2006/relationships/tags" Target="../tags/tag51.xml"/><Relationship Id="rId1" Type="http://schemas.openxmlformats.org/officeDocument/2006/relationships/vmlDrawing" Target="../drawings/vmlDrawing6.v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56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6555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21434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467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016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61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96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5636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540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2C4C5-74F0-4F63-AC5F-2AEA890F3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3633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07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824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6402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722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423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46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1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86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4173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51300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57648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81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380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8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71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4252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42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5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10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99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463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4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99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19023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7706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3683721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74622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58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45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723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96298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1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7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9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27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49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31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46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107427"/>
      </p:ext>
    </p:extLst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57580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07585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48235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74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29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295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69921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457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4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6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619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532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3450483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71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237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54443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89155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10747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656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7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36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42826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12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538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7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5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849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95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0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86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56337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99817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84294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8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73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07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658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94043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42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1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5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426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59B-E290-46D9-9C16-7662B8C480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CF2D-B29D-40BA-948D-A9E60BB7733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797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6F-1078-43EE-8A29-17C162E010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783D-B781-46D8-AFA3-34341D98DB4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31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90" y="170975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90" y="4589479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FA5-0434-4581-97EF-3B9F79455D9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961D2-48A3-4B5D-A953-CD363EF6987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96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BE-6D87-464B-AA92-0AEC29CECD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5652-A70C-4BD4-BFBA-EE1A0B56264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14230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64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64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8AF3-5D98-4F35-8B71-84A293EFF4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57D3-96E3-462F-B69E-938AA3446A9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30773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BA2A-946F-4C0B-827E-67F3DB8FC9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996C-2DBF-4779-8CE5-5A22BB6F5A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67741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A71-0B3B-4ACB-941C-C8A361EAB0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66" y="6356363"/>
            <a:ext cx="2601383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2C22C4C5-74F0-4F63-AC5F-2AEA890F3F2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23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413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407" y="987432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570-3254-4FAE-94F8-F1839D4922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7AD-70E6-47CD-87D6-08DE141701A0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39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407" y="987432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993-383F-4704-BDA7-E8BB9425FA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76A7-9F89-4CC0-A39E-650F903C7DF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32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A15A-DDD5-42AD-9F37-5150B17915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915B-A50A-445C-BD5A-FB6B462D7DE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31953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9C30-6EDC-4628-86FB-7F55249057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E4EA7-0C0B-4024-81E3-8BBBCA7CA53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71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350" y="-22225"/>
            <a:ext cx="9145588" cy="241300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4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7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6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3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4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4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5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5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5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5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6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6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6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1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5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5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5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6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4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6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6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6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5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4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6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2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5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4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7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4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5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4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5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5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0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38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6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4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7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2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9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8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6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8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0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203" tIns="46098" rIns="92203" bIns="46098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166" y="-20593"/>
            <a:ext cx="2611439" cy="239713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8" tIns="46293" rIns="92588" bIns="4629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307" y="-26980"/>
            <a:ext cx="9174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0" tIns="45546" rIns="91090" bIns="4554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807" y="6616755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1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203" tIns="46098" rIns="92203" bIns="46098" anchor="ctr"/>
            <a:lstStyle/>
            <a:p>
              <a:pPr defTabSz="92849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32 h 164"/>
                <a:gd name="T4" fmla="*/ 1612 w 1612"/>
                <a:gd name="T5" fmla="*/ 132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lIns="92939" tIns="46470" rIns="92939" bIns="4647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6" y="542925"/>
            <a:ext cx="8793163" cy="6288088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 smtClean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 smtClean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08590" y="2766113"/>
            <a:ext cx="1729641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85271" y="4303604"/>
            <a:ext cx="976229" cy="9233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218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92" y="5"/>
          <a:ext cx="161925" cy="16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61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AutoShape 3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5"/>
                        <a:ext cx="161925" cy="161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2287" y="234950"/>
            <a:ext cx="8796337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0" name="pg num"/>
          <p:cNvSpPr>
            <a:spLocks noGrp="1" noChangeArrowheads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DD330D-D7C5-4CC3-B5BB-62F8680C9A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748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748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A6969-7C08-4C0C-BED0-EE25FD3229E1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4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0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49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DBC7A-445B-4EB9-AA05-CC554D292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ОСНОВНЫЕ ПАРАМЕТРЫ ПРОГНОЗА СОЦИАЛЬНО-ЭКОНОМИЧЕСКОГО РАЗВИТИЯ ИРКУТСКОЙ ОБЛАСТИ НА 2014 ГОД И НА ПЛАНОВЫЙ ПЕРИОД ДО 2016 ГОДА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49" y="6356363"/>
            <a:ext cx="26098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1801E-9B73-4C84-92D3-67AF03A306FB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rkobl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4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5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36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7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4" name="Параллелограмм 3"/>
          <p:cNvSpPr/>
          <p:nvPr/>
        </p:nvSpPr>
        <p:spPr>
          <a:xfrm>
            <a:off x="5219700" y="138113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368425" y="138113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87" name="TextBox 58"/>
          <p:cNvSpPr txBox="1">
            <a:spLocks noChangeArrowheads="1"/>
          </p:cNvSpPr>
          <p:nvPr/>
        </p:nvSpPr>
        <p:spPr bwMode="auto">
          <a:xfrm>
            <a:off x="5724525" y="6165850"/>
            <a:ext cx="8429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chemeClr val="bg1"/>
                </a:solidFill>
              </a:rPr>
              <a:t>922 636</a:t>
            </a:r>
          </a:p>
        </p:txBody>
      </p:sp>
      <p:sp>
        <p:nvSpPr>
          <p:cNvPr id="61" name="Rectangle 3"/>
          <p:cNvSpPr txBox="1">
            <a:spLocks/>
          </p:cNvSpPr>
          <p:nvPr/>
        </p:nvSpPr>
        <p:spPr bwMode="auto">
          <a:xfrm>
            <a:off x="266786" y="1628800"/>
            <a:ext cx="8877822" cy="279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 algn="ctr"/>
            <a:r>
              <a:rPr lang="ru-RU" sz="2800" b="1" cap="all" dirty="0">
                <a:solidFill>
                  <a:srgbClr val="2A4B86"/>
                </a:solidFill>
                <a:latin typeface="Cambria" pitchFamily="18" charset="0"/>
              </a:rPr>
              <a:t>Доклад</a:t>
            </a:r>
          </a:p>
          <a:p>
            <a:pPr algn="ctr"/>
            <a:r>
              <a:rPr lang="ru-RU" sz="2800" b="1" cap="all" dirty="0">
                <a:solidFill>
                  <a:srgbClr val="2A4B86"/>
                </a:solidFill>
                <a:latin typeface="Cambria" pitchFamily="18" charset="0"/>
              </a:rPr>
              <a:t>«О реализации Комплексного плана мероприятий по обеспечению поэтапного доступа  </a:t>
            </a:r>
            <a:r>
              <a:rPr lang="ru-RU" sz="2800" b="1" cap="all" dirty="0" err="1">
                <a:solidFill>
                  <a:srgbClr val="2A4B86"/>
                </a:solidFill>
                <a:latin typeface="Cambria" pitchFamily="18" charset="0"/>
              </a:rPr>
              <a:t>сонко</a:t>
            </a:r>
            <a:r>
              <a:rPr lang="ru-RU" sz="2800" b="1" cap="all" dirty="0">
                <a:solidFill>
                  <a:srgbClr val="2A4B86"/>
                </a:solidFill>
                <a:latin typeface="Cambria" pitchFamily="18" charset="0"/>
              </a:rPr>
              <a:t>, осуществляющих деятельность в социальной сфере,</a:t>
            </a:r>
          </a:p>
          <a:p>
            <a:pPr algn="ctr"/>
            <a:r>
              <a:rPr lang="ru-RU" sz="2800" b="1" cap="all" dirty="0">
                <a:solidFill>
                  <a:srgbClr val="2A4B86"/>
                </a:solidFill>
                <a:latin typeface="Cambria" pitchFamily="18" charset="0"/>
              </a:rPr>
              <a:t>к бюджетным средствам»</a:t>
            </a:r>
          </a:p>
        </p:txBody>
      </p:sp>
      <p:sp>
        <p:nvSpPr>
          <p:cNvPr id="62" name="Параллелограмм 61"/>
          <p:cNvSpPr/>
          <p:nvPr/>
        </p:nvSpPr>
        <p:spPr>
          <a:xfrm>
            <a:off x="5184204" y="6524451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3" name="Параллелограмм 62"/>
          <p:cNvSpPr/>
          <p:nvPr/>
        </p:nvSpPr>
        <p:spPr>
          <a:xfrm>
            <a:off x="1332929" y="6524451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65919" y="6002124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г. Иркутск</a:t>
            </a:r>
          </a:p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2017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08" y="519888"/>
            <a:ext cx="676864" cy="67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310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96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0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1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2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3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5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6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7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8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9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0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1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2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3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4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5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6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7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8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9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0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1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2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3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5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6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8" name="Параллелограмм 97"/>
          <p:cNvSpPr/>
          <p:nvPr/>
        </p:nvSpPr>
        <p:spPr>
          <a:xfrm>
            <a:off x="5219700" y="66527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4" name="Параллелограмм 103"/>
          <p:cNvSpPr/>
          <p:nvPr/>
        </p:nvSpPr>
        <p:spPr>
          <a:xfrm>
            <a:off x="1368425" y="66527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TextBox 25"/>
          <p:cNvSpPr txBox="1">
            <a:spLocks noChangeArrowheads="1"/>
          </p:cNvSpPr>
          <p:nvPr/>
        </p:nvSpPr>
        <p:spPr bwMode="auto">
          <a:xfrm>
            <a:off x="-327910" y="89201"/>
            <a:ext cx="8788342" cy="31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lvl="1"/>
            <a:r>
              <a:rPr lang="ru-RU" sz="1600" b="1" dirty="0" smtClean="0">
                <a:solidFill>
                  <a:prstClr val="black"/>
                </a:solidFill>
              </a:rPr>
              <a:t>ПРИОРИТЕТЫ ДЕЯТЕЛЬНОСТИ ПО ПОДДЕРЖКЕ И РАЗВИТИЮ НЕКОММЕРЧЕСКОГО СЕКТОРА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250825" y="404664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4946" y="3438034"/>
            <a:ext cx="8697317" cy="49007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Региональное законодательство в сфере обеспечения доступа СОНКО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к бюджетным средствам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143" name="Группа 142"/>
          <p:cNvGrpSpPr/>
          <p:nvPr/>
        </p:nvGrpSpPr>
        <p:grpSpPr>
          <a:xfrm>
            <a:off x="263283" y="4196737"/>
            <a:ext cx="8701205" cy="1248487"/>
            <a:chOff x="-3430855" y="3255831"/>
            <a:chExt cx="10574496" cy="1316732"/>
          </a:xfrm>
          <a:solidFill>
            <a:schemeClr val="accent5">
              <a:lumMod val="75000"/>
            </a:schemeClr>
          </a:solidFill>
          <a:effectLst/>
        </p:grpSpPr>
        <p:sp>
          <p:nvSpPr>
            <p:cNvPr id="144" name="Скругленный прямоугольник 143"/>
            <p:cNvSpPr/>
            <p:nvPr/>
          </p:nvSpPr>
          <p:spPr>
            <a:xfrm>
              <a:off x="-3430855" y="3255831"/>
              <a:ext cx="10574496" cy="1316732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145" name="Скругленный прямоугольник 4"/>
            <p:cNvSpPr/>
            <p:nvPr/>
          </p:nvSpPr>
          <p:spPr>
            <a:xfrm>
              <a:off x="-3299757" y="3277914"/>
              <a:ext cx="10360218" cy="129464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1">
              <a:noAutofit/>
            </a:bodyPr>
            <a:lstStyle/>
            <a:p>
              <a:pPr marL="90488" marR="0" lvl="0" indent="180975" algn="ctr" defTabSz="533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Распоряжением  Правительства Иркутской области от 12.01.2017 года №8-рп утвержден </a:t>
              </a: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Комплексный план мероприятий по обеспечению поэтапного доступа СОНКО, осуществляющих деятельность в социальной сфере,  к бюджетным средствам, выделяемым на предоставление социальных услуг населению, использованию различных форм поддержки деятельности СОНКО </a:t>
              </a:r>
            </a:p>
            <a:p>
              <a:pPr marL="90488" marR="0" lvl="0" indent="180975" algn="ctr" defTabSz="533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(распоряжением Правительства ИО от 1 декабря 2017 года реализация Комплексного плана продлена до 2020 года)</a:t>
              </a:r>
              <a:endPara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46" name="Скругленный прямоугольник 145"/>
          <p:cNvSpPr/>
          <p:nvPr/>
        </p:nvSpPr>
        <p:spPr>
          <a:xfrm>
            <a:off x="1619672" y="5688019"/>
            <a:ext cx="6264696" cy="852962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</p:sp>
      <p:sp>
        <p:nvSpPr>
          <p:cNvPr id="147" name="Прямоугольник 146"/>
          <p:cNvSpPr/>
          <p:nvPr/>
        </p:nvSpPr>
        <p:spPr>
          <a:xfrm>
            <a:off x="1693264" y="5661248"/>
            <a:ext cx="6119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180000" algn="ctr" defTabSz="533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года министерство экономического развития Иркутской области определено уполномоченным органом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координацию деятельности исполнительных органов государственной власти Иркутской области по реализации Комплекса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мер (постановление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Правительства Иркутской области от 12.01.2017 года №12-пп)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8" name="Группа 147"/>
          <p:cNvGrpSpPr/>
          <p:nvPr/>
        </p:nvGrpSpPr>
        <p:grpSpPr>
          <a:xfrm>
            <a:off x="371158" y="620688"/>
            <a:ext cx="6176771" cy="383361"/>
            <a:chOff x="218263" y="473089"/>
            <a:chExt cx="8247839" cy="5669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9" name="Скругленный прямоугольник 148"/>
            <p:cNvSpPr/>
            <p:nvPr/>
          </p:nvSpPr>
          <p:spPr>
            <a:xfrm>
              <a:off x="218263" y="473089"/>
              <a:ext cx="8247839" cy="563421"/>
            </a:xfrm>
            <a:prstGeom prst="roundRect">
              <a:avLst/>
            </a:prstGeom>
            <a:solidFill>
              <a:srgbClr val="C7E0FB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sp>
        <p:sp>
          <p:nvSpPr>
            <p:cNvPr id="150" name="Скругленный прямоугольник 4"/>
            <p:cNvSpPr/>
            <p:nvPr/>
          </p:nvSpPr>
          <p:spPr>
            <a:xfrm>
              <a:off x="245767" y="531589"/>
              <a:ext cx="8192831" cy="508412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Послание Президента РФ Федеральному собранию РФ от 3 декабря 2015 года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1479572" y="1762640"/>
            <a:ext cx="7251789" cy="568963"/>
            <a:chOff x="265217" y="3505202"/>
            <a:chExt cx="8211233" cy="68072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2" name="Скругленный прямоугольник 151"/>
            <p:cNvSpPr/>
            <p:nvPr/>
          </p:nvSpPr>
          <p:spPr>
            <a:xfrm>
              <a:off x="265217" y="3505202"/>
              <a:ext cx="8211233" cy="680725"/>
            </a:xfrm>
            <a:prstGeom prst="roundRect">
              <a:avLst/>
            </a:prstGeom>
            <a:solidFill>
              <a:srgbClr val="C7E0FB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sp>
        <p:sp>
          <p:nvSpPr>
            <p:cNvPr id="153" name="Скругленный прямоугольник 4"/>
            <p:cNvSpPr/>
            <p:nvPr/>
          </p:nvSpPr>
          <p:spPr>
            <a:xfrm>
              <a:off x="298447" y="3538432"/>
              <a:ext cx="8144773" cy="614265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/>
                </a:rPr>
                <a:t>Ежегодное Послание Губернатора Иркутской области о положении дел в Иркутской области в 2016 году и основных направлениях областной государственной политики на 2017 год</a:t>
              </a:r>
            </a:p>
          </p:txBody>
        </p:sp>
      </p:grpSp>
      <p:sp>
        <p:nvSpPr>
          <p:cNvPr id="154" name="Прямоугольник 153"/>
          <p:cNvSpPr/>
          <p:nvPr/>
        </p:nvSpPr>
        <p:spPr>
          <a:xfrm>
            <a:off x="1846310" y="2430073"/>
            <a:ext cx="6840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/>
            <a:r>
              <a:rPr lang="ru-RU" sz="1200" i="1" kern="0" dirty="0">
                <a:solidFill>
                  <a:srgbClr val="2A2A2A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«Поручаю Правительству Иркутской области обеспечить реализацию комплексного плана, предусмотреть необходимые меры имущественной поддержки и создание инфраструктуры для создания новых и развития действующих социально-ориентированных некоммерческих организаций»</a:t>
            </a:r>
          </a:p>
        </p:txBody>
      </p:sp>
      <p:sp>
        <p:nvSpPr>
          <p:cNvPr id="155" name="Rectangle 1"/>
          <p:cNvSpPr>
            <a:spLocks noChangeArrowheads="1"/>
          </p:cNvSpPr>
          <p:nvPr/>
        </p:nvSpPr>
        <p:spPr bwMode="auto">
          <a:xfrm>
            <a:off x="391756" y="1081454"/>
            <a:ext cx="7703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«…считаю правильным поэтапно направлять некоммерческим организациям до 10 процентов средств региональных и муниципальных социальных программ, чтобы НКО могли участвовать в оказании социальных услуг, которые финансируются за счёт бюджетов..»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8502403" y="6478854"/>
            <a:ext cx="6061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5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6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7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8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9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0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2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8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2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5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6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8" name="Параллелограмм 97"/>
          <p:cNvSpPr/>
          <p:nvPr/>
        </p:nvSpPr>
        <p:spPr>
          <a:xfrm>
            <a:off x="5219700" y="66527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4" name="Параллелограмм 103"/>
          <p:cNvSpPr/>
          <p:nvPr/>
        </p:nvSpPr>
        <p:spPr>
          <a:xfrm>
            <a:off x="1368425" y="66527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250825" y="404664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5"/>
          <p:cNvSpPr txBox="1">
            <a:spLocks noChangeArrowheads="1"/>
          </p:cNvSpPr>
          <p:nvPr/>
        </p:nvSpPr>
        <p:spPr bwMode="auto">
          <a:xfrm>
            <a:off x="-327910" y="89201"/>
            <a:ext cx="8788342" cy="31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lvl="1"/>
            <a:r>
              <a:rPr lang="ru-RU" sz="1600" b="1" dirty="0" smtClean="0"/>
              <a:t>РЕЗУЛЬТАТЫ РЕАЛИЗАЦИИ КОМПЛЕКСНОГО ПЛАНА</a:t>
            </a:r>
            <a:endParaRPr lang="ru-RU" sz="1600" b="1" dirty="0"/>
          </a:p>
        </p:txBody>
      </p:sp>
      <p:sp>
        <p:nvSpPr>
          <p:cNvPr id="116" name="Содержимое 8"/>
          <p:cNvSpPr txBox="1">
            <a:spLocks/>
          </p:cNvSpPr>
          <p:nvPr/>
        </p:nvSpPr>
        <p:spPr bwMode="auto">
          <a:xfrm>
            <a:off x="35496" y="3288432"/>
            <a:ext cx="442247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1" indent="-34290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24 января 2017 года -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первое заседание Координационного Совета,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на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anose="02020603050405020304" pitchFamily="18" charset="0"/>
              </a:rPr>
              <a:t>котором были определены основные направления работы на 2017 год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04362" y="4690374"/>
            <a:ext cx="810030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36000" marR="0" lvl="1" indent="-1800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36000" marR="0" lvl="1" indent="-1800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36000" marR="0" lvl="1" indent="-1800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36000" marR="0" lvl="1" indent="-1800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36000" marR="0" lvl="1" indent="-1800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228600" marR="0" lvl="1" indent="-2286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228600" marR="0" lvl="1" indent="-228600" algn="just" defTabSz="4445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8" name="Содержимое 9"/>
          <p:cNvSpPr txBox="1">
            <a:spLocks/>
          </p:cNvSpPr>
          <p:nvPr/>
        </p:nvSpPr>
        <p:spPr bwMode="auto">
          <a:xfrm>
            <a:off x="361550" y="4198340"/>
            <a:ext cx="391316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342900" indent="-342900" defTabSz="89535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/>
            </a:lvl1pPr>
            <a:lvl2pPr marL="342900" marR="0" lvl="1" indent="-342900" defTabSz="895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295275" indent="-149225" defTabSz="89535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/>
            </a:lvl3pPr>
            <a:lvl4pPr marL="431800" indent="-134938" defTabSz="89535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</a:lvl4pPr>
            <a:lvl5pPr marL="582613" indent="-149225" defTabSz="89535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</a:lvl5pPr>
            <a:lvl6pPr marL="10398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6pPr>
            <a:lvl7pPr marL="14970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7pPr>
            <a:lvl8pPr marL="19542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8pPr>
            <a:lvl9pPr marL="24114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9pPr>
          </a:lstStyle>
          <a:p>
            <a:pPr marL="0" lvl="1" indent="0"/>
            <a:r>
              <a:rPr lang="ru-RU" b="1" dirty="0"/>
              <a:t>20 апреля 2017 года </a:t>
            </a:r>
            <a:r>
              <a:rPr lang="ru-RU" dirty="0"/>
              <a:t>- заседание рабочей группы при Координационном Совете по созданию регионального ресурсного центра поддержки СОНКО</a:t>
            </a:r>
          </a:p>
          <a:p>
            <a:pPr marL="0" indent="0"/>
            <a:endParaRPr lang="ru-RU" dirty="0"/>
          </a:p>
        </p:txBody>
      </p:sp>
      <p:grpSp>
        <p:nvGrpSpPr>
          <p:cNvPr id="121" name="Группа 120"/>
          <p:cNvGrpSpPr/>
          <p:nvPr/>
        </p:nvGrpSpPr>
        <p:grpSpPr>
          <a:xfrm>
            <a:off x="278137" y="1700808"/>
            <a:ext cx="4229572" cy="1296144"/>
            <a:chOff x="28251" y="547838"/>
            <a:chExt cx="7561683" cy="1737360"/>
          </a:xfrm>
          <a:effectLst/>
        </p:grpSpPr>
        <p:sp>
          <p:nvSpPr>
            <p:cNvPr id="122" name="Скругленный прямоугольник 121"/>
            <p:cNvSpPr/>
            <p:nvPr/>
          </p:nvSpPr>
          <p:spPr>
            <a:xfrm>
              <a:off x="28251" y="547838"/>
              <a:ext cx="7561683" cy="1737360"/>
            </a:xfrm>
            <a:prstGeom prst="roundRect">
              <a:avLst>
                <a:gd name="adj" fmla="val 10000"/>
              </a:avLst>
            </a:prstGeom>
            <a:solidFill>
              <a:srgbClr val="839FE7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123" name="Скругленный прямоугольник 4"/>
            <p:cNvSpPr/>
            <p:nvPr/>
          </p:nvSpPr>
          <p:spPr>
            <a:xfrm>
              <a:off x="150823" y="690048"/>
              <a:ext cx="7350194" cy="147260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indent="180000" algn="just" defTabSz="533400">
                <a:spcBef>
                  <a:spcPct val="0"/>
                </a:spcBef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Постановлением Правительства Иркутской области от 17.11.2016 года №734-пп утверждено </a:t>
              </a:r>
              <a:r>
                <a:rPr lang="ru-RU" sz="11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Положение о Координационном совете </a:t>
              </a: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Правительстве Иркутской области по обеспечению поэтапного доступа СОНКО, осуществляющих деятельность в социальной сфере, к бюджетным средствам, выделяемым на предоставление социальных услуг населению</a:t>
              </a:r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4771358" y="1700808"/>
            <a:ext cx="4121122" cy="1297343"/>
            <a:chOff x="703064" y="2420064"/>
            <a:chExt cx="7115928" cy="1132815"/>
          </a:xfrm>
          <a:solidFill>
            <a:srgbClr val="002960">
              <a:lumMod val="25000"/>
              <a:lumOff val="75000"/>
            </a:srgbClr>
          </a:solidFill>
          <a:effectLst/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703064" y="2420064"/>
              <a:ext cx="7115928" cy="1132815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126" name="Скругленный прямоугольник 4"/>
            <p:cNvSpPr/>
            <p:nvPr/>
          </p:nvSpPr>
          <p:spPr>
            <a:xfrm>
              <a:off x="796976" y="2515103"/>
              <a:ext cx="6897680" cy="94360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marR="0" lvl="0" indent="180000" algn="just" defTabSz="533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Распоряжением  Правительства Иркутской области от 17.11.2016 года №673-рп утвержден </a:t>
              </a:r>
              <a:r>
                <a:rPr kumimoji="0" lang="ru-RU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состав Координационного совета </a:t>
              </a:r>
              <a:r>
                <a:rPr kumimoji="0" lang="ru-RU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при Правительстве Иркутской области по обеспечению поэтапного доступа СОНКО, осуществляющих деятельность в социальной сфере, к бюджетным средствам, выделяемым на предоставление социальных услуг населению (с</a:t>
              </a:r>
              <a:r>
                <a:rPr kumimoji="0" lang="ru-RU" sz="11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учетом изменений от 17 февраля и 7 ноября 2017 года)</a:t>
              </a: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27" name="Содержимое 9"/>
          <p:cNvSpPr txBox="1">
            <a:spLocks/>
          </p:cNvSpPr>
          <p:nvPr/>
        </p:nvSpPr>
        <p:spPr>
          <a:xfrm>
            <a:off x="330146" y="5025950"/>
            <a:ext cx="38873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indent="0" defTabSz="89535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/>
            </a:lvl1pPr>
            <a:lvl2pPr marL="0" marR="0" lvl="1" indent="0" defTabSz="895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295275" indent="-149225" defTabSz="89535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/>
            </a:lvl3pPr>
            <a:lvl4pPr marL="431800" indent="-134938" defTabSz="89535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</a:lvl4pPr>
            <a:lvl5pPr marL="582613" indent="-149225" defTabSz="89535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</a:lvl5pPr>
            <a:lvl6pPr marL="10398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6pPr>
            <a:lvl7pPr marL="14970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7pPr>
            <a:lvl8pPr marL="19542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8pPr>
            <a:lvl9pPr marL="24114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9pPr>
          </a:lstStyle>
          <a:p>
            <a:pPr lvl="1"/>
            <a:r>
              <a:rPr lang="ru-RU" dirty="0"/>
              <a:t>5 мая 2017 года </a:t>
            </a:r>
            <a:r>
              <a:rPr lang="ru-RU" b="0" dirty="0"/>
              <a:t>- выездное заседание рабочей группы при Координационном Совете по созданию регионального ресурсного центра поддержки СОНКО  на базе ОГБУДПО «Учебно-методический центр развития социального обслуживания» </a:t>
            </a:r>
          </a:p>
        </p:txBody>
      </p:sp>
      <p:sp>
        <p:nvSpPr>
          <p:cNvPr id="128" name="Содержимое 8"/>
          <p:cNvSpPr txBox="1">
            <a:spLocks/>
          </p:cNvSpPr>
          <p:nvPr/>
        </p:nvSpPr>
        <p:spPr bwMode="auto">
          <a:xfrm>
            <a:off x="683568" y="623010"/>
            <a:ext cx="763284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Координационный Совет при Правительстве </a:t>
            </a:r>
            <a:r>
              <a:rPr lang="ru-RU" sz="1400" b="1" kern="0" dirty="0">
                <a:solidFill>
                  <a:srgbClr val="000000"/>
                </a:solidFill>
                <a:latin typeface="Arial"/>
              </a:rPr>
              <a:t>Иркутской </a:t>
            </a:r>
            <a:r>
              <a:rPr lang="ru-RU" sz="1400" b="1" kern="0" dirty="0" smtClean="0">
                <a:solidFill>
                  <a:srgbClr val="000000"/>
                </a:solidFill>
                <a:latin typeface="Arial"/>
              </a:rPr>
              <a:t>области по </a:t>
            </a:r>
            <a:r>
              <a:rPr lang="ru-RU" sz="1400" b="1" kern="0" dirty="0">
                <a:solidFill>
                  <a:srgbClr val="000000"/>
                </a:solidFill>
                <a:latin typeface="Arial"/>
              </a:rPr>
              <a:t>обеспечению поэтапного доступа СОНКО, осуществляющих деятельность в социальной сфере, к бюджетным средствам, выделяемым на предоставление социальных услуг населению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</a:p>
        </p:txBody>
      </p:sp>
      <p:sp>
        <p:nvSpPr>
          <p:cNvPr id="129" name="Содержимое 8"/>
          <p:cNvSpPr txBox="1">
            <a:spLocks/>
          </p:cNvSpPr>
          <p:nvPr/>
        </p:nvSpPr>
        <p:spPr bwMode="auto">
          <a:xfrm>
            <a:off x="4891913" y="3334136"/>
            <a:ext cx="386879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171450" lvl="1" indent="-171450">
              <a:buFontTx/>
              <a:buChar char="-"/>
            </a:pPr>
            <a:r>
              <a:rPr lang="ru-RU" sz="1200" kern="0" dirty="0" smtClean="0">
                <a:solidFill>
                  <a:srgbClr val="000000"/>
                </a:solidFill>
                <a:latin typeface="Arial"/>
              </a:rPr>
              <a:t>представители </a:t>
            </a:r>
            <a:r>
              <a:rPr lang="ru-RU" sz="1200" kern="0" dirty="0">
                <a:solidFill>
                  <a:srgbClr val="000000"/>
                </a:solidFill>
                <a:latin typeface="Arial"/>
              </a:rPr>
              <a:t>Правительства Иркутской </a:t>
            </a:r>
            <a:r>
              <a:rPr lang="ru-RU" sz="1200" kern="0" dirty="0" smtClean="0">
                <a:solidFill>
                  <a:srgbClr val="000000"/>
                </a:solidFill>
                <a:latin typeface="Arial"/>
              </a:rPr>
              <a:t>области </a:t>
            </a:r>
            <a:r>
              <a:rPr lang="ru-RU" sz="1200" i="1" kern="0" dirty="0" smtClean="0">
                <a:solidFill>
                  <a:srgbClr val="000000"/>
                </a:solidFill>
                <a:latin typeface="Arial"/>
              </a:rPr>
              <a:t>(председатель Координационного Совета – </a:t>
            </a:r>
            <a:r>
              <a:rPr lang="ru-RU" sz="1200" i="1" kern="0" dirty="0" err="1" smtClean="0">
                <a:solidFill>
                  <a:srgbClr val="000000"/>
                </a:solidFill>
                <a:latin typeface="Arial"/>
              </a:rPr>
              <a:t>В.Ф.Вобликова</a:t>
            </a:r>
            <a:r>
              <a:rPr lang="ru-RU" sz="1200" i="1" kern="0" dirty="0" smtClean="0">
                <a:solidFill>
                  <a:srgbClr val="000000"/>
                </a:solidFill>
                <a:latin typeface="Arial"/>
              </a:rPr>
              <a:t>, заместитель – А.Б. </a:t>
            </a:r>
            <a:r>
              <a:rPr lang="ru-RU" sz="1200" i="1" kern="0" dirty="0" err="1" smtClean="0">
                <a:solidFill>
                  <a:srgbClr val="000000"/>
                </a:solidFill>
                <a:latin typeface="Arial"/>
              </a:rPr>
              <a:t>Логашов</a:t>
            </a:r>
            <a:r>
              <a:rPr lang="ru-RU" sz="1200" i="1" kern="0" dirty="0" smtClean="0">
                <a:solidFill>
                  <a:srgbClr val="000000"/>
                </a:solidFill>
                <a:latin typeface="Arial"/>
              </a:rPr>
              <a:t>, руководители ответственных ИОГВ);</a:t>
            </a:r>
          </a:p>
          <a:p>
            <a:pPr marL="171450" lvl="1" indent="-171450">
              <a:buFontTx/>
              <a:buChar char="-"/>
            </a:pPr>
            <a:endParaRPr lang="ru-RU" sz="1200" i="1" kern="0" dirty="0">
              <a:solidFill>
                <a:srgbClr val="000000"/>
              </a:solidFill>
              <a:latin typeface="Arial"/>
            </a:endParaRPr>
          </a:p>
          <a:p>
            <a:pPr marL="171450" marR="0" lvl="1" indent="-17145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депутаты Законодательного собрания Иркутской области;</a:t>
            </a:r>
          </a:p>
          <a:p>
            <a:pPr marL="0" marR="0" lvl="1" indent="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171450" marR="0" lvl="1" indent="-17145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r>
              <a:rPr lang="ru-RU" sz="1200" kern="0" dirty="0" smtClean="0">
                <a:solidFill>
                  <a:srgbClr val="000000"/>
                </a:solidFill>
                <a:latin typeface="Arial"/>
              </a:rPr>
              <a:t>представители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Общественной палаты Иркутской области;</a:t>
            </a:r>
          </a:p>
          <a:p>
            <a:pPr marL="171450" marR="0" lvl="1" indent="-17145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171450" marR="0" lvl="1" indent="-17145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представитель Ассоциации муниципальных образований Иркутской области.</a:t>
            </a:r>
          </a:p>
          <a:p>
            <a:pPr marL="0" marR="0" lvl="1" indent="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8502403" y="6478854"/>
            <a:ext cx="6061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>
                <a:solidFill>
                  <a:srgbClr val="2A2A2A"/>
                </a:solidFill>
                <a:latin typeface="Arial"/>
                <a:cs typeface="Times New Roman" pitchFamily="18" charset="0"/>
              </a:rPr>
              <a:t>3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5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6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7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8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9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0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2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8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2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5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6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8" name="Параллелограмм 97"/>
          <p:cNvSpPr/>
          <p:nvPr/>
        </p:nvSpPr>
        <p:spPr>
          <a:xfrm>
            <a:off x="5219700" y="44624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4" name="Параллелограмм 103"/>
          <p:cNvSpPr/>
          <p:nvPr/>
        </p:nvSpPr>
        <p:spPr>
          <a:xfrm>
            <a:off x="1368425" y="44624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250825" y="382761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5"/>
          <p:cNvSpPr txBox="1">
            <a:spLocks noChangeArrowheads="1"/>
          </p:cNvSpPr>
          <p:nvPr/>
        </p:nvSpPr>
        <p:spPr bwMode="auto">
          <a:xfrm>
            <a:off x="-327910" y="67298"/>
            <a:ext cx="8788342" cy="31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lvl="1"/>
            <a:r>
              <a:rPr lang="ru-RU" sz="1600" b="1" dirty="0" smtClean="0"/>
              <a:t>РЕЗУЛЬТАТЫ РЕАЛИЗАЦИИ КОМПЛЕКСНОГО ПЛАНА</a:t>
            </a:r>
            <a:endParaRPr lang="ru-RU" sz="1600" b="1" dirty="0"/>
          </a:p>
        </p:txBody>
      </p:sp>
      <p:grpSp>
        <p:nvGrpSpPr>
          <p:cNvPr id="121" name="Группа 120"/>
          <p:cNvGrpSpPr/>
          <p:nvPr/>
        </p:nvGrpSpPr>
        <p:grpSpPr>
          <a:xfrm>
            <a:off x="286553" y="2338704"/>
            <a:ext cx="8391424" cy="442224"/>
            <a:chOff x="29622" y="2797892"/>
            <a:chExt cx="7561683" cy="1737360"/>
          </a:xfrm>
          <a:solidFill>
            <a:schemeClr val="accent5">
              <a:lumMod val="40000"/>
              <a:lumOff val="60000"/>
            </a:schemeClr>
          </a:solidFill>
          <a:effectLst/>
        </p:grpSpPr>
        <p:sp>
          <p:nvSpPr>
            <p:cNvPr id="122" name="Скругленный прямоугольник 121"/>
            <p:cNvSpPr/>
            <p:nvPr/>
          </p:nvSpPr>
          <p:spPr>
            <a:xfrm>
              <a:off x="29622" y="2797892"/>
              <a:ext cx="7561683" cy="1737360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123" name="Скругленный прямоугольник 4"/>
            <p:cNvSpPr/>
            <p:nvPr/>
          </p:nvSpPr>
          <p:spPr>
            <a:xfrm>
              <a:off x="127829" y="2850992"/>
              <a:ext cx="7420665" cy="147260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285750" indent="-285750" algn="just" defTabSz="533400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ru-RU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 существующих мер, направленных на развитие СОНКО </a:t>
              </a:r>
            </a:p>
            <a:p>
              <a:pPr algn="just" defTabSz="533400">
                <a:spcBef>
                  <a:spcPct val="0"/>
                </a:spcBef>
              </a:pPr>
              <a:r>
                <a:rPr lang="ru-RU" sz="11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(в Иркутской области реализуются все виды поддержки – финансовая, имущественная, консультационная, информационная)</a:t>
              </a:r>
              <a:endParaRPr lang="ru-RU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8" name="Содержимое 8"/>
          <p:cNvSpPr txBox="1">
            <a:spLocks/>
          </p:cNvSpPr>
          <p:nvPr/>
        </p:nvSpPr>
        <p:spPr bwMode="auto">
          <a:xfrm>
            <a:off x="539552" y="622429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Мон</a:t>
            </a:r>
            <a:r>
              <a:rPr lang="ru-RU" sz="1400" b="1" kern="0" dirty="0" err="1" smtClean="0">
                <a:solidFill>
                  <a:srgbClr val="000000"/>
                </a:solidFill>
                <a:latin typeface="Arial"/>
              </a:rPr>
              <a:t>иторинг</a:t>
            </a:r>
            <a:r>
              <a:rPr lang="ru-RU" sz="1400" b="1" kern="0" dirty="0" smtClean="0">
                <a:solidFill>
                  <a:srgbClr val="000000"/>
                </a:solidFill>
                <a:latin typeface="Arial"/>
              </a:rPr>
              <a:t> реализации мер по обеспечению поэтапного доступа СОНКО, осуществляющих деятельность в социальной сфере, </a:t>
            </a:r>
          </a:p>
          <a:p>
            <a:pPr marL="0" lvl="1" indent="0" algn="ctr">
              <a:buNone/>
            </a:pPr>
            <a:r>
              <a:rPr lang="ru-RU" sz="1400" b="1" kern="0" dirty="0" smtClean="0">
                <a:solidFill>
                  <a:srgbClr val="000000"/>
                </a:solidFill>
                <a:latin typeface="Arial"/>
              </a:rPr>
              <a:t>к бюджетным средствам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285032" y="1556792"/>
            <a:ext cx="8391424" cy="442224"/>
            <a:chOff x="28251" y="547838"/>
            <a:chExt cx="7561683" cy="1737360"/>
          </a:xfrm>
          <a:solidFill>
            <a:schemeClr val="accent5">
              <a:lumMod val="40000"/>
              <a:lumOff val="60000"/>
            </a:schemeClr>
          </a:solidFill>
          <a:effectLst/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8251" y="547838"/>
              <a:ext cx="7561683" cy="1737360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49" name="Скругленный прямоугольник 4"/>
            <p:cNvSpPr/>
            <p:nvPr/>
          </p:nvSpPr>
          <p:spPr>
            <a:xfrm>
              <a:off x="150824" y="690045"/>
              <a:ext cx="7420665" cy="159515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285750" indent="-285750" algn="just" defTabSz="533400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ru-RU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Оценка </a:t>
              </a: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востребованности услуг в социальной сфере </a:t>
              </a:r>
              <a:endPara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defTabSz="533400">
                <a:spcBef>
                  <a:spcPct val="0"/>
                </a:spcBef>
              </a:pPr>
              <a:r>
                <a:rPr lang="ru-RU" sz="11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(в </a:t>
              </a: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рамках перечня общественно полезных услуг, утвержденного постановлением Правительства РФ от 27 октября 2016 года №</a:t>
              </a:r>
              <a:r>
                <a:rPr lang="ru-RU" sz="11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1096)</a:t>
              </a:r>
              <a:endParaRPr lang="ru-RU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85032" y="3068960"/>
            <a:ext cx="8391424" cy="442224"/>
            <a:chOff x="28251" y="547838"/>
            <a:chExt cx="7561683" cy="1737360"/>
          </a:xfrm>
          <a:solidFill>
            <a:schemeClr val="accent5">
              <a:lumMod val="40000"/>
              <a:lumOff val="60000"/>
            </a:schemeClr>
          </a:solidFill>
          <a:effectLst/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28251" y="547838"/>
              <a:ext cx="7561683" cy="1737360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sp>
        <p:sp>
          <p:nvSpPr>
            <p:cNvPr id="54" name="Скругленный прямоугольник 4"/>
            <p:cNvSpPr/>
            <p:nvPr/>
          </p:nvSpPr>
          <p:spPr>
            <a:xfrm>
              <a:off x="150824" y="690049"/>
              <a:ext cx="7420665" cy="147260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285750" indent="-285750" algn="just" defTabSz="533400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расходов областного бюджета </a:t>
              </a:r>
              <a:r>
                <a:rPr lang="ru-RU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поддержку </a:t>
              </a:r>
              <a:r>
                <a:rPr lang="ru-RU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СОНКО в общем объеме средств бюджета на предоставление услуг в социальной сфере:</a:t>
              </a:r>
              <a:endPara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433536" y="357301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 октября 2017 года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,4%</a:t>
            </a:r>
            <a:endParaRPr lang="ru-RU" sz="20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23528" y="358230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2,1%</a:t>
            </a:r>
            <a:endParaRPr lang="ru-RU" sz="16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496427" y="4005064"/>
            <a:ext cx="317191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 сферам: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 – 6,6%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 – 5,1%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2,6%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– 2,3%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молодежная политика – 13,5%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ражданское общество – 12,8%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428483" y="4030613"/>
            <a:ext cx="305213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 сферам: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 – 0,0%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 – 2,6%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0,1%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– 5,8%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молодежная политика – 17,7%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ражданское общество – 29,6%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8502403" y="6478854"/>
            <a:ext cx="6061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6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5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6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7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8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9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0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2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8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2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5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6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8" name="Параллелограмм 97"/>
          <p:cNvSpPr/>
          <p:nvPr/>
        </p:nvSpPr>
        <p:spPr>
          <a:xfrm>
            <a:off x="5219700" y="66527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4" name="Параллелограмм 103"/>
          <p:cNvSpPr/>
          <p:nvPr/>
        </p:nvSpPr>
        <p:spPr>
          <a:xfrm>
            <a:off x="1368425" y="66527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250825" y="404664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5"/>
          <p:cNvSpPr txBox="1">
            <a:spLocks noChangeArrowheads="1"/>
          </p:cNvSpPr>
          <p:nvPr/>
        </p:nvSpPr>
        <p:spPr bwMode="auto">
          <a:xfrm>
            <a:off x="-255902" y="44624"/>
            <a:ext cx="8788342" cy="31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lvl="1"/>
            <a:r>
              <a:rPr lang="ru-RU" sz="1600" b="1" dirty="0" smtClean="0"/>
              <a:t>РЕЗУЛЬТАТЫ РЕАЛИЗАЦИИ КОМПЛЕКСНОГО ПЛАНА</a:t>
            </a:r>
            <a:endParaRPr lang="ru-RU" sz="1600" b="1" dirty="0"/>
          </a:p>
        </p:txBody>
      </p:sp>
      <p:sp>
        <p:nvSpPr>
          <p:cNvPr id="128" name="Содержимое 8"/>
          <p:cNvSpPr txBox="1">
            <a:spLocks/>
          </p:cNvSpPr>
          <p:nvPr/>
        </p:nvSpPr>
        <p:spPr bwMode="auto">
          <a:xfrm>
            <a:off x="539552" y="873874"/>
            <a:ext cx="799288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Ответственными 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ИОГВ 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обеспечено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внесение изменений в НПА, устанавливающие возможность доступа СОНКО к предоставлению услуг в социальной сфере 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(в </a:t>
            </a:r>
            <a:r>
              <a:rPr lang="ru-RU" sz="1600" kern="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в государственные 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программы, порядки по представлению субсидий, НПА в рамках 442-ФЗ и др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.)</a:t>
            </a:r>
            <a:r>
              <a:rPr lang="ru-RU" sz="1600" b="1" kern="0" dirty="0" smtClean="0">
                <a:solidFill>
                  <a:srgbClr val="000000"/>
                </a:solidFill>
                <a:latin typeface="Arial"/>
              </a:rPr>
              <a:t>;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9" name="Содержимое 8"/>
          <p:cNvSpPr txBox="1">
            <a:spLocks/>
          </p:cNvSpPr>
          <p:nvPr/>
        </p:nvSpPr>
        <p:spPr bwMode="auto">
          <a:xfrm>
            <a:off x="539551" y="2316355"/>
            <a:ext cx="475317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463" indent="-14287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295275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431800" indent="-134938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582613" indent="-149225" algn="l" defTabSz="895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5pPr>
            <a:lvl6pPr marL="10398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4970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19542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411413" indent="-149225" algn="l" defTabSz="895350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ru-RU" sz="1600" kern="0" dirty="0">
                <a:solidFill>
                  <a:srgbClr val="000000"/>
                </a:solidFill>
                <a:latin typeface="Arial"/>
              </a:rPr>
              <a:t>На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официальном сайте 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Правительства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Иркутской области 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ru-RU" sz="1600" kern="0" dirty="0">
                <a:solidFill>
                  <a:srgbClr val="000000"/>
                </a:solidFill>
                <a:latin typeface="Arial"/>
                <a:hlinkClick r:id="rId3"/>
              </a:rPr>
              <a:t>http://irkobl.ru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) во вкладке «Область» 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создан раздел - «Поддержка СОНКО»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. Ответственными ИОГВ проводится активное информирование СОНКО и иных заинтересованных лицо о возможных мерах поддержки и планируемых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мероприятиях;</a:t>
            </a:r>
            <a:endParaRPr kumimoji="0" lang="ru-RU" sz="16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81" name="Рисунок 80"/>
          <p:cNvPicPr/>
          <p:nvPr/>
        </p:nvPicPr>
        <p:blipFill rotWithShape="1">
          <a:blip r:embed="rId4"/>
          <a:srcRect l="24929" t="4879" r="25832" b="3523"/>
          <a:stretch/>
        </p:blipFill>
        <p:spPr bwMode="auto">
          <a:xfrm>
            <a:off x="6050369" y="1807656"/>
            <a:ext cx="2482071" cy="2629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2" name="Содержимое 8"/>
          <p:cNvSpPr txBox="1">
            <a:spLocks/>
          </p:cNvSpPr>
          <p:nvPr/>
        </p:nvSpPr>
        <p:spPr bwMode="auto">
          <a:xfrm>
            <a:off x="572819" y="4615968"/>
            <a:ext cx="475317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342900" indent="-342900" defTabSz="89535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2800"/>
            </a:lvl1pPr>
            <a:lvl2pPr marL="0" lvl="1" indent="0" defTabSz="89535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None/>
              <a:defRPr sz="1600" kern="0">
                <a:solidFill>
                  <a:srgbClr val="000000"/>
                </a:solidFill>
                <a:latin typeface="Arial"/>
              </a:defRPr>
            </a:lvl2pPr>
            <a:lvl3pPr marL="295275" indent="-149225" defTabSz="89535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/>
            </a:lvl3pPr>
            <a:lvl4pPr marL="431800" indent="-134938" defTabSz="89535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</a:lvl4pPr>
            <a:lvl5pPr marL="582613" indent="-149225" defTabSz="89535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</a:lvl5pPr>
            <a:lvl6pPr marL="10398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6pPr>
            <a:lvl7pPr marL="14970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7pPr>
            <a:lvl8pPr marL="19542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8pPr>
            <a:lvl9pPr marL="2411413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</a:lvl9pPr>
          </a:lstStyle>
          <a:p>
            <a:pPr lvl="1"/>
            <a:r>
              <a:rPr lang="ru-RU" dirty="0" smtClean="0"/>
              <a:t>В апреле </a:t>
            </a:r>
            <a:r>
              <a:rPr lang="ru-RU" dirty="0"/>
              <a:t>2017 года </a:t>
            </a:r>
            <a:r>
              <a:rPr lang="ru-RU" b="1" dirty="0"/>
              <a:t>разработаны и </a:t>
            </a:r>
            <a:r>
              <a:rPr lang="ru-RU" b="1" dirty="0" smtClean="0"/>
              <a:t>направлены методические рекомендации муниципальным образованиям</a:t>
            </a:r>
            <a:r>
              <a:rPr lang="ru-RU" dirty="0" smtClean="0"/>
              <a:t> </a:t>
            </a:r>
            <a:r>
              <a:rPr lang="ru-RU" dirty="0"/>
              <a:t>Иркутской области </a:t>
            </a:r>
            <a:r>
              <a:rPr lang="ru-RU" dirty="0" smtClean="0"/>
              <a:t>по </a:t>
            </a:r>
            <a:r>
              <a:rPr lang="ru-RU" dirty="0"/>
              <a:t>расширению и совершенствованию поддержки СОНКО</a:t>
            </a:r>
            <a:r>
              <a:rPr lang="ru-RU" dirty="0" smtClean="0"/>
              <a:t>, а также проведен анализ существующих мер поддержки СОНКО на территориях муниципальных образований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22798" y="4627002"/>
            <a:ext cx="36297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1200" dirty="0" smtClean="0"/>
              <a:t>Активная </a:t>
            </a:r>
            <a:r>
              <a:rPr lang="ru-RU" sz="1200" dirty="0"/>
              <a:t>поддержка </a:t>
            </a:r>
            <a:r>
              <a:rPr lang="ru-RU" sz="1200" dirty="0" smtClean="0"/>
              <a:t>СОНКО (финансовая, имущественная, информационная): </a:t>
            </a:r>
          </a:p>
          <a:p>
            <a:pPr lvl="1"/>
            <a:endParaRPr lang="ru-RU" sz="1200" dirty="0" smtClean="0"/>
          </a:p>
          <a:p>
            <a:pPr lvl="1"/>
            <a:r>
              <a:rPr lang="ru-RU" sz="1200" b="1" dirty="0" smtClean="0"/>
              <a:t>г. Иркутск , </a:t>
            </a:r>
          </a:p>
          <a:p>
            <a:pPr lvl="1"/>
            <a:r>
              <a:rPr lang="ru-RU" sz="1200" b="1" dirty="0"/>
              <a:t>г</a:t>
            </a:r>
            <a:r>
              <a:rPr lang="ru-RU" sz="1200" b="1" dirty="0" smtClean="0"/>
              <a:t>. Ангарск</a:t>
            </a:r>
            <a:r>
              <a:rPr lang="ru-RU" sz="1200" b="1" dirty="0"/>
              <a:t>, </a:t>
            </a:r>
            <a:endParaRPr lang="ru-RU" sz="1200" b="1" dirty="0" smtClean="0"/>
          </a:p>
          <a:p>
            <a:pPr lvl="1"/>
            <a:r>
              <a:rPr lang="ru-RU" sz="1200" b="1" dirty="0"/>
              <a:t>г</a:t>
            </a:r>
            <a:r>
              <a:rPr lang="ru-RU" sz="1200" b="1" dirty="0" smtClean="0"/>
              <a:t>. Саянск</a:t>
            </a:r>
            <a:r>
              <a:rPr lang="ru-RU" sz="1200" b="1" dirty="0"/>
              <a:t>, </a:t>
            </a:r>
            <a:endParaRPr lang="ru-RU" sz="1200" b="1" dirty="0" smtClean="0"/>
          </a:p>
          <a:p>
            <a:pPr lvl="1"/>
            <a:r>
              <a:rPr lang="ru-RU" sz="1200" b="1" dirty="0" smtClean="0"/>
              <a:t>г. Зима</a:t>
            </a:r>
            <a:r>
              <a:rPr lang="ru-RU" sz="1200" b="1" dirty="0"/>
              <a:t>, </a:t>
            </a:r>
            <a:endParaRPr lang="ru-RU" sz="1200" b="1" dirty="0" smtClean="0"/>
          </a:p>
          <a:p>
            <a:pPr lvl="1"/>
            <a:r>
              <a:rPr lang="ru-RU" sz="1200" b="1" dirty="0"/>
              <a:t>г. </a:t>
            </a:r>
            <a:r>
              <a:rPr lang="ru-RU" sz="1200" b="1" dirty="0" smtClean="0"/>
              <a:t>Черемхово,</a:t>
            </a:r>
          </a:p>
          <a:p>
            <a:pPr lvl="1"/>
            <a:r>
              <a:rPr lang="ru-RU" sz="1200" b="1" dirty="0" err="1" smtClean="0"/>
              <a:t>Ольхонский</a:t>
            </a:r>
            <a:r>
              <a:rPr lang="ru-RU" sz="1200" b="1" dirty="0" smtClean="0"/>
              <a:t> район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8502403" y="6478854"/>
            <a:ext cx="6061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>
                <a:solidFill>
                  <a:srgbClr val="2A2A2A"/>
                </a:solidFill>
                <a:latin typeface="Arial"/>
                <a:cs typeface="Times New Roman" pitchFamily="18" charset="0"/>
              </a:rPr>
              <a:t>5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3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5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6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7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8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9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0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2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8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2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5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6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8" name="Параллелограмм 97"/>
          <p:cNvSpPr/>
          <p:nvPr/>
        </p:nvSpPr>
        <p:spPr>
          <a:xfrm>
            <a:off x="5219700" y="66527"/>
            <a:ext cx="3924300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4" name="Параллелограмм 103"/>
          <p:cNvSpPr/>
          <p:nvPr/>
        </p:nvSpPr>
        <p:spPr>
          <a:xfrm>
            <a:off x="1368425" y="66527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250825" y="404664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5"/>
          <p:cNvSpPr txBox="1">
            <a:spLocks noChangeArrowheads="1"/>
          </p:cNvSpPr>
          <p:nvPr/>
        </p:nvSpPr>
        <p:spPr bwMode="auto">
          <a:xfrm>
            <a:off x="-255902" y="89201"/>
            <a:ext cx="8788342" cy="31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lvl="1"/>
            <a:r>
              <a:rPr lang="ru-RU" sz="1600" b="1" dirty="0" smtClean="0"/>
              <a:t>АКТУАЛЬНЫЕ ВОПРОСЫ, ВОЗНИКАЮЩИЕ  В РАМКАХ РЕАЛИЗАЦИИ КОМПЛЕКСНОГО ПЛАНА</a:t>
            </a:r>
            <a:endParaRPr lang="ru-RU" sz="1600" b="1" dirty="0"/>
          </a:p>
        </p:txBody>
      </p:sp>
      <p:sp>
        <p:nvSpPr>
          <p:cNvPr id="42" name="Содержимое 6"/>
          <p:cNvSpPr txBox="1">
            <a:spLocks/>
          </p:cNvSpPr>
          <p:nvPr/>
        </p:nvSpPr>
        <p:spPr bwMode="auto">
          <a:xfrm>
            <a:off x="683568" y="761889"/>
            <a:ext cx="7776864" cy="576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684213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indent="0" algn="ctr" defTabSz="68421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68421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ctr" defTabSz="68421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68421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отсутствует официально утвержденная методика расчета доли доступа СОНКО к бюджетным средствам, выделяемым на предоставление социальных услуг населению;</a:t>
            </a:r>
          </a:p>
          <a:p>
            <a:pPr algn="l"/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все общественно полезные услуги могут быть переданы СОНКО в виду необходимости лицензии на их исполнение </a:t>
            </a:r>
            <a:r>
              <a:rPr lang="ru-RU" sz="1600" i="1" dirty="0" smtClean="0"/>
              <a:t>(например, </a:t>
            </a:r>
            <a:r>
              <a:rPr lang="ru-RU" sz="1600" i="1" dirty="0"/>
              <a:t>на право ведения образовательной </a:t>
            </a:r>
            <a:r>
              <a:rPr lang="ru-RU" sz="1600" i="1" dirty="0" smtClean="0"/>
              <a:t>деятельности)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недостаточный уровень развития СОНКО для участия в системе оказания социальных услуг, особенно в малых городах и сельских территориях </a:t>
            </a:r>
            <a:r>
              <a:rPr lang="ru-RU" sz="1600" i="1" dirty="0" smtClean="0"/>
              <a:t>(неготовность СОНКО к официальной регистрации, стабильной регулярной работе, вхождению в реестр исполнителей общественно-полезных услуг,  недостаток квалифицированных специалистов, в том числе в связи с нестабильностью финансирования и отсутствием регионального ресурсного центра)</a:t>
            </a:r>
            <a:r>
              <a:rPr lang="ru-RU" dirty="0" smtClean="0"/>
              <a:t>;</a:t>
            </a:r>
          </a:p>
          <a:p>
            <a:pPr algn="l"/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урегулирован вопрос оценки и контроля качества предоставления социальных услуг, которые могут быть переданы на исполнение СОНКО </a:t>
            </a:r>
            <a:r>
              <a:rPr lang="ru-RU" sz="1600" i="1" dirty="0" smtClean="0"/>
              <a:t>(органам власти значительно легче контролировать свои подведомственные учреждения, чем СОНКО)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285750" indent="-285750" algn="l">
              <a:buFont typeface="Wingdings" pitchFamily="2" charset="2"/>
              <a:buChar char="v"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8502403" y="6478854"/>
            <a:ext cx="6061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>
                <a:solidFill>
                  <a:srgbClr val="2A2A2A"/>
                </a:solidFill>
                <a:latin typeface="Arial"/>
                <a:cs typeface="Times New Roman" pitchFamily="18" charset="0"/>
              </a:rPr>
              <a:t>6</a:t>
            </a:r>
            <a:endParaRPr kumimoji="0" lang="ru-RU" sz="11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7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9"/>
          <p:cNvGrpSpPr/>
          <p:nvPr/>
        </p:nvGrpSpPr>
        <p:grpSpPr>
          <a:xfrm rot="21095698">
            <a:off x="900859" y="-1237965"/>
            <a:ext cx="7918345" cy="8662864"/>
            <a:chOff x="2045390" y="1136389"/>
            <a:chExt cx="6214834" cy="5579942"/>
          </a:xfrm>
          <a:solidFill>
            <a:schemeClr val="bg1">
              <a:lumMod val="65000"/>
              <a:alpha val="14000"/>
            </a:schemeClr>
          </a:solidFill>
          <a:effectLst/>
        </p:grpSpPr>
        <p:sp>
          <p:nvSpPr>
            <p:cNvPr id="82" name="Freeform 5"/>
            <p:cNvSpPr>
              <a:spLocks/>
            </p:cNvSpPr>
            <p:nvPr/>
          </p:nvSpPr>
          <p:spPr bwMode="auto">
            <a:xfrm rot="21439583">
              <a:off x="6752056" y="2477586"/>
              <a:ext cx="1508168" cy="1735240"/>
            </a:xfrm>
            <a:custGeom>
              <a:avLst/>
              <a:gdLst/>
              <a:ahLst/>
              <a:cxnLst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11" y="85"/>
                </a:cxn>
                <a:cxn ang="0">
                  <a:pos x="30" y="67"/>
                </a:cxn>
                <a:cxn ang="0">
                  <a:pos x="52" y="33"/>
                </a:cxn>
                <a:cxn ang="0">
                  <a:pos x="71" y="6"/>
                </a:cxn>
                <a:cxn ang="0">
                  <a:pos x="106" y="7"/>
                </a:cxn>
                <a:cxn ang="0">
                  <a:pos x="140" y="24"/>
                </a:cxn>
                <a:cxn ang="0">
                  <a:pos x="152" y="47"/>
                </a:cxn>
                <a:cxn ang="0">
                  <a:pos x="175" y="75"/>
                </a:cxn>
                <a:cxn ang="0">
                  <a:pos x="196" y="76"/>
                </a:cxn>
                <a:cxn ang="0">
                  <a:pos x="215" y="69"/>
                </a:cxn>
                <a:cxn ang="0">
                  <a:pos x="238" y="90"/>
                </a:cxn>
                <a:cxn ang="0">
                  <a:pos x="246" y="122"/>
                </a:cxn>
                <a:cxn ang="0">
                  <a:pos x="265" y="145"/>
                </a:cxn>
                <a:cxn ang="0">
                  <a:pos x="258" y="174"/>
                </a:cxn>
                <a:cxn ang="0">
                  <a:pos x="228" y="168"/>
                </a:cxn>
                <a:cxn ang="0">
                  <a:pos x="199" y="185"/>
                </a:cxn>
                <a:cxn ang="0">
                  <a:pos x="196" y="204"/>
                </a:cxn>
                <a:cxn ang="0">
                  <a:pos x="191" y="233"/>
                </a:cxn>
                <a:cxn ang="0">
                  <a:pos x="203" y="257"/>
                </a:cxn>
                <a:cxn ang="0">
                  <a:pos x="213" y="265"/>
                </a:cxn>
                <a:cxn ang="0">
                  <a:pos x="218" y="282"/>
                </a:cxn>
                <a:cxn ang="0">
                  <a:pos x="220" y="302"/>
                </a:cxn>
                <a:cxn ang="0">
                  <a:pos x="187" y="319"/>
                </a:cxn>
                <a:cxn ang="0">
                  <a:pos x="139" y="314"/>
                </a:cxn>
                <a:cxn ang="0">
                  <a:pos x="151" y="292"/>
                </a:cxn>
                <a:cxn ang="0">
                  <a:pos x="113" y="293"/>
                </a:cxn>
                <a:cxn ang="0">
                  <a:pos x="95" y="312"/>
                </a:cxn>
                <a:cxn ang="0">
                  <a:pos x="84" y="328"/>
                </a:cxn>
                <a:cxn ang="0">
                  <a:pos x="59" y="346"/>
                </a:cxn>
                <a:cxn ang="0">
                  <a:pos x="28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27" y="350"/>
                </a:cxn>
                <a:cxn ang="0">
                  <a:pos x="31" y="327"/>
                </a:cxn>
                <a:cxn ang="0">
                  <a:pos x="24" y="310"/>
                </a:cxn>
                <a:cxn ang="0">
                  <a:pos x="15" y="288"/>
                </a:cxn>
                <a:cxn ang="0">
                  <a:pos x="9" y="276"/>
                </a:cxn>
                <a:cxn ang="0">
                  <a:pos x="10" y="257"/>
                </a:cxn>
                <a:cxn ang="0">
                  <a:pos x="14" y="226"/>
                </a:cxn>
                <a:cxn ang="0">
                  <a:pos x="25" y="209"/>
                </a:cxn>
                <a:cxn ang="0">
                  <a:pos x="18" y="184"/>
                </a:cxn>
                <a:cxn ang="0">
                  <a:pos x="23" y="160"/>
                </a:cxn>
                <a:cxn ang="0">
                  <a:pos x="24" y="129"/>
                </a:cxn>
                <a:cxn ang="0">
                  <a:pos x="18" y="104"/>
                </a:cxn>
              </a:cxnLst>
              <a:rect l="0" t="0" r="r" b="b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8" y="350"/>
                  </a:lnTo>
                  <a:lnTo>
                    <a:pt x="28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3" name="Freeform 6"/>
            <p:cNvSpPr>
              <a:spLocks/>
            </p:cNvSpPr>
            <p:nvPr/>
          </p:nvSpPr>
          <p:spPr bwMode="auto">
            <a:xfrm rot="21439583">
              <a:off x="5936291" y="2923073"/>
              <a:ext cx="1012112" cy="1287381"/>
            </a:xfrm>
            <a:custGeom>
              <a:avLst/>
              <a:gdLst/>
              <a:ahLst/>
              <a:cxnLst>
                <a:cxn ang="0">
                  <a:pos x="8" y="81"/>
                </a:cxn>
                <a:cxn ang="0">
                  <a:pos x="18" y="70"/>
                </a:cxn>
                <a:cxn ang="0">
                  <a:pos x="25" y="59"/>
                </a:cxn>
                <a:cxn ang="0">
                  <a:pos x="36" y="51"/>
                </a:cxn>
                <a:cxn ang="0">
                  <a:pos x="52" y="47"/>
                </a:cxn>
                <a:cxn ang="0">
                  <a:pos x="77" y="41"/>
                </a:cxn>
                <a:cxn ang="0">
                  <a:pos x="88" y="29"/>
                </a:cxn>
                <a:cxn ang="0">
                  <a:pos x="98" y="27"/>
                </a:cxn>
                <a:cxn ang="0">
                  <a:pos x="105" y="40"/>
                </a:cxn>
                <a:cxn ang="0">
                  <a:pos x="108" y="51"/>
                </a:cxn>
                <a:cxn ang="0">
                  <a:pos x="106" y="64"/>
                </a:cxn>
                <a:cxn ang="0">
                  <a:pos x="121" y="54"/>
                </a:cxn>
                <a:cxn ang="0">
                  <a:pos x="137" y="51"/>
                </a:cxn>
                <a:cxn ang="0">
                  <a:pos x="149" y="43"/>
                </a:cxn>
                <a:cxn ang="0">
                  <a:pos x="147" y="28"/>
                </a:cxn>
                <a:cxn ang="0">
                  <a:pos x="152" y="15"/>
                </a:cxn>
                <a:cxn ang="0">
                  <a:pos x="159" y="9"/>
                </a:cxn>
                <a:cxn ang="0">
                  <a:pos x="171" y="8"/>
                </a:cxn>
                <a:cxn ang="0">
                  <a:pos x="166" y="38"/>
                </a:cxn>
                <a:cxn ang="0">
                  <a:pos x="167" y="59"/>
                </a:cxn>
                <a:cxn ang="0">
                  <a:pos x="177" y="80"/>
                </a:cxn>
                <a:cxn ang="0">
                  <a:pos x="167" y="99"/>
                </a:cxn>
                <a:cxn ang="0">
                  <a:pos x="181" y="121"/>
                </a:cxn>
                <a:cxn ang="0">
                  <a:pos x="169" y="140"/>
                </a:cxn>
                <a:cxn ang="0">
                  <a:pos x="152" y="161"/>
                </a:cxn>
                <a:cxn ang="0">
                  <a:pos x="149" y="180"/>
                </a:cxn>
                <a:cxn ang="0">
                  <a:pos x="149" y="197"/>
                </a:cxn>
                <a:cxn ang="0">
                  <a:pos x="168" y="216"/>
                </a:cxn>
                <a:cxn ang="0">
                  <a:pos x="171" y="234"/>
                </a:cxn>
                <a:cxn ang="0">
                  <a:pos x="180" y="253"/>
                </a:cxn>
                <a:cxn ang="0">
                  <a:pos x="171" y="265"/>
                </a:cxn>
                <a:cxn ang="0">
                  <a:pos x="156" y="268"/>
                </a:cxn>
                <a:cxn ang="0">
                  <a:pos x="141" y="261"/>
                </a:cxn>
                <a:cxn ang="0">
                  <a:pos x="135" y="244"/>
                </a:cxn>
                <a:cxn ang="0">
                  <a:pos x="127" y="255"/>
                </a:cxn>
                <a:cxn ang="0">
                  <a:pos x="117" y="254"/>
                </a:cxn>
                <a:cxn ang="0">
                  <a:pos x="104" y="251"/>
                </a:cxn>
                <a:cxn ang="0">
                  <a:pos x="92" y="252"/>
                </a:cxn>
                <a:cxn ang="0">
                  <a:pos x="74" y="239"/>
                </a:cxn>
                <a:cxn ang="0">
                  <a:pos x="62" y="265"/>
                </a:cxn>
                <a:cxn ang="0">
                  <a:pos x="29" y="265"/>
                </a:cxn>
                <a:cxn ang="0">
                  <a:pos x="49" y="240"/>
                </a:cxn>
                <a:cxn ang="0">
                  <a:pos x="41" y="213"/>
                </a:cxn>
                <a:cxn ang="0">
                  <a:pos x="41" y="194"/>
                </a:cxn>
                <a:cxn ang="0">
                  <a:pos x="32" y="176"/>
                </a:cxn>
                <a:cxn ang="0">
                  <a:pos x="24" y="155"/>
                </a:cxn>
                <a:cxn ang="0">
                  <a:pos x="34" y="141"/>
                </a:cxn>
                <a:cxn ang="0">
                  <a:pos x="47" y="129"/>
                </a:cxn>
                <a:cxn ang="0">
                  <a:pos x="70" y="116"/>
                </a:cxn>
                <a:cxn ang="0">
                  <a:pos x="68" y="82"/>
                </a:cxn>
                <a:cxn ang="0">
                  <a:pos x="38" y="84"/>
                </a:cxn>
                <a:cxn ang="0">
                  <a:pos x="18" y="100"/>
                </a:cxn>
                <a:cxn ang="0">
                  <a:pos x="4" y="89"/>
                </a:cxn>
              </a:cxnLst>
              <a:rect l="0" t="0" r="r" b="b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4" name="Freeform 8"/>
            <p:cNvSpPr>
              <a:spLocks/>
            </p:cNvSpPr>
            <p:nvPr/>
          </p:nvSpPr>
          <p:spPr bwMode="auto">
            <a:xfrm rot="21439583">
              <a:off x="2936531" y="3794175"/>
              <a:ext cx="630071" cy="1077926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30" y="31"/>
                </a:cxn>
                <a:cxn ang="0">
                  <a:pos x="35" y="28"/>
                </a:cxn>
                <a:cxn ang="0">
                  <a:pos x="46" y="27"/>
                </a:cxn>
                <a:cxn ang="0">
                  <a:pos x="52" y="20"/>
                </a:cxn>
                <a:cxn ang="0">
                  <a:pos x="59" y="12"/>
                </a:cxn>
                <a:cxn ang="0">
                  <a:pos x="61" y="2"/>
                </a:cxn>
                <a:cxn ang="0">
                  <a:pos x="78" y="4"/>
                </a:cxn>
                <a:cxn ang="0">
                  <a:pos x="79" y="18"/>
                </a:cxn>
                <a:cxn ang="0">
                  <a:pos x="84" y="24"/>
                </a:cxn>
                <a:cxn ang="0">
                  <a:pos x="91" y="28"/>
                </a:cxn>
                <a:cxn ang="0">
                  <a:pos x="93" y="51"/>
                </a:cxn>
                <a:cxn ang="0">
                  <a:pos x="108" y="64"/>
                </a:cxn>
                <a:cxn ang="0">
                  <a:pos x="107" y="78"/>
                </a:cxn>
                <a:cxn ang="0">
                  <a:pos x="105" y="88"/>
                </a:cxn>
                <a:cxn ang="0">
                  <a:pos x="110" y="94"/>
                </a:cxn>
                <a:cxn ang="0">
                  <a:pos x="111" y="104"/>
                </a:cxn>
                <a:cxn ang="0">
                  <a:pos x="98" y="112"/>
                </a:cxn>
                <a:cxn ang="0">
                  <a:pos x="98" y="115"/>
                </a:cxn>
                <a:cxn ang="0">
                  <a:pos x="98" y="115"/>
                </a:cxn>
                <a:cxn ang="0">
                  <a:pos x="88" y="120"/>
                </a:cxn>
                <a:cxn ang="0">
                  <a:pos x="83" y="129"/>
                </a:cxn>
                <a:cxn ang="0">
                  <a:pos x="74" y="130"/>
                </a:cxn>
                <a:cxn ang="0">
                  <a:pos x="71" y="139"/>
                </a:cxn>
                <a:cxn ang="0">
                  <a:pos x="81" y="150"/>
                </a:cxn>
                <a:cxn ang="0">
                  <a:pos x="86" y="159"/>
                </a:cxn>
                <a:cxn ang="0">
                  <a:pos x="97" y="159"/>
                </a:cxn>
                <a:cxn ang="0">
                  <a:pos x="101" y="165"/>
                </a:cxn>
                <a:cxn ang="0">
                  <a:pos x="99" y="206"/>
                </a:cxn>
                <a:cxn ang="0">
                  <a:pos x="92" y="210"/>
                </a:cxn>
                <a:cxn ang="0">
                  <a:pos x="78" y="209"/>
                </a:cxn>
                <a:cxn ang="0">
                  <a:pos x="71" y="215"/>
                </a:cxn>
                <a:cxn ang="0">
                  <a:pos x="71" y="223"/>
                </a:cxn>
                <a:cxn ang="0">
                  <a:pos x="61" y="221"/>
                </a:cxn>
                <a:cxn ang="0">
                  <a:pos x="55" y="226"/>
                </a:cxn>
                <a:cxn ang="0">
                  <a:pos x="44" y="215"/>
                </a:cxn>
                <a:cxn ang="0">
                  <a:pos x="37" y="215"/>
                </a:cxn>
                <a:cxn ang="0">
                  <a:pos x="27" y="207"/>
                </a:cxn>
                <a:cxn ang="0">
                  <a:pos x="18" y="200"/>
                </a:cxn>
                <a:cxn ang="0">
                  <a:pos x="7" y="186"/>
                </a:cxn>
                <a:cxn ang="0">
                  <a:pos x="10" y="179"/>
                </a:cxn>
                <a:cxn ang="0">
                  <a:pos x="4" y="173"/>
                </a:cxn>
                <a:cxn ang="0">
                  <a:pos x="6" y="163"/>
                </a:cxn>
                <a:cxn ang="0">
                  <a:pos x="1" y="153"/>
                </a:cxn>
                <a:cxn ang="0">
                  <a:pos x="4" y="146"/>
                </a:cxn>
                <a:cxn ang="0">
                  <a:pos x="6" y="136"/>
                </a:cxn>
                <a:cxn ang="0">
                  <a:pos x="7" y="123"/>
                </a:cxn>
                <a:cxn ang="0">
                  <a:pos x="5" y="110"/>
                </a:cxn>
                <a:cxn ang="0">
                  <a:pos x="10" y="104"/>
                </a:cxn>
                <a:cxn ang="0">
                  <a:pos x="8" y="91"/>
                </a:cxn>
                <a:cxn ang="0">
                  <a:pos x="19" y="89"/>
                </a:cxn>
                <a:cxn ang="0">
                  <a:pos x="17" y="77"/>
                </a:cxn>
                <a:cxn ang="0">
                  <a:pos x="23" y="72"/>
                </a:cxn>
                <a:cxn ang="0">
                  <a:pos x="24" y="52"/>
                </a:cxn>
                <a:cxn ang="0">
                  <a:pos x="29" y="45"/>
                </a:cxn>
                <a:cxn ang="0">
                  <a:pos x="28" y="32"/>
                </a:cxn>
              </a:cxnLst>
              <a:rect l="0" t="0" r="r" b="b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lnTo>
                    <a:pt x="98" y="115"/>
                  </a:ln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5" name="Freeform 9"/>
            <p:cNvSpPr>
              <a:spLocks noEditPoints="1"/>
            </p:cNvSpPr>
            <p:nvPr/>
          </p:nvSpPr>
          <p:spPr bwMode="auto">
            <a:xfrm rot="21439583">
              <a:off x="2045390" y="4696010"/>
              <a:ext cx="1344150" cy="1263539"/>
            </a:xfrm>
            <a:custGeom>
              <a:avLst/>
              <a:gdLst/>
              <a:ahLst/>
              <a:cxnLst>
                <a:cxn ang="0">
                  <a:pos x="210" y="238"/>
                </a:cxn>
                <a:cxn ang="0">
                  <a:pos x="199" y="253"/>
                </a:cxn>
                <a:cxn ang="0">
                  <a:pos x="167" y="264"/>
                </a:cxn>
                <a:cxn ang="0">
                  <a:pos x="160" y="247"/>
                </a:cxn>
                <a:cxn ang="0">
                  <a:pos x="142" y="251"/>
                </a:cxn>
                <a:cxn ang="0">
                  <a:pos x="120" y="238"/>
                </a:cxn>
                <a:cxn ang="0">
                  <a:pos x="111" y="226"/>
                </a:cxn>
                <a:cxn ang="0">
                  <a:pos x="92" y="218"/>
                </a:cxn>
                <a:cxn ang="0">
                  <a:pos x="77" y="201"/>
                </a:cxn>
                <a:cxn ang="0">
                  <a:pos x="49" y="182"/>
                </a:cxn>
                <a:cxn ang="0">
                  <a:pos x="35" y="183"/>
                </a:cxn>
                <a:cxn ang="0">
                  <a:pos x="19" y="162"/>
                </a:cxn>
                <a:cxn ang="0">
                  <a:pos x="10" y="145"/>
                </a:cxn>
                <a:cxn ang="0">
                  <a:pos x="1" y="126"/>
                </a:cxn>
                <a:cxn ang="0">
                  <a:pos x="15" y="120"/>
                </a:cxn>
                <a:cxn ang="0">
                  <a:pos x="27" y="106"/>
                </a:cxn>
                <a:cxn ang="0">
                  <a:pos x="43" y="112"/>
                </a:cxn>
                <a:cxn ang="0">
                  <a:pos x="55" y="91"/>
                </a:cxn>
                <a:cxn ang="0">
                  <a:pos x="58" y="79"/>
                </a:cxn>
                <a:cxn ang="0">
                  <a:pos x="79" y="80"/>
                </a:cxn>
                <a:cxn ang="0">
                  <a:pos x="98" y="86"/>
                </a:cxn>
                <a:cxn ang="0">
                  <a:pos x="109" y="106"/>
                </a:cxn>
                <a:cxn ang="0">
                  <a:pos x="128" y="107"/>
                </a:cxn>
                <a:cxn ang="0">
                  <a:pos x="128" y="83"/>
                </a:cxn>
                <a:cxn ang="0">
                  <a:pos x="131" y="67"/>
                </a:cxn>
                <a:cxn ang="0">
                  <a:pos x="151" y="71"/>
                </a:cxn>
                <a:cxn ang="0">
                  <a:pos x="140" y="44"/>
                </a:cxn>
                <a:cxn ang="0">
                  <a:pos x="147" y="27"/>
                </a:cxn>
                <a:cxn ang="0">
                  <a:pos x="170" y="12"/>
                </a:cxn>
                <a:cxn ang="0">
                  <a:pos x="179" y="4"/>
                </a:cxn>
                <a:cxn ang="0">
                  <a:pos x="196" y="21"/>
                </a:cxn>
                <a:cxn ang="0">
                  <a:pos x="224" y="40"/>
                </a:cxn>
                <a:cxn ang="0">
                  <a:pos x="235" y="48"/>
                </a:cxn>
                <a:cxn ang="0">
                  <a:pos x="228" y="81"/>
                </a:cxn>
                <a:cxn ang="0">
                  <a:pos x="226" y="101"/>
                </a:cxn>
                <a:cxn ang="0">
                  <a:pos x="225" y="132"/>
                </a:cxn>
                <a:cxn ang="0">
                  <a:pos x="218" y="145"/>
                </a:cxn>
                <a:cxn ang="0">
                  <a:pos x="203" y="173"/>
                </a:cxn>
                <a:cxn ang="0">
                  <a:pos x="191" y="189"/>
                </a:cxn>
                <a:cxn ang="0">
                  <a:pos x="191" y="210"/>
                </a:cxn>
                <a:cxn ang="0">
                  <a:pos x="211" y="225"/>
                </a:cxn>
                <a:cxn ang="0">
                  <a:pos x="177" y="1"/>
                </a:cxn>
                <a:cxn ang="0">
                  <a:pos x="58" y="76"/>
                </a:cxn>
                <a:cxn ang="0">
                  <a:pos x="57" y="76"/>
                </a:cxn>
              </a:cxnLst>
              <a:rect l="0" t="0" r="r" b="b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6" name="Freeform 12"/>
            <p:cNvSpPr>
              <a:spLocks noEditPoints="1"/>
            </p:cNvSpPr>
            <p:nvPr/>
          </p:nvSpPr>
          <p:spPr bwMode="auto">
            <a:xfrm rot="21439583">
              <a:off x="5098311" y="3274651"/>
              <a:ext cx="1306145" cy="1008108"/>
            </a:xfrm>
            <a:custGeom>
              <a:avLst/>
              <a:gdLst/>
              <a:ahLst/>
              <a:cxnLst>
                <a:cxn ang="0">
                  <a:pos x="139" y="12"/>
                </a:cxn>
                <a:cxn ang="0">
                  <a:pos x="156" y="21"/>
                </a:cxn>
                <a:cxn ang="0">
                  <a:pos x="170" y="32"/>
                </a:cxn>
                <a:cxn ang="0">
                  <a:pos x="190" y="16"/>
                </a:cxn>
                <a:cxn ang="0">
                  <a:pos x="220" y="14"/>
                </a:cxn>
                <a:cxn ang="0">
                  <a:pos x="222" y="48"/>
                </a:cxn>
                <a:cxn ang="0">
                  <a:pos x="199" y="61"/>
                </a:cxn>
                <a:cxn ang="0">
                  <a:pos x="186" y="73"/>
                </a:cxn>
                <a:cxn ang="0">
                  <a:pos x="176" y="87"/>
                </a:cxn>
                <a:cxn ang="0">
                  <a:pos x="184" y="108"/>
                </a:cxn>
                <a:cxn ang="0">
                  <a:pos x="193" y="126"/>
                </a:cxn>
                <a:cxn ang="0">
                  <a:pos x="193" y="145"/>
                </a:cxn>
                <a:cxn ang="0">
                  <a:pos x="201" y="172"/>
                </a:cxn>
                <a:cxn ang="0">
                  <a:pos x="181" y="197"/>
                </a:cxn>
                <a:cxn ang="0">
                  <a:pos x="168" y="189"/>
                </a:cxn>
                <a:cxn ang="0">
                  <a:pos x="156" y="199"/>
                </a:cxn>
                <a:cxn ang="0">
                  <a:pos x="130" y="187"/>
                </a:cxn>
                <a:cxn ang="0">
                  <a:pos x="112" y="182"/>
                </a:cxn>
                <a:cxn ang="0">
                  <a:pos x="103" y="147"/>
                </a:cxn>
                <a:cxn ang="0">
                  <a:pos x="76" y="150"/>
                </a:cxn>
                <a:cxn ang="0">
                  <a:pos x="61" y="182"/>
                </a:cxn>
                <a:cxn ang="0">
                  <a:pos x="47" y="189"/>
                </a:cxn>
                <a:cxn ang="0">
                  <a:pos x="23" y="207"/>
                </a:cxn>
                <a:cxn ang="0">
                  <a:pos x="0" y="192"/>
                </a:cxn>
                <a:cxn ang="0">
                  <a:pos x="11" y="178"/>
                </a:cxn>
                <a:cxn ang="0">
                  <a:pos x="18" y="159"/>
                </a:cxn>
                <a:cxn ang="0">
                  <a:pos x="13" y="133"/>
                </a:cxn>
                <a:cxn ang="0">
                  <a:pos x="26" y="125"/>
                </a:cxn>
                <a:cxn ang="0">
                  <a:pos x="10" y="108"/>
                </a:cxn>
                <a:cxn ang="0">
                  <a:pos x="12" y="79"/>
                </a:cxn>
                <a:cxn ang="0">
                  <a:pos x="23" y="73"/>
                </a:cxn>
                <a:cxn ang="0">
                  <a:pos x="29" y="54"/>
                </a:cxn>
                <a:cxn ang="0">
                  <a:pos x="42" y="44"/>
                </a:cxn>
                <a:cxn ang="0">
                  <a:pos x="52" y="52"/>
                </a:cxn>
                <a:cxn ang="0">
                  <a:pos x="64" y="67"/>
                </a:cxn>
                <a:cxn ang="0">
                  <a:pos x="77" y="81"/>
                </a:cxn>
                <a:cxn ang="0">
                  <a:pos x="85" y="57"/>
                </a:cxn>
                <a:cxn ang="0">
                  <a:pos x="89" y="36"/>
                </a:cxn>
                <a:cxn ang="0">
                  <a:pos x="107" y="16"/>
                </a:cxn>
                <a:cxn ang="0">
                  <a:pos x="128" y="0"/>
                </a:cxn>
                <a:cxn ang="0">
                  <a:pos x="234" y="174"/>
                </a:cxn>
                <a:cxn ang="0">
                  <a:pos x="181" y="197"/>
                </a:cxn>
                <a:cxn ang="0">
                  <a:pos x="181" y="197"/>
                </a:cxn>
                <a:cxn ang="0">
                  <a:pos x="181" y="197"/>
                </a:cxn>
              </a:cxnLst>
              <a:rect l="0" t="0" r="r" b="b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 rot="21439583">
              <a:off x="3027423" y="5063253"/>
              <a:ext cx="598067" cy="807167"/>
            </a:xfrm>
            <a:custGeom>
              <a:avLst/>
              <a:gdLst/>
              <a:ahLst/>
              <a:cxnLst>
                <a:cxn ang="0">
                  <a:pos x="58" y="170"/>
                </a:cxn>
                <a:cxn ang="0">
                  <a:pos x="61" y="162"/>
                </a:cxn>
                <a:cxn ang="0">
                  <a:pos x="57" y="159"/>
                </a:cxn>
                <a:cxn ang="0">
                  <a:pos x="55" y="151"/>
                </a:cxn>
                <a:cxn ang="0">
                  <a:pos x="49" y="151"/>
                </a:cxn>
                <a:cxn ang="0">
                  <a:pos x="46" y="150"/>
                </a:cxn>
                <a:cxn ang="0">
                  <a:pos x="36" y="143"/>
                </a:cxn>
                <a:cxn ang="0">
                  <a:pos x="28" y="135"/>
                </a:cxn>
                <a:cxn ang="0">
                  <a:pos x="20" y="141"/>
                </a:cxn>
                <a:cxn ang="0">
                  <a:pos x="16" y="128"/>
                </a:cxn>
                <a:cxn ang="0">
                  <a:pos x="12" y="116"/>
                </a:cxn>
                <a:cxn ang="0">
                  <a:pos x="2" y="107"/>
                </a:cxn>
                <a:cxn ang="0">
                  <a:pos x="16" y="107"/>
                </a:cxn>
                <a:cxn ang="0">
                  <a:pos x="12" y="98"/>
                </a:cxn>
                <a:cxn ang="0">
                  <a:pos x="16" y="89"/>
                </a:cxn>
                <a:cxn ang="0">
                  <a:pos x="28" y="91"/>
                </a:cxn>
                <a:cxn ang="0">
                  <a:pos x="31" y="79"/>
                </a:cxn>
                <a:cxn ang="0">
                  <a:pos x="31" y="66"/>
                </a:cxn>
                <a:cxn ang="0">
                  <a:pos x="43" y="63"/>
                </a:cxn>
                <a:cxn ang="0">
                  <a:pos x="34" y="54"/>
                </a:cxn>
                <a:cxn ang="0">
                  <a:pos x="35" y="45"/>
                </a:cxn>
                <a:cxn ang="0">
                  <a:pos x="50" y="50"/>
                </a:cxn>
                <a:cxn ang="0">
                  <a:pos x="53" y="40"/>
                </a:cxn>
                <a:cxn ang="0">
                  <a:pos x="48" y="31"/>
                </a:cxn>
                <a:cxn ang="0">
                  <a:pos x="51" y="19"/>
                </a:cxn>
                <a:cxn ang="0">
                  <a:pos x="43" y="12"/>
                </a:cxn>
                <a:cxn ang="0">
                  <a:pos x="46" y="4"/>
                </a:cxn>
                <a:cxn ang="0">
                  <a:pos x="50" y="2"/>
                </a:cxn>
                <a:cxn ang="0">
                  <a:pos x="91" y="3"/>
                </a:cxn>
                <a:cxn ang="0">
                  <a:pos x="95" y="9"/>
                </a:cxn>
                <a:cxn ang="0">
                  <a:pos x="107" y="9"/>
                </a:cxn>
                <a:cxn ang="0">
                  <a:pos x="103" y="14"/>
                </a:cxn>
                <a:cxn ang="0">
                  <a:pos x="105" y="20"/>
                </a:cxn>
                <a:cxn ang="0">
                  <a:pos x="97" y="21"/>
                </a:cxn>
                <a:cxn ang="0">
                  <a:pos x="87" y="26"/>
                </a:cxn>
                <a:cxn ang="0">
                  <a:pos x="88" y="34"/>
                </a:cxn>
                <a:cxn ang="0">
                  <a:pos x="97" y="34"/>
                </a:cxn>
                <a:cxn ang="0">
                  <a:pos x="98" y="41"/>
                </a:cxn>
                <a:cxn ang="0">
                  <a:pos x="105" y="44"/>
                </a:cxn>
                <a:cxn ang="0">
                  <a:pos x="107" y="55"/>
                </a:cxn>
                <a:cxn ang="0">
                  <a:pos x="104" y="62"/>
                </a:cxn>
                <a:cxn ang="0">
                  <a:pos x="100" y="63"/>
                </a:cxn>
                <a:cxn ang="0">
                  <a:pos x="101" y="73"/>
                </a:cxn>
                <a:cxn ang="0">
                  <a:pos x="97" y="77"/>
                </a:cxn>
                <a:cxn ang="0">
                  <a:pos x="82" y="80"/>
                </a:cxn>
                <a:cxn ang="0">
                  <a:pos x="81" y="86"/>
                </a:cxn>
                <a:cxn ang="0">
                  <a:pos x="91" y="89"/>
                </a:cxn>
                <a:cxn ang="0">
                  <a:pos x="94" y="94"/>
                </a:cxn>
                <a:cxn ang="0">
                  <a:pos x="87" y="95"/>
                </a:cxn>
                <a:cxn ang="0">
                  <a:pos x="85" y="103"/>
                </a:cxn>
                <a:cxn ang="0">
                  <a:pos x="77" y="106"/>
                </a:cxn>
                <a:cxn ang="0">
                  <a:pos x="77" y="115"/>
                </a:cxn>
                <a:cxn ang="0">
                  <a:pos x="85" y="115"/>
                </a:cxn>
                <a:cxn ang="0">
                  <a:pos x="91" y="119"/>
                </a:cxn>
                <a:cxn ang="0">
                  <a:pos x="90" y="126"/>
                </a:cxn>
                <a:cxn ang="0">
                  <a:pos x="83" y="130"/>
                </a:cxn>
                <a:cxn ang="0">
                  <a:pos x="77" y="138"/>
                </a:cxn>
                <a:cxn ang="0">
                  <a:pos x="76" y="148"/>
                </a:cxn>
                <a:cxn ang="0">
                  <a:pos x="65" y="147"/>
                </a:cxn>
                <a:cxn ang="0">
                  <a:pos x="62" y="151"/>
                </a:cxn>
                <a:cxn ang="0">
                  <a:pos x="66" y="154"/>
                </a:cxn>
                <a:cxn ang="0">
                  <a:pos x="69" y="160"/>
                </a:cxn>
                <a:cxn ang="0">
                  <a:pos x="58" y="170"/>
                </a:cxn>
              </a:cxnLst>
              <a:rect l="0" t="0" r="r" b="b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 rot="21439583">
              <a:off x="3356636" y="5584269"/>
              <a:ext cx="720080" cy="480213"/>
            </a:xfrm>
            <a:custGeom>
              <a:avLst/>
              <a:gdLst/>
              <a:ahLst/>
              <a:cxnLst>
                <a:cxn ang="0">
                  <a:pos x="46" y="101"/>
                </a:cxn>
                <a:cxn ang="0">
                  <a:pos x="41" y="97"/>
                </a:cxn>
                <a:cxn ang="0">
                  <a:pos x="35" y="93"/>
                </a:cxn>
                <a:cxn ang="0">
                  <a:pos x="28" y="92"/>
                </a:cxn>
                <a:cxn ang="0">
                  <a:pos x="26" y="87"/>
                </a:cxn>
                <a:cxn ang="0">
                  <a:pos x="19" y="80"/>
                </a:cxn>
                <a:cxn ang="0">
                  <a:pos x="10" y="78"/>
                </a:cxn>
                <a:cxn ang="0">
                  <a:pos x="10" y="73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1" y="57"/>
                </a:cxn>
                <a:cxn ang="0">
                  <a:pos x="10" y="49"/>
                </a:cxn>
                <a:cxn ang="0">
                  <a:pos x="19" y="49"/>
                </a:cxn>
                <a:cxn ang="0">
                  <a:pos x="35" y="49"/>
                </a:cxn>
                <a:cxn ang="0">
                  <a:pos x="36" y="43"/>
                </a:cxn>
                <a:cxn ang="0">
                  <a:pos x="44" y="43"/>
                </a:cxn>
                <a:cxn ang="0">
                  <a:pos x="50" y="39"/>
                </a:cxn>
                <a:cxn ang="0">
                  <a:pos x="57" y="32"/>
                </a:cxn>
                <a:cxn ang="0">
                  <a:pos x="66" y="37"/>
                </a:cxn>
                <a:cxn ang="0">
                  <a:pos x="66" y="31"/>
                </a:cxn>
                <a:cxn ang="0">
                  <a:pos x="74" y="31"/>
                </a:cxn>
                <a:cxn ang="0">
                  <a:pos x="76" y="25"/>
                </a:cxn>
                <a:cxn ang="0">
                  <a:pos x="84" y="24"/>
                </a:cxn>
                <a:cxn ang="0">
                  <a:pos x="87" y="17"/>
                </a:cxn>
                <a:cxn ang="0">
                  <a:pos x="93" y="15"/>
                </a:cxn>
                <a:cxn ang="0">
                  <a:pos x="101" y="9"/>
                </a:cxn>
                <a:cxn ang="0">
                  <a:pos x="109" y="5"/>
                </a:cxn>
                <a:cxn ang="0">
                  <a:pos x="109" y="0"/>
                </a:cxn>
                <a:cxn ang="0">
                  <a:pos x="114" y="9"/>
                </a:cxn>
                <a:cxn ang="0">
                  <a:pos x="120" y="9"/>
                </a:cxn>
                <a:cxn ang="0">
                  <a:pos x="123" y="13"/>
                </a:cxn>
                <a:cxn ang="0">
                  <a:pos x="118" y="17"/>
                </a:cxn>
                <a:cxn ang="0">
                  <a:pos x="122" y="20"/>
                </a:cxn>
                <a:cxn ang="0">
                  <a:pos x="127" y="22"/>
                </a:cxn>
                <a:cxn ang="0">
                  <a:pos x="128" y="28"/>
                </a:cxn>
                <a:cxn ang="0">
                  <a:pos x="126" y="36"/>
                </a:cxn>
                <a:cxn ang="0">
                  <a:pos x="119" y="38"/>
                </a:cxn>
                <a:cxn ang="0">
                  <a:pos x="119" y="46"/>
                </a:cxn>
                <a:cxn ang="0">
                  <a:pos x="112" y="43"/>
                </a:cxn>
                <a:cxn ang="0">
                  <a:pos x="110" y="49"/>
                </a:cxn>
                <a:cxn ang="0">
                  <a:pos x="97" y="48"/>
                </a:cxn>
                <a:cxn ang="0">
                  <a:pos x="99" y="59"/>
                </a:cxn>
                <a:cxn ang="0">
                  <a:pos x="87" y="58"/>
                </a:cxn>
                <a:cxn ang="0">
                  <a:pos x="88" y="73"/>
                </a:cxn>
                <a:cxn ang="0">
                  <a:pos x="78" y="72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49" y="80"/>
                </a:cxn>
                <a:cxn ang="0">
                  <a:pos x="42" y="86"/>
                </a:cxn>
                <a:cxn ang="0">
                  <a:pos x="46" y="101"/>
                </a:cxn>
              </a:cxnLst>
              <a:rect l="0" t="0" r="r" b="b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 rot="21439583">
              <a:off x="3597638" y="5802537"/>
              <a:ext cx="702080" cy="461482"/>
            </a:xfrm>
            <a:custGeom>
              <a:avLst/>
              <a:gdLst/>
              <a:ahLst/>
              <a:cxnLst>
                <a:cxn ang="0">
                  <a:pos x="57" y="94"/>
                </a:cxn>
                <a:cxn ang="0">
                  <a:pos x="53" y="91"/>
                </a:cxn>
                <a:cxn ang="0">
                  <a:pos x="49" y="96"/>
                </a:cxn>
                <a:cxn ang="0">
                  <a:pos x="42" y="95"/>
                </a:cxn>
                <a:cxn ang="0">
                  <a:pos x="41" y="85"/>
                </a:cxn>
                <a:cxn ang="0">
                  <a:pos x="32" y="81"/>
                </a:cxn>
                <a:cxn ang="0">
                  <a:pos x="28" y="73"/>
                </a:cxn>
                <a:cxn ang="0">
                  <a:pos x="18" y="65"/>
                </a:cxn>
                <a:cxn ang="0">
                  <a:pos x="14" y="59"/>
                </a:cxn>
                <a:cxn ang="0">
                  <a:pos x="2" y="49"/>
                </a:cxn>
                <a:cxn ang="0">
                  <a:pos x="5" y="52"/>
                </a:cxn>
                <a:cxn ang="0">
                  <a:pos x="1" y="37"/>
                </a:cxn>
                <a:cxn ang="0">
                  <a:pos x="8" y="31"/>
                </a:cxn>
                <a:cxn ang="0">
                  <a:pos x="18" y="23"/>
                </a:cxn>
                <a:cxn ang="0">
                  <a:pos x="25" y="21"/>
                </a:cxn>
                <a:cxn ang="0">
                  <a:pos x="37" y="23"/>
                </a:cxn>
                <a:cxn ang="0">
                  <a:pos x="47" y="24"/>
                </a:cxn>
                <a:cxn ang="0">
                  <a:pos x="46" y="9"/>
                </a:cxn>
                <a:cxn ang="0">
                  <a:pos x="58" y="10"/>
                </a:cxn>
                <a:cxn ang="0">
                  <a:pos x="68" y="15"/>
                </a:cxn>
                <a:cxn ang="0">
                  <a:pos x="76" y="26"/>
                </a:cxn>
                <a:cxn ang="0">
                  <a:pos x="87" y="25"/>
                </a:cxn>
                <a:cxn ang="0">
                  <a:pos x="93" y="16"/>
                </a:cxn>
                <a:cxn ang="0">
                  <a:pos x="96" y="5"/>
                </a:cxn>
                <a:cxn ang="0">
                  <a:pos x="106" y="9"/>
                </a:cxn>
                <a:cxn ang="0">
                  <a:pos x="110" y="3"/>
                </a:cxn>
                <a:cxn ang="0">
                  <a:pos x="123" y="0"/>
                </a:cxn>
                <a:cxn ang="0">
                  <a:pos x="125" y="6"/>
                </a:cxn>
                <a:cxn ang="0">
                  <a:pos x="120" y="11"/>
                </a:cxn>
                <a:cxn ang="0">
                  <a:pos x="123" y="32"/>
                </a:cxn>
                <a:cxn ang="0">
                  <a:pos x="116" y="39"/>
                </a:cxn>
                <a:cxn ang="0">
                  <a:pos x="107" y="39"/>
                </a:cxn>
                <a:cxn ang="0">
                  <a:pos x="101" y="45"/>
                </a:cxn>
                <a:cxn ang="0">
                  <a:pos x="99" y="56"/>
                </a:cxn>
                <a:cxn ang="0">
                  <a:pos x="93" y="56"/>
                </a:cxn>
                <a:cxn ang="0">
                  <a:pos x="94" y="66"/>
                </a:cxn>
                <a:cxn ang="0">
                  <a:pos x="88" y="68"/>
                </a:cxn>
                <a:cxn ang="0">
                  <a:pos x="86" y="80"/>
                </a:cxn>
                <a:cxn ang="0">
                  <a:pos x="72" y="85"/>
                </a:cxn>
                <a:cxn ang="0">
                  <a:pos x="70" y="91"/>
                </a:cxn>
                <a:cxn ang="0">
                  <a:pos x="57" y="94"/>
                </a:cxn>
              </a:cxnLst>
              <a:rect l="0" t="0" r="r" b="b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0" name="Freeform 16"/>
            <p:cNvSpPr>
              <a:spLocks/>
            </p:cNvSpPr>
            <p:nvPr/>
          </p:nvSpPr>
          <p:spPr bwMode="auto">
            <a:xfrm rot="21439583">
              <a:off x="3921661" y="5939952"/>
              <a:ext cx="492055" cy="475105"/>
            </a:xfrm>
            <a:custGeom>
              <a:avLst/>
              <a:gdLst/>
              <a:ahLst/>
              <a:cxnLst>
                <a:cxn ang="0">
                  <a:pos x="18" y="84"/>
                </a:cxn>
                <a:cxn ang="0">
                  <a:pos x="15" y="82"/>
                </a:cxn>
                <a:cxn ang="0">
                  <a:pos x="0" y="64"/>
                </a:cxn>
                <a:cxn ang="0">
                  <a:pos x="13" y="61"/>
                </a:cxn>
                <a:cxn ang="0">
                  <a:pos x="15" y="55"/>
                </a:cxn>
                <a:cxn ang="0">
                  <a:pos x="29" y="50"/>
                </a:cxn>
                <a:cxn ang="0">
                  <a:pos x="31" y="38"/>
                </a:cxn>
                <a:cxn ang="0">
                  <a:pos x="37" y="36"/>
                </a:cxn>
                <a:cxn ang="0">
                  <a:pos x="36" y="26"/>
                </a:cxn>
                <a:cxn ang="0">
                  <a:pos x="42" y="26"/>
                </a:cxn>
                <a:cxn ang="0">
                  <a:pos x="44" y="15"/>
                </a:cxn>
                <a:cxn ang="0">
                  <a:pos x="50" y="9"/>
                </a:cxn>
                <a:cxn ang="0">
                  <a:pos x="59" y="9"/>
                </a:cxn>
                <a:cxn ang="0">
                  <a:pos x="66" y="2"/>
                </a:cxn>
                <a:cxn ang="0">
                  <a:pos x="66" y="0"/>
                </a:cxn>
                <a:cxn ang="0">
                  <a:pos x="73" y="2"/>
                </a:cxn>
                <a:cxn ang="0">
                  <a:pos x="80" y="7"/>
                </a:cxn>
                <a:cxn ang="0">
                  <a:pos x="81" y="18"/>
                </a:cxn>
                <a:cxn ang="0">
                  <a:pos x="86" y="24"/>
                </a:cxn>
                <a:cxn ang="0">
                  <a:pos x="88" y="30"/>
                </a:cxn>
                <a:cxn ang="0">
                  <a:pos x="86" y="37"/>
                </a:cxn>
                <a:cxn ang="0">
                  <a:pos x="80" y="47"/>
                </a:cxn>
                <a:cxn ang="0">
                  <a:pos x="73" y="49"/>
                </a:cxn>
                <a:cxn ang="0">
                  <a:pos x="64" y="52"/>
                </a:cxn>
                <a:cxn ang="0">
                  <a:pos x="55" y="56"/>
                </a:cxn>
                <a:cxn ang="0">
                  <a:pos x="53" y="62"/>
                </a:cxn>
                <a:cxn ang="0">
                  <a:pos x="70" y="62"/>
                </a:cxn>
                <a:cxn ang="0">
                  <a:pos x="71" y="68"/>
                </a:cxn>
                <a:cxn ang="0">
                  <a:pos x="78" y="70"/>
                </a:cxn>
                <a:cxn ang="0">
                  <a:pos x="74" y="77"/>
                </a:cxn>
                <a:cxn ang="0">
                  <a:pos x="67" y="84"/>
                </a:cxn>
                <a:cxn ang="0">
                  <a:pos x="66" y="90"/>
                </a:cxn>
                <a:cxn ang="0">
                  <a:pos x="65" y="98"/>
                </a:cxn>
                <a:cxn ang="0">
                  <a:pos x="57" y="96"/>
                </a:cxn>
                <a:cxn ang="0">
                  <a:pos x="50" y="92"/>
                </a:cxn>
                <a:cxn ang="0">
                  <a:pos x="42" y="90"/>
                </a:cxn>
                <a:cxn ang="0">
                  <a:pos x="35" y="89"/>
                </a:cxn>
                <a:cxn ang="0">
                  <a:pos x="29" y="82"/>
                </a:cxn>
                <a:cxn ang="0">
                  <a:pos x="18" y="84"/>
                </a:cxn>
              </a:cxnLst>
              <a:rect l="0" t="0" r="r" b="b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1" name="Freeform 18"/>
            <p:cNvSpPr>
              <a:spLocks/>
            </p:cNvSpPr>
            <p:nvPr/>
          </p:nvSpPr>
          <p:spPr bwMode="auto">
            <a:xfrm rot="21439583">
              <a:off x="4291159" y="6194786"/>
              <a:ext cx="252028" cy="2315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2" y="8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5" y="5"/>
                </a:cxn>
                <a:cxn ang="0">
                  <a:pos x="33" y="8"/>
                </a:cxn>
                <a:cxn ang="0">
                  <a:pos x="35" y="16"/>
                </a:cxn>
                <a:cxn ang="0">
                  <a:pos x="44" y="21"/>
                </a:cxn>
                <a:cxn ang="0">
                  <a:pos x="42" y="34"/>
                </a:cxn>
                <a:cxn ang="0">
                  <a:pos x="35" y="37"/>
                </a:cxn>
                <a:cxn ang="0">
                  <a:pos x="37" y="49"/>
                </a:cxn>
                <a:cxn ang="0">
                  <a:pos x="34" y="48"/>
                </a:cxn>
                <a:cxn ang="0">
                  <a:pos x="19" y="48"/>
                </a:cxn>
                <a:cxn ang="0">
                  <a:pos x="8" y="47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2" y="27"/>
                </a:cxn>
                <a:cxn ang="0">
                  <a:pos x="9" y="20"/>
                </a:cxn>
                <a:cxn ang="0">
                  <a:pos x="13" y="13"/>
                </a:cxn>
                <a:cxn ang="0">
                  <a:pos x="6" y="11"/>
                </a:cxn>
                <a:cxn ang="0">
                  <a:pos x="5" y="11"/>
                </a:cxn>
              </a:cxnLst>
              <a:rect l="0" t="0" r="r" b="b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2" name="Freeform 19"/>
            <p:cNvSpPr>
              <a:spLocks/>
            </p:cNvSpPr>
            <p:nvPr/>
          </p:nvSpPr>
          <p:spPr bwMode="auto">
            <a:xfrm rot="21439583">
              <a:off x="4037849" y="6311045"/>
              <a:ext cx="860096" cy="405286"/>
            </a:xfrm>
            <a:custGeom>
              <a:avLst/>
              <a:gdLst/>
              <a:ahLst/>
              <a:cxnLst>
                <a:cxn ang="0">
                  <a:pos x="154" y="30"/>
                </a:cxn>
                <a:cxn ang="0">
                  <a:pos x="142" y="32"/>
                </a:cxn>
                <a:cxn ang="0">
                  <a:pos x="126" y="33"/>
                </a:cxn>
                <a:cxn ang="0">
                  <a:pos x="58" y="32"/>
                </a:cxn>
                <a:cxn ang="0">
                  <a:pos x="114" y="58"/>
                </a:cxn>
                <a:cxn ang="0">
                  <a:pos x="116" y="64"/>
                </a:cxn>
                <a:cxn ang="0">
                  <a:pos x="113" y="72"/>
                </a:cxn>
                <a:cxn ang="0">
                  <a:pos x="88" y="72"/>
                </a:cxn>
                <a:cxn ang="0">
                  <a:pos x="87" y="78"/>
                </a:cxn>
                <a:cxn ang="0">
                  <a:pos x="80" y="78"/>
                </a:cxn>
                <a:cxn ang="0">
                  <a:pos x="76" y="84"/>
                </a:cxn>
                <a:cxn ang="0">
                  <a:pos x="67" y="82"/>
                </a:cxn>
                <a:cxn ang="0">
                  <a:pos x="65" y="74"/>
                </a:cxn>
                <a:cxn ang="0">
                  <a:pos x="63" y="55"/>
                </a:cxn>
                <a:cxn ang="0">
                  <a:pos x="43" y="57"/>
                </a:cxn>
                <a:cxn ang="0">
                  <a:pos x="33" y="49"/>
                </a:cxn>
                <a:cxn ang="0">
                  <a:pos x="34" y="26"/>
                </a:cxn>
                <a:cxn ang="0">
                  <a:pos x="29" y="17"/>
                </a:cxn>
                <a:cxn ang="0">
                  <a:pos x="18" y="1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2" y="0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3" y="10"/>
                </a:cxn>
                <a:cxn ang="0">
                  <a:pos x="40" y="14"/>
                </a:cxn>
                <a:cxn ang="0">
                  <a:pos x="48" y="16"/>
                </a:cxn>
                <a:cxn ang="0">
                  <a:pos x="56" y="22"/>
                </a:cxn>
                <a:cxn ang="0">
                  <a:pos x="67" y="23"/>
                </a:cxn>
                <a:cxn ang="0">
                  <a:pos x="82" y="23"/>
                </a:cxn>
                <a:cxn ang="0">
                  <a:pos x="154" y="30"/>
                </a:cxn>
              </a:cxnLst>
              <a:rect l="0" t="0" r="r" b="b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3" name="Freeform 20"/>
            <p:cNvSpPr>
              <a:spLocks/>
            </p:cNvSpPr>
            <p:nvPr/>
          </p:nvSpPr>
          <p:spPr bwMode="auto">
            <a:xfrm rot="21439583">
              <a:off x="3440681" y="5018480"/>
              <a:ext cx="586066" cy="618146"/>
            </a:xfrm>
            <a:custGeom>
              <a:avLst/>
              <a:gdLst/>
              <a:ahLst/>
              <a:cxnLst>
                <a:cxn ang="0">
                  <a:pos x="16" y="130"/>
                </a:cxn>
                <a:cxn ang="0">
                  <a:pos x="24" y="128"/>
                </a:cxn>
                <a:cxn ang="0">
                  <a:pos x="24" y="122"/>
                </a:cxn>
                <a:cxn ang="0">
                  <a:pos x="28" y="120"/>
                </a:cxn>
                <a:cxn ang="0">
                  <a:pos x="28" y="109"/>
                </a:cxn>
                <a:cxn ang="0">
                  <a:pos x="44" y="106"/>
                </a:cxn>
                <a:cxn ang="0">
                  <a:pos x="49" y="102"/>
                </a:cxn>
                <a:cxn ang="0">
                  <a:pos x="61" y="102"/>
                </a:cxn>
                <a:cxn ang="0">
                  <a:pos x="69" y="95"/>
                </a:cxn>
                <a:cxn ang="0">
                  <a:pos x="73" y="86"/>
                </a:cxn>
                <a:cxn ang="0">
                  <a:pos x="81" y="84"/>
                </a:cxn>
                <a:cxn ang="0">
                  <a:pos x="84" y="78"/>
                </a:cxn>
                <a:cxn ang="0">
                  <a:pos x="83" y="71"/>
                </a:cxn>
                <a:cxn ang="0">
                  <a:pos x="89" y="65"/>
                </a:cxn>
                <a:cxn ang="0">
                  <a:pos x="101" y="65"/>
                </a:cxn>
                <a:cxn ang="0">
                  <a:pos x="100" y="53"/>
                </a:cxn>
                <a:cxn ang="0">
                  <a:pos x="101" y="46"/>
                </a:cxn>
                <a:cxn ang="0">
                  <a:pos x="104" y="39"/>
                </a:cxn>
                <a:cxn ang="0">
                  <a:pos x="105" y="23"/>
                </a:cxn>
                <a:cxn ang="0">
                  <a:pos x="103" y="22"/>
                </a:cxn>
                <a:cxn ang="0">
                  <a:pos x="98" y="13"/>
                </a:cxn>
                <a:cxn ang="0">
                  <a:pos x="88" y="13"/>
                </a:cxn>
                <a:cxn ang="0">
                  <a:pos x="82" y="1"/>
                </a:cxn>
                <a:cxn ang="0">
                  <a:pos x="75" y="6"/>
                </a:cxn>
                <a:cxn ang="0">
                  <a:pos x="58" y="3"/>
                </a:cxn>
                <a:cxn ang="0">
                  <a:pos x="53" y="11"/>
                </a:cxn>
                <a:cxn ang="0">
                  <a:pos x="44" y="13"/>
                </a:cxn>
                <a:cxn ang="0">
                  <a:pos x="40" y="22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28" y="20"/>
                </a:cxn>
                <a:cxn ang="0">
                  <a:pos x="30" y="26"/>
                </a:cxn>
                <a:cxn ang="0">
                  <a:pos x="22" y="27"/>
                </a:cxn>
                <a:cxn ang="0">
                  <a:pos x="12" y="32"/>
                </a:cxn>
                <a:cxn ang="0">
                  <a:pos x="13" y="40"/>
                </a:cxn>
                <a:cxn ang="0">
                  <a:pos x="22" y="40"/>
                </a:cxn>
                <a:cxn ang="0">
                  <a:pos x="23" y="47"/>
                </a:cxn>
                <a:cxn ang="0">
                  <a:pos x="30" y="50"/>
                </a:cxn>
                <a:cxn ang="0">
                  <a:pos x="32" y="61"/>
                </a:cxn>
                <a:cxn ang="0">
                  <a:pos x="29" y="68"/>
                </a:cxn>
                <a:cxn ang="0">
                  <a:pos x="25" y="69"/>
                </a:cxn>
                <a:cxn ang="0">
                  <a:pos x="26" y="79"/>
                </a:cxn>
                <a:cxn ang="0">
                  <a:pos x="22" y="83"/>
                </a:cxn>
                <a:cxn ang="0">
                  <a:pos x="7" y="86"/>
                </a:cxn>
                <a:cxn ang="0">
                  <a:pos x="6" y="92"/>
                </a:cxn>
                <a:cxn ang="0">
                  <a:pos x="16" y="95"/>
                </a:cxn>
                <a:cxn ang="0">
                  <a:pos x="19" y="100"/>
                </a:cxn>
                <a:cxn ang="0">
                  <a:pos x="12" y="101"/>
                </a:cxn>
                <a:cxn ang="0">
                  <a:pos x="10" y="109"/>
                </a:cxn>
                <a:cxn ang="0">
                  <a:pos x="2" y="112"/>
                </a:cxn>
                <a:cxn ang="0">
                  <a:pos x="2" y="121"/>
                </a:cxn>
                <a:cxn ang="0">
                  <a:pos x="10" y="121"/>
                </a:cxn>
                <a:cxn ang="0">
                  <a:pos x="16" y="125"/>
                </a:cxn>
                <a:cxn ang="0">
                  <a:pos x="16" y="130"/>
                </a:cxn>
              </a:cxnLst>
              <a:rect l="0" t="0" r="r" b="b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4" name="Freeform 21"/>
            <p:cNvSpPr>
              <a:spLocks/>
            </p:cNvSpPr>
            <p:nvPr/>
          </p:nvSpPr>
          <p:spPr bwMode="auto">
            <a:xfrm rot="21439583">
              <a:off x="3372990" y="5323439"/>
              <a:ext cx="688076" cy="502351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37" y="64"/>
                </a:cxn>
                <a:cxn ang="0">
                  <a:pos x="37" y="58"/>
                </a:cxn>
                <a:cxn ang="0">
                  <a:pos x="41" y="56"/>
                </a:cxn>
                <a:cxn ang="0">
                  <a:pos x="41" y="45"/>
                </a:cxn>
                <a:cxn ang="0">
                  <a:pos x="57" y="42"/>
                </a:cxn>
                <a:cxn ang="0">
                  <a:pos x="62" y="38"/>
                </a:cxn>
                <a:cxn ang="0">
                  <a:pos x="74" y="38"/>
                </a:cxn>
                <a:cxn ang="0">
                  <a:pos x="82" y="31"/>
                </a:cxn>
                <a:cxn ang="0">
                  <a:pos x="86" y="22"/>
                </a:cxn>
                <a:cxn ang="0">
                  <a:pos x="94" y="20"/>
                </a:cxn>
                <a:cxn ang="0">
                  <a:pos x="97" y="14"/>
                </a:cxn>
                <a:cxn ang="0">
                  <a:pos x="96" y="7"/>
                </a:cxn>
                <a:cxn ang="0">
                  <a:pos x="102" y="1"/>
                </a:cxn>
                <a:cxn ang="0">
                  <a:pos x="112" y="2"/>
                </a:cxn>
                <a:cxn ang="0">
                  <a:pos x="114" y="8"/>
                </a:cxn>
                <a:cxn ang="0">
                  <a:pos x="119" y="13"/>
                </a:cxn>
                <a:cxn ang="0">
                  <a:pos x="123" y="20"/>
                </a:cxn>
                <a:cxn ang="0">
                  <a:pos x="118" y="28"/>
                </a:cxn>
                <a:cxn ang="0">
                  <a:pos x="111" y="33"/>
                </a:cxn>
                <a:cxn ang="0">
                  <a:pos x="115" y="40"/>
                </a:cxn>
                <a:cxn ang="0">
                  <a:pos x="116" y="48"/>
                </a:cxn>
                <a:cxn ang="0">
                  <a:pos x="112" y="55"/>
                </a:cxn>
                <a:cxn ang="0">
                  <a:pos x="104" y="54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88" y="70"/>
                </a:cxn>
                <a:cxn ang="0">
                  <a:pos x="82" y="72"/>
                </a:cxn>
                <a:cxn ang="0">
                  <a:pos x="79" y="79"/>
                </a:cxn>
                <a:cxn ang="0">
                  <a:pos x="71" y="80"/>
                </a:cxn>
                <a:cxn ang="0">
                  <a:pos x="69" y="86"/>
                </a:cxn>
                <a:cxn ang="0">
                  <a:pos x="61" y="86"/>
                </a:cxn>
                <a:cxn ang="0">
                  <a:pos x="61" y="92"/>
                </a:cxn>
                <a:cxn ang="0">
                  <a:pos x="52" y="87"/>
                </a:cxn>
                <a:cxn ang="0">
                  <a:pos x="45" y="94"/>
                </a:cxn>
                <a:cxn ang="0">
                  <a:pos x="39" y="98"/>
                </a:cxn>
                <a:cxn ang="0">
                  <a:pos x="31" y="98"/>
                </a:cxn>
                <a:cxn ang="0">
                  <a:pos x="30" y="104"/>
                </a:cxn>
                <a:cxn ang="0">
                  <a:pos x="14" y="104"/>
                </a:cxn>
                <a:cxn ang="0">
                  <a:pos x="5" y="104"/>
                </a:cxn>
                <a:cxn ang="0">
                  <a:pos x="7" y="102"/>
                </a:cxn>
                <a:cxn ang="0">
                  <a:pos x="4" y="96"/>
                </a:cxn>
                <a:cxn ang="0">
                  <a:pos x="0" y="93"/>
                </a:cxn>
                <a:cxn ang="0">
                  <a:pos x="3" y="89"/>
                </a:cxn>
                <a:cxn ang="0">
                  <a:pos x="14" y="90"/>
                </a:cxn>
                <a:cxn ang="0">
                  <a:pos x="15" y="80"/>
                </a:cxn>
                <a:cxn ang="0">
                  <a:pos x="21" y="72"/>
                </a:cxn>
                <a:cxn ang="0">
                  <a:pos x="28" y="68"/>
                </a:cxn>
                <a:cxn ang="0">
                  <a:pos x="29" y="66"/>
                </a:cxn>
              </a:cxnLst>
              <a:rect l="0" t="0" r="r" b="b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5" name="Freeform 24"/>
            <p:cNvSpPr>
              <a:spLocks noEditPoints="1"/>
            </p:cNvSpPr>
            <p:nvPr/>
          </p:nvSpPr>
          <p:spPr bwMode="auto">
            <a:xfrm rot="21439583">
              <a:off x="3976640" y="4919448"/>
              <a:ext cx="296033" cy="664125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49" y="13"/>
                </a:cxn>
                <a:cxn ang="0">
                  <a:pos x="51" y="21"/>
                </a:cxn>
                <a:cxn ang="0">
                  <a:pos x="52" y="30"/>
                </a:cxn>
                <a:cxn ang="0">
                  <a:pos x="45" y="33"/>
                </a:cxn>
                <a:cxn ang="0">
                  <a:pos x="38" y="43"/>
                </a:cxn>
                <a:cxn ang="0">
                  <a:pos x="35" y="53"/>
                </a:cxn>
                <a:cxn ang="0">
                  <a:pos x="37" y="64"/>
                </a:cxn>
                <a:cxn ang="0">
                  <a:pos x="43" y="74"/>
                </a:cxn>
                <a:cxn ang="0">
                  <a:pos x="45" y="84"/>
                </a:cxn>
                <a:cxn ang="0">
                  <a:pos x="39" y="97"/>
                </a:cxn>
                <a:cxn ang="0">
                  <a:pos x="33" y="105"/>
                </a:cxn>
                <a:cxn ang="0">
                  <a:pos x="28" y="113"/>
                </a:cxn>
                <a:cxn ang="0">
                  <a:pos x="38" y="124"/>
                </a:cxn>
                <a:cxn ang="0">
                  <a:pos x="38" y="139"/>
                </a:cxn>
                <a:cxn ang="0">
                  <a:pos x="35" y="139"/>
                </a:cxn>
                <a:cxn ang="0">
                  <a:pos x="29" y="139"/>
                </a:cxn>
                <a:cxn ang="0">
                  <a:pos x="24" y="136"/>
                </a:cxn>
                <a:cxn ang="0">
                  <a:pos x="25" y="124"/>
                </a:cxn>
                <a:cxn ang="0">
                  <a:pos x="16" y="122"/>
                </a:cxn>
                <a:cxn ang="0">
                  <a:pos x="5" y="124"/>
                </a:cxn>
                <a:cxn ang="0">
                  <a:pos x="5" y="122"/>
                </a:cxn>
                <a:cxn ang="0">
                  <a:pos x="1" y="115"/>
                </a:cxn>
                <a:cxn ang="0">
                  <a:pos x="8" y="110"/>
                </a:cxn>
                <a:cxn ang="0">
                  <a:pos x="13" y="102"/>
                </a:cxn>
                <a:cxn ang="0">
                  <a:pos x="9" y="95"/>
                </a:cxn>
                <a:cxn ang="0">
                  <a:pos x="4" y="90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4" y="83"/>
                </a:cxn>
                <a:cxn ang="0">
                  <a:pos x="3" y="71"/>
                </a:cxn>
                <a:cxn ang="0">
                  <a:pos x="4" y="64"/>
                </a:cxn>
                <a:cxn ang="0">
                  <a:pos x="7" y="57"/>
                </a:cxn>
                <a:cxn ang="0">
                  <a:pos x="8" y="41"/>
                </a:cxn>
                <a:cxn ang="0">
                  <a:pos x="13" y="38"/>
                </a:cxn>
                <a:cxn ang="0">
                  <a:pos x="18" y="27"/>
                </a:cxn>
                <a:cxn ang="0">
                  <a:pos x="18" y="13"/>
                </a:cxn>
                <a:cxn ang="0">
                  <a:pos x="16" y="2"/>
                </a:cxn>
                <a:cxn ang="0">
                  <a:pos x="22" y="2"/>
                </a:cxn>
                <a:cxn ang="0">
                  <a:pos x="26" y="11"/>
                </a:cxn>
                <a:cxn ang="0">
                  <a:pos x="38" y="10"/>
                </a:cxn>
                <a:cxn ang="0">
                  <a:pos x="45" y="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6" y="128"/>
                </a:cxn>
                <a:cxn ang="0">
                  <a:pos x="6" y="127"/>
                </a:cxn>
                <a:cxn ang="0">
                  <a:pos x="5" y="124"/>
                </a:cxn>
                <a:cxn ang="0">
                  <a:pos x="6" y="127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2" y="84"/>
                </a:cxn>
                <a:cxn ang="0">
                  <a:pos x="7" y="41"/>
                </a:cxn>
                <a:cxn ang="0">
                  <a:pos x="7" y="41"/>
                </a:cxn>
                <a:cxn ang="0">
                  <a:pos x="7" y="41"/>
                </a:cxn>
              </a:cxnLst>
              <a:rect l="0" t="0" r="r" b="b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lnTo>
                    <a:pt x="2" y="84"/>
                  </a:ln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6" name="Freeform 25"/>
            <p:cNvSpPr>
              <a:spLocks noEditPoints="1"/>
            </p:cNvSpPr>
            <p:nvPr/>
          </p:nvSpPr>
          <p:spPr bwMode="auto">
            <a:xfrm rot="21439583">
              <a:off x="4380244" y="5896375"/>
              <a:ext cx="786088" cy="556842"/>
            </a:xfrm>
            <a:custGeom>
              <a:avLst/>
              <a:gdLst/>
              <a:ahLst/>
              <a:cxnLst>
                <a:cxn ang="0">
                  <a:pos x="141" y="53"/>
                </a:cxn>
                <a:cxn ang="0">
                  <a:pos x="131" y="59"/>
                </a:cxn>
                <a:cxn ang="0">
                  <a:pos x="128" y="68"/>
                </a:cxn>
                <a:cxn ang="0">
                  <a:pos x="125" y="78"/>
                </a:cxn>
                <a:cxn ang="0">
                  <a:pos x="117" y="88"/>
                </a:cxn>
                <a:cxn ang="0">
                  <a:pos x="114" y="96"/>
                </a:cxn>
                <a:cxn ang="0">
                  <a:pos x="104" y="105"/>
                </a:cxn>
                <a:cxn ang="0">
                  <a:pos x="91" y="114"/>
                </a:cxn>
                <a:cxn ang="0">
                  <a:pos x="89" y="115"/>
                </a:cxn>
                <a:cxn ang="0">
                  <a:pos x="17" y="108"/>
                </a:cxn>
                <a:cxn ang="0">
                  <a:pos x="20" y="109"/>
                </a:cxn>
                <a:cxn ang="0">
                  <a:pos x="18" y="97"/>
                </a:cxn>
                <a:cxn ang="0">
                  <a:pos x="25" y="94"/>
                </a:cxn>
                <a:cxn ang="0">
                  <a:pos x="27" y="81"/>
                </a:cxn>
                <a:cxn ang="0">
                  <a:pos x="18" y="76"/>
                </a:cxn>
                <a:cxn ang="0">
                  <a:pos x="16" y="68"/>
                </a:cxn>
                <a:cxn ang="0">
                  <a:pos x="8" y="65"/>
                </a:cxn>
                <a:cxn ang="0">
                  <a:pos x="4" y="60"/>
                </a:cxn>
                <a:cxn ang="0">
                  <a:pos x="19" y="56"/>
                </a:cxn>
                <a:cxn ang="0">
                  <a:pos x="4" y="40"/>
                </a:cxn>
                <a:cxn ang="0">
                  <a:pos x="6" y="33"/>
                </a:cxn>
                <a:cxn ang="0">
                  <a:pos x="11" y="27"/>
                </a:cxn>
                <a:cxn ang="0">
                  <a:pos x="12" y="9"/>
                </a:cxn>
                <a:cxn ang="0">
                  <a:pos x="18" y="2"/>
                </a:cxn>
                <a:cxn ang="0">
                  <a:pos x="39" y="1"/>
                </a:cxn>
                <a:cxn ang="0">
                  <a:pos x="40" y="6"/>
                </a:cxn>
                <a:cxn ang="0">
                  <a:pos x="34" y="11"/>
                </a:cxn>
                <a:cxn ang="0">
                  <a:pos x="35" y="20"/>
                </a:cxn>
                <a:cxn ang="0">
                  <a:pos x="41" y="20"/>
                </a:cxn>
                <a:cxn ang="0">
                  <a:pos x="45" y="26"/>
                </a:cxn>
                <a:cxn ang="0">
                  <a:pos x="44" y="32"/>
                </a:cxn>
                <a:cxn ang="0">
                  <a:pos x="53" y="45"/>
                </a:cxn>
                <a:cxn ang="0">
                  <a:pos x="59" y="51"/>
                </a:cxn>
                <a:cxn ang="0">
                  <a:pos x="63" y="57"/>
                </a:cxn>
                <a:cxn ang="0">
                  <a:pos x="71" y="58"/>
                </a:cxn>
                <a:cxn ang="0">
                  <a:pos x="79" y="51"/>
                </a:cxn>
                <a:cxn ang="0">
                  <a:pos x="80" y="44"/>
                </a:cxn>
                <a:cxn ang="0">
                  <a:pos x="86" y="39"/>
                </a:cxn>
                <a:cxn ang="0">
                  <a:pos x="91" y="43"/>
                </a:cxn>
                <a:cxn ang="0">
                  <a:pos x="107" y="40"/>
                </a:cxn>
                <a:cxn ang="0">
                  <a:pos x="111" y="47"/>
                </a:cxn>
                <a:cxn ang="0">
                  <a:pos x="118" y="56"/>
                </a:cxn>
                <a:cxn ang="0">
                  <a:pos x="128" y="53"/>
                </a:cxn>
                <a:cxn ang="0">
                  <a:pos x="141" y="53"/>
                </a:cxn>
                <a:cxn ang="0">
                  <a:pos x="1" y="62"/>
                </a:cxn>
                <a:cxn ang="0">
                  <a:pos x="1" y="62"/>
                </a:cxn>
              </a:cxnLst>
              <a:rect l="0" t="0" r="r" b="b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7" name="Freeform 26"/>
            <p:cNvSpPr>
              <a:spLocks noEditPoints="1"/>
            </p:cNvSpPr>
            <p:nvPr/>
          </p:nvSpPr>
          <p:spPr bwMode="auto">
            <a:xfrm rot="21439583">
              <a:off x="4440373" y="3717130"/>
              <a:ext cx="854096" cy="1064302"/>
            </a:xfrm>
            <a:custGeom>
              <a:avLst/>
              <a:gdLst/>
              <a:ahLst/>
              <a:cxnLst>
                <a:cxn ang="0">
                  <a:pos x="151" y="126"/>
                </a:cxn>
                <a:cxn ang="0">
                  <a:pos x="149" y="137"/>
                </a:cxn>
                <a:cxn ang="0">
                  <a:pos x="140" y="167"/>
                </a:cxn>
                <a:cxn ang="0">
                  <a:pos x="136" y="192"/>
                </a:cxn>
                <a:cxn ang="0">
                  <a:pos x="128" y="209"/>
                </a:cxn>
                <a:cxn ang="0">
                  <a:pos x="95" y="211"/>
                </a:cxn>
                <a:cxn ang="0">
                  <a:pos x="78" y="220"/>
                </a:cxn>
                <a:cxn ang="0">
                  <a:pos x="65" y="215"/>
                </a:cxn>
                <a:cxn ang="0">
                  <a:pos x="55" y="219"/>
                </a:cxn>
                <a:cxn ang="0">
                  <a:pos x="41" y="216"/>
                </a:cxn>
                <a:cxn ang="0">
                  <a:pos x="41" y="201"/>
                </a:cxn>
                <a:cxn ang="0">
                  <a:pos x="39" y="184"/>
                </a:cxn>
                <a:cxn ang="0">
                  <a:pos x="37" y="170"/>
                </a:cxn>
                <a:cxn ang="0">
                  <a:pos x="27" y="153"/>
                </a:cxn>
                <a:cxn ang="0">
                  <a:pos x="26" y="129"/>
                </a:cxn>
                <a:cxn ang="0">
                  <a:pos x="17" y="111"/>
                </a:cxn>
                <a:cxn ang="0">
                  <a:pos x="18" y="89"/>
                </a:cxn>
                <a:cxn ang="0">
                  <a:pos x="14" y="7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9" y="50"/>
                </a:cxn>
                <a:cxn ang="0">
                  <a:pos x="32" y="32"/>
                </a:cxn>
                <a:cxn ang="0">
                  <a:pos x="33" y="41"/>
                </a:cxn>
                <a:cxn ang="0">
                  <a:pos x="48" y="51"/>
                </a:cxn>
                <a:cxn ang="0">
                  <a:pos x="63" y="51"/>
                </a:cxn>
                <a:cxn ang="0">
                  <a:pos x="72" y="18"/>
                </a:cxn>
                <a:cxn ang="0">
                  <a:pos x="94" y="11"/>
                </a:cxn>
                <a:cxn ang="0">
                  <a:pos x="124" y="3"/>
                </a:cxn>
                <a:cxn ang="0">
                  <a:pos x="130" y="3"/>
                </a:cxn>
                <a:cxn ang="0">
                  <a:pos x="143" y="30"/>
                </a:cxn>
                <a:cxn ang="0">
                  <a:pos x="146" y="48"/>
                </a:cxn>
                <a:cxn ang="0">
                  <a:pos x="137" y="59"/>
                </a:cxn>
                <a:cxn ang="0">
                  <a:pos x="140" y="84"/>
                </a:cxn>
                <a:cxn ang="0">
                  <a:pos x="134" y="101"/>
                </a:cxn>
                <a:cxn ang="0">
                  <a:pos x="133" y="123"/>
                </a:cxn>
                <a:cxn ang="0">
                  <a:pos x="130" y="3"/>
                </a:cxn>
                <a:cxn ang="0">
                  <a:pos x="130" y="3"/>
                </a:cxn>
                <a:cxn ang="0">
                  <a:pos x="130" y="1"/>
                </a:cxn>
                <a:cxn ang="0">
                  <a:pos x="130" y="1"/>
                </a:cxn>
                <a:cxn ang="0">
                  <a:pos x="31" y="32"/>
                </a:cxn>
                <a:cxn ang="0">
                  <a:pos x="31" y="32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1" y="46"/>
                </a:cxn>
                <a:cxn ang="0">
                  <a:pos x="2" y="46"/>
                </a:cxn>
              </a:cxnLst>
              <a:rect l="0" t="0" r="r" b="b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lnTo>
                    <a:pt x="41" y="216"/>
                  </a:ln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lnTo>
                    <a:pt x="8" y="48"/>
                  </a:ln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lnTo>
                    <a:pt x="130" y="3"/>
                  </a:ln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8" name="Freeform 27"/>
            <p:cNvSpPr>
              <a:spLocks noEditPoints="1"/>
            </p:cNvSpPr>
            <p:nvPr/>
          </p:nvSpPr>
          <p:spPr bwMode="auto">
            <a:xfrm rot="21439583">
              <a:off x="4121880" y="4514989"/>
              <a:ext cx="620069" cy="1168178"/>
            </a:xfrm>
            <a:custGeom>
              <a:avLst/>
              <a:gdLst/>
              <a:ahLst/>
              <a:cxnLst>
                <a:cxn ang="0">
                  <a:pos x="29" y="37"/>
                </a:cxn>
                <a:cxn ang="0">
                  <a:pos x="29" y="57"/>
                </a:cxn>
                <a:cxn ang="0">
                  <a:pos x="29" y="84"/>
                </a:cxn>
                <a:cxn ang="0">
                  <a:pos x="22" y="95"/>
                </a:cxn>
                <a:cxn ang="0">
                  <a:pos x="25" y="112"/>
                </a:cxn>
                <a:cxn ang="0">
                  <a:pos x="11" y="125"/>
                </a:cxn>
                <a:cxn ang="0">
                  <a:pos x="10" y="146"/>
                </a:cxn>
                <a:cxn ang="0">
                  <a:pos x="18" y="166"/>
                </a:cxn>
                <a:cxn ang="0">
                  <a:pos x="6" y="187"/>
                </a:cxn>
                <a:cxn ang="0">
                  <a:pos x="11" y="206"/>
                </a:cxn>
                <a:cxn ang="0">
                  <a:pos x="17" y="223"/>
                </a:cxn>
                <a:cxn ang="0">
                  <a:pos x="21" y="239"/>
                </a:cxn>
                <a:cxn ang="0">
                  <a:pos x="30" y="236"/>
                </a:cxn>
                <a:cxn ang="0">
                  <a:pos x="45" y="226"/>
                </a:cxn>
                <a:cxn ang="0">
                  <a:pos x="60" y="215"/>
                </a:cxn>
                <a:cxn ang="0">
                  <a:pos x="69" y="204"/>
                </a:cxn>
                <a:cxn ang="0">
                  <a:pos x="68" y="195"/>
                </a:cxn>
                <a:cxn ang="0">
                  <a:pos x="57" y="176"/>
                </a:cxn>
                <a:cxn ang="0">
                  <a:pos x="60" y="153"/>
                </a:cxn>
                <a:cxn ang="0">
                  <a:pos x="58" y="127"/>
                </a:cxn>
                <a:cxn ang="0">
                  <a:pos x="76" y="116"/>
                </a:cxn>
                <a:cxn ang="0">
                  <a:pos x="76" y="100"/>
                </a:cxn>
                <a:cxn ang="0">
                  <a:pos x="95" y="96"/>
                </a:cxn>
                <a:cxn ang="0">
                  <a:pos x="109" y="85"/>
                </a:cxn>
                <a:cxn ang="0">
                  <a:pos x="109" y="58"/>
                </a:cxn>
                <a:cxn ang="0">
                  <a:pos x="102" y="47"/>
                </a:cxn>
                <a:cxn ang="0">
                  <a:pos x="92" y="39"/>
                </a:cxn>
                <a:cxn ang="0">
                  <a:pos x="89" y="30"/>
                </a:cxn>
                <a:cxn ang="0">
                  <a:pos x="81" y="13"/>
                </a:cxn>
                <a:cxn ang="0">
                  <a:pos x="72" y="18"/>
                </a:cxn>
                <a:cxn ang="0">
                  <a:pos x="50" y="21"/>
                </a:cxn>
                <a:cxn ang="0">
                  <a:pos x="34" y="1"/>
                </a:cxn>
                <a:cxn ang="0">
                  <a:pos x="18" y="8"/>
                </a:cxn>
                <a:cxn ang="0">
                  <a:pos x="11" y="221"/>
                </a:cxn>
              </a:cxnLst>
              <a:rect l="0" t="0" r="r" b="b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9" name="Freeform 29"/>
            <p:cNvSpPr>
              <a:spLocks noEditPoints="1"/>
            </p:cNvSpPr>
            <p:nvPr/>
          </p:nvSpPr>
          <p:spPr bwMode="auto">
            <a:xfrm rot="21439583">
              <a:off x="4791548" y="5206509"/>
              <a:ext cx="1122126" cy="941695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7" y="22"/>
                </a:cxn>
                <a:cxn ang="0">
                  <a:pos x="183" y="36"/>
                </a:cxn>
                <a:cxn ang="0">
                  <a:pos x="178" y="55"/>
                </a:cxn>
                <a:cxn ang="0">
                  <a:pos x="170" y="69"/>
                </a:cxn>
                <a:cxn ang="0">
                  <a:pos x="159" y="90"/>
                </a:cxn>
                <a:cxn ang="0">
                  <a:pos x="152" y="106"/>
                </a:cxn>
                <a:cxn ang="0">
                  <a:pos x="145" y="123"/>
                </a:cxn>
                <a:cxn ang="0">
                  <a:pos x="129" y="138"/>
                </a:cxn>
                <a:cxn ang="0">
                  <a:pos x="104" y="164"/>
                </a:cxn>
                <a:cxn ang="0">
                  <a:pos x="82" y="180"/>
                </a:cxn>
                <a:cxn ang="0">
                  <a:pos x="73" y="185"/>
                </a:cxn>
                <a:cxn ang="0">
                  <a:pos x="63" y="193"/>
                </a:cxn>
                <a:cxn ang="0">
                  <a:pos x="62" y="193"/>
                </a:cxn>
                <a:cxn ang="0">
                  <a:pos x="39" y="196"/>
                </a:cxn>
                <a:cxn ang="0">
                  <a:pos x="28" y="180"/>
                </a:cxn>
                <a:cxn ang="0">
                  <a:pos x="7" y="179"/>
                </a:cxn>
                <a:cxn ang="0">
                  <a:pos x="18" y="174"/>
                </a:cxn>
                <a:cxn ang="0">
                  <a:pos x="27" y="162"/>
                </a:cxn>
                <a:cxn ang="0">
                  <a:pos x="31" y="145"/>
                </a:cxn>
                <a:cxn ang="0">
                  <a:pos x="41" y="130"/>
                </a:cxn>
                <a:cxn ang="0">
                  <a:pos x="52" y="121"/>
                </a:cxn>
                <a:cxn ang="0">
                  <a:pos x="65" y="114"/>
                </a:cxn>
                <a:cxn ang="0">
                  <a:pos x="78" y="110"/>
                </a:cxn>
                <a:cxn ang="0">
                  <a:pos x="95" y="104"/>
                </a:cxn>
                <a:cxn ang="0">
                  <a:pos x="106" y="112"/>
                </a:cxn>
                <a:cxn ang="0">
                  <a:pos x="111" y="100"/>
                </a:cxn>
                <a:cxn ang="0">
                  <a:pos x="116" y="85"/>
                </a:cxn>
                <a:cxn ang="0">
                  <a:pos x="129" y="72"/>
                </a:cxn>
                <a:cxn ang="0">
                  <a:pos x="143" y="57"/>
                </a:cxn>
                <a:cxn ang="0">
                  <a:pos x="153" y="47"/>
                </a:cxn>
                <a:cxn ang="0">
                  <a:pos x="157" y="31"/>
                </a:cxn>
                <a:cxn ang="0">
                  <a:pos x="167" y="14"/>
                </a:cxn>
                <a:cxn ang="0">
                  <a:pos x="177" y="0"/>
                </a:cxn>
                <a:cxn ang="0">
                  <a:pos x="55" y="197"/>
                </a:cxn>
                <a:cxn ang="0">
                  <a:pos x="55" y="197"/>
                </a:cxn>
                <a:cxn ang="0">
                  <a:pos x="55" y="197"/>
                </a:cxn>
              </a:cxnLst>
              <a:rect l="0" t="0" r="r" b="b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0" name="Freeform 32"/>
            <p:cNvSpPr>
              <a:spLocks noEditPoints="1"/>
            </p:cNvSpPr>
            <p:nvPr/>
          </p:nvSpPr>
          <p:spPr bwMode="auto">
            <a:xfrm rot="21439583">
              <a:off x="3883639" y="5462975"/>
              <a:ext cx="1216136" cy="727131"/>
            </a:xfrm>
            <a:custGeom>
              <a:avLst/>
              <a:gdLst/>
              <a:ahLst/>
              <a:cxnLst>
                <a:cxn ang="0">
                  <a:pos x="97" y="121"/>
                </a:cxn>
                <a:cxn ang="0">
                  <a:pos x="104" y="96"/>
                </a:cxn>
                <a:cxn ang="0">
                  <a:pos x="126" y="100"/>
                </a:cxn>
                <a:cxn ang="0">
                  <a:pos x="121" y="114"/>
                </a:cxn>
                <a:cxn ang="0">
                  <a:pos x="131" y="120"/>
                </a:cxn>
                <a:cxn ang="0">
                  <a:pos x="139" y="139"/>
                </a:cxn>
                <a:cxn ang="0">
                  <a:pos x="149" y="151"/>
                </a:cxn>
                <a:cxn ang="0">
                  <a:pos x="165" y="145"/>
                </a:cxn>
                <a:cxn ang="0">
                  <a:pos x="175" y="130"/>
                </a:cxn>
                <a:cxn ang="0">
                  <a:pos x="185" y="121"/>
                </a:cxn>
                <a:cxn ang="0">
                  <a:pos x="196" y="104"/>
                </a:cxn>
                <a:cxn ang="0">
                  <a:pos x="202" y="96"/>
                </a:cxn>
                <a:cxn ang="0">
                  <a:pos x="216" y="83"/>
                </a:cxn>
                <a:cxn ang="0">
                  <a:pos x="209" y="70"/>
                </a:cxn>
                <a:cxn ang="0">
                  <a:pos x="205" y="60"/>
                </a:cxn>
                <a:cxn ang="0">
                  <a:pos x="196" y="63"/>
                </a:cxn>
                <a:cxn ang="0">
                  <a:pos x="198" y="50"/>
                </a:cxn>
                <a:cxn ang="0">
                  <a:pos x="189" y="43"/>
                </a:cxn>
                <a:cxn ang="0">
                  <a:pos x="190" y="53"/>
                </a:cxn>
                <a:cxn ang="0">
                  <a:pos x="184" y="63"/>
                </a:cxn>
                <a:cxn ang="0">
                  <a:pos x="170" y="56"/>
                </a:cxn>
                <a:cxn ang="0">
                  <a:pos x="157" y="63"/>
                </a:cxn>
                <a:cxn ang="0">
                  <a:pos x="142" y="53"/>
                </a:cxn>
                <a:cxn ang="0">
                  <a:pos x="125" y="38"/>
                </a:cxn>
                <a:cxn ang="0">
                  <a:pos x="117" y="3"/>
                </a:cxn>
                <a:cxn ang="0">
                  <a:pos x="108" y="14"/>
                </a:cxn>
                <a:cxn ang="0">
                  <a:pos x="93" y="25"/>
                </a:cxn>
                <a:cxn ang="0">
                  <a:pos x="78" y="35"/>
                </a:cxn>
                <a:cxn ang="0">
                  <a:pos x="69" y="38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46" y="5"/>
                </a:cxn>
                <a:cxn ang="0">
                  <a:pos x="26" y="5"/>
                </a:cxn>
                <a:cxn ang="0">
                  <a:pos x="23" y="18"/>
                </a:cxn>
                <a:cxn ang="0">
                  <a:pos x="15" y="18"/>
                </a:cxn>
                <a:cxn ang="0">
                  <a:pos x="26" y="27"/>
                </a:cxn>
                <a:cxn ang="0">
                  <a:pos x="24" y="35"/>
                </a:cxn>
                <a:cxn ang="0">
                  <a:pos x="33" y="40"/>
                </a:cxn>
                <a:cxn ang="0">
                  <a:pos x="32" y="54"/>
                </a:cxn>
                <a:cxn ang="0">
                  <a:pos x="25" y="64"/>
                </a:cxn>
                <a:cxn ang="0">
                  <a:pos x="16" y="67"/>
                </a:cxn>
                <a:cxn ang="0">
                  <a:pos x="5" y="77"/>
                </a:cxn>
                <a:cxn ang="0">
                  <a:pos x="23" y="93"/>
                </a:cxn>
                <a:cxn ang="0">
                  <a:pos x="40" y="83"/>
                </a:cxn>
                <a:cxn ang="0">
                  <a:pos x="53" y="76"/>
                </a:cxn>
                <a:cxn ang="0">
                  <a:pos x="70" y="67"/>
                </a:cxn>
                <a:cxn ang="0">
                  <a:pos x="67" y="78"/>
                </a:cxn>
                <a:cxn ang="0">
                  <a:pos x="77" y="99"/>
                </a:cxn>
                <a:cxn ang="0">
                  <a:pos x="85" y="115"/>
                </a:cxn>
                <a:cxn ang="0">
                  <a:pos x="91" y="123"/>
                </a:cxn>
                <a:cxn ang="0">
                  <a:pos x="70" y="99"/>
                </a:cxn>
                <a:cxn ang="0">
                  <a:pos x="70" y="99"/>
                </a:cxn>
                <a:cxn ang="0">
                  <a:pos x="70" y="99"/>
                </a:cxn>
              </a:cxnLst>
              <a:rect l="0" t="0" r="r" b="b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1" name="Freeform 39"/>
            <p:cNvSpPr>
              <a:spLocks/>
            </p:cNvSpPr>
            <p:nvPr/>
          </p:nvSpPr>
          <p:spPr bwMode="auto">
            <a:xfrm rot="21439583">
              <a:off x="2304712" y="3906331"/>
              <a:ext cx="814091" cy="1311220"/>
            </a:xfrm>
            <a:custGeom>
              <a:avLst/>
              <a:gdLst/>
              <a:ahLst/>
              <a:cxnLst>
                <a:cxn ang="0">
                  <a:pos x="4" y="241"/>
                </a:cxn>
                <a:cxn ang="0">
                  <a:pos x="4" y="232"/>
                </a:cxn>
                <a:cxn ang="0">
                  <a:pos x="9" y="217"/>
                </a:cxn>
                <a:cxn ang="0">
                  <a:pos x="21" y="213"/>
                </a:cxn>
                <a:cxn ang="0">
                  <a:pos x="19" y="193"/>
                </a:cxn>
                <a:cxn ang="0">
                  <a:pos x="15" y="176"/>
                </a:cxn>
                <a:cxn ang="0">
                  <a:pos x="31" y="167"/>
                </a:cxn>
                <a:cxn ang="0">
                  <a:pos x="37" y="152"/>
                </a:cxn>
                <a:cxn ang="0">
                  <a:pos x="45" y="143"/>
                </a:cxn>
                <a:cxn ang="0">
                  <a:pos x="56" y="148"/>
                </a:cxn>
                <a:cxn ang="0">
                  <a:pos x="64" y="137"/>
                </a:cxn>
                <a:cxn ang="0">
                  <a:pos x="72" y="124"/>
                </a:cxn>
                <a:cxn ang="0">
                  <a:pos x="80" y="116"/>
                </a:cxn>
                <a:cxn ang="0">
                  <a:pos x="79" y="98"/>
                </a:cxn>
                <a:cxn ang="0">
                  <a:pos x="71" y="87"/>
                </a:cxn>
                <a:cxn ang="0">
                  <a:pos x="65" y="79"/>
                </a:cxn>
                <a:cxn ang="0">
                  <a:pos x="75" y="73"/>
                </a:cxn>
                <a:cxn ang="0">
                  <a:pos x="60" y="63"/>
                </a:cxn>
                <a:cxn ang="0">
                  <a:pos x="77" y="40"/>
                </a:cxn>
                <a:cxn ang="0">
                  <a:pos x="90" y="18"/>
                </a:cxn>
                <a:cxn ang="0">
                  <a:pos x="101" y="1"/>
                </a:cxn>
                <a:cxn ang="0">
                  <a:pos x="121" y="5"/>
                </a:cxn>
                <a:cxn ang="0">
                  <a:pos x="138" y="12"/>
                </a:cxn>
                <a:cxn ang="0">
                  <a:pos x="145" y="26"/>
                </a:cxn>
                <a:cxn ang="0">
                  <a:pos x="139" y="53"/>
                </a:cxn>
                <a:cxn ang="0">
                  <a:pos x="135" y="70"/>
                </a:cxn>
                <a:cxn ang="0">
                  <a:pos x="126" y="85"/>
                </a:cxn>
                <a:cxn ang="0">
                  <a:pos x="123" y="104"/>
                </a:cxn>
                <a:cxn ang="0">
                  <a:pos x="120" y="127"/>
                </a:cxn>
                <a:cxn ang="0">
                  <a:pos x="122" y="144"/>
                </a:cxn>
                <a:cxn ang="0">
                  <a:pos x="126" y="160"/>
                </a:cxn>
                <a:cxn ang="0">
                  <a:pos x="126" y="171"/>
                </a:cxn>
                <a:cxn ang="0">
                  <a:pos x="116" y="173"/>
                </a:cxn>
                <a:cxn ang="0">
                  <a:pos x="107" y="175"/>
                </a:cxn>
                <a:cxn ang="0">
                  <a:pos x="94" y="194"/>
                </a:cxn>
                <a:cxn ang="0">
                  <a:pos x="84" y="203"/>
                </a:cxn>
                <a:cxn ang="0">
                  <a:pos x="94" y="217"/>
                </a:cxn>
                <a:cxn ang="0">
                  <a:pos x="98" y="238"/>
                </a:cxn>
                <a:cxn ang="0">
                  <a:pos x="86" y="243"/>
                </a:cxn>
                <a:cxn ang="0">
                  <a:pos x="70" y="232"/>
                </a:cxn>
                <a:cxn ang="0">
                  <a:pos x="75" y="250"/>
                </a:cxn>
                <a:cxn ang="0">
                  <a:pos x="82" y="272"/>
                </a:cxn>
                <a:cxn ang="0">
                  <a:pos x="68" y="270"/>
                </a:cxn>
                <a:cxn ang="0">
                  <a:pos x="56" y="273"/>
                </a:cxn>
                <a:cxn ang="0">
                  <a:pos x="54" y="257"/>
                </a:cxn>
                <a:cxn ang="0">
                  <a:pos x="36" y="255"/>
                </a:cxn>
                <a:cxn ang="0">
                  <a:pos x="26" y="247"/>
                </a:cxn>
                <a:cxn ang="0">
                  <a:pos x="15" y="240"/>
                </a:cxn>
              </a:cxnLst>
              <a:rect l="0" t="0" r="r" b="b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2" name="Freeform 11"/>
            <p:cNvSpPr>
              <a:spLocks/>
            </p:cNvSpPr>
            <p:nvPr/>
          </p:nvSpPr>
          <p:spPr bwMode="auto">
            <a:xfrm rot="21439583">
              <a:off x="4449147" y="1136389"/>
              <a:ext cx="1462164" cy="2828490"/>
            </a:xfrm>
            <a:custGeom>
              <a:avLst/>
              <a:gdLst/>
              <a:ahLst/>
              <a:cxnLst>
                <a:cxn ang="0">
                  <a:pos x="29" y="581"/>
                </a:cxn>
                <a:cxn ang="0">
                  <a:pos x="45" y="592"/>
                </a:cxn>
                <a:cxn ang="0">
                  <a:pos x="64" y="557"/>
                </a:cxn>
                <a:cxn ang="0">
                  <a:pos x="106" y="544"/>
                </a:cxn>
                <a:cxn ang="0">
                  <a:pos x="128" y="538"/>
                </a:cxn>
                <a:cxn ang="0">
                  <a:pos x="134" y="509"/>
                </a:cxn>
                <a:cxn ang="0">
                  <a:pos x="157" y="494"/>
                </a:cxn>
                <a:cxn ang="0">
                  <a:pos x="169" y="522"/>
                </a:cxn>
                <a:cxn ang="0">
                  <a:pos x="184" y="518"/>
                </a:cxn>
                <a:cxn ang="0">
                  <a:pos x="194" y="491"/>
                </a:cxn>
                <a:cxn ang="0">
                  <a:pos x="221" y="472"/>
                </a:cxn>
                <a:cxn ang="0">
                  <a:pos x="224" y="444"/>
                </a:cxn>
                <a:cxn ang="0">
                  <a:pos x="222" y="413"/>
                </a:cxn>
                <a:cxn ang="0">
                  <a:pos x="231" y="389"/>
                </a:cxn>
                <a:cxn ang="0">
                  <a:pos x="237" y="352"/>
                </a:cxn>
                <a:cxn ang="0">
                  <a:pos x="246" y="319"/>
                </a:cxn>
                <a:cxn ang="0">
                  <a:pos x="257" y="289"/>
                </a:cxn>
                <a:cxn ang="0">
                  <a:pos x="255" y="268"/>
                </a:cxn>
                <a:cxn ang="0">
                  <a:pos x="242" y="265"/>
                </a:cxn>
                <a:cxn ang="0">
                  <a:pos x="228" y="243"/>
                </a:cxn>
                <a:cxn ang="0">
                  <a:pos x="215" y="218"/>
                </a:cxn>
                <a:cxn ang="0">
                  <a:pos x="222" y="199"/>
                </a:cxn>
                <a:cxn ang="0">
                  <a:pos x="229" y="170"/>
                </a:cxn>
                <a:cxn ang="0">
                  <a:pos x="213" y="167"/>
                </a:cxn>
                <a:cxn ang="0">
                  <a:pos x="201" y="146"/>
                </a:cxn>
                <a:cxn ang="0">
                  <a:pos x="211" y="131"/>
                </a:cxn>
                <a:cxn ang="0">
                  <a:pos x="203" y="103"/>
                </a:cxn>
                <a:cxn ang="0">
                  <a:pos x="192" y="74"/>
                </a:cxn>
                <a:cxn ang="0">
                  <a:pos x="149" y="62"/>
                </a:cxn>
                <a:cxn ang="0">
                  <a:pos x="157" y="42"/>
                </a:cxn>
                <a:cxn ang="0">
                  <a:pos x="166" y="31"/>
                </a:cxn>
                <a:cxn ang="0">
                  <a:pos x="159" y="7"/>
                </a:cxn>
                <a:cxn ang="0">
                  <a:pos x="147" y="14"/>
                </a:cxn>
                <a:cxn ang="0">
                  <a:pos x="126" y="30"/>
                </a:cxn>
                <a:cxn ang="0">
                  <a:pos x="107" y="40"/>
                </a:cxn>
                <a:cxn ang="0">
                  <a:pos x="89" y="45"/>
                </a:cxn>
                <a:cxn ang="0">
                  <a:pos x="86" y="76"/>
                </a:cxn>
                <a:cxn ang="0">
                  <a:pos x="82" y="90"/>
                </a:cxn>
                <a:cxn ang="0">
                  <a:pos x="70" y="123"/>
                </a:cxn>
                <a:cxn ang="0">
                  <a:pos x="83" y="144"/>
                </a:cxn>
                <a:cxn ang="0">
                  <a:pos x="98" y="163"/>
                </a:cxn>
                <a:cxn ang="0">
                  <a:pos x="79" y="204"/>
                </a:cxn>
                <a:cxn ang="0">
                  <a:pos x="65" y="220"/>
                </a:cxn>
                <a:cxn ang="0">
                  <a:pos x="64" y="239"/>
                </a:cxn>
                <a:cxn ang="0">
                  <a:pos x="38" y="248"/>
                </a:cxn>
                <a:cxn ang="0">
                  <a:pos x="15" y="263"/>
                </a:cxn>
                <a:cxn ang="0">
                  <a:pos x="18" y="289"/>
                </a:cxn>
                <a:cxn ang="0">
                  <a:pos x="0" y="315"/>
                </a:cxn>
                <a:cxn ang="0">
                  <a:pos x="6" y="346"/>
                </a:cxn>
                <a:cxn ang="0">
                  <a:pos x="45" y="368"/>
                </a:cxn>
                <a:cxn ang="0">
                  <a:pos x="40" y="392"/>
                </a:cxn>
                <a:cxn ang="0">
                  <a:pos x="22" y="405"/>
                </a:cxn>
                <a:cxn ang="0">
                  <a:pos x="33" y="433"/>
                </a:cxn>
                <a:cxn ang="0">
                  <a:pos x="36" y="468"/>
                </a:cxn>
                <a:cxn ang="0">
                  <a:pos x="16" y="493"/>
                </a:cxn>
                <a:cxn ang="0">
                  <a:pos x="5" y="508"/>
                </a:cxn>
                <a:cxn ang="0">
                  <a:pos x="13" y="523"/>
                </a:cxn>
                <a:cxn ang="0">
                  <a:pos x="9" y="554"/>
                </a:cxn>
                <a:cxn ang="0">
                  <a:pos x="8" y="572"/>
                </a:cxn>
              </a:cxnLst>
              <a:rect l="0" t="0" r="r" b="b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3" name="Freeform 31"/>
            <p:cNvSpPr>
              <a:spLocks noEditPoints="1"/>
            </p:cNvSpPr>
            <p:nvPr/>
          </p:nvSpPr>
          <p:spPr bwMode="auto">
            <a:xfrm rot="21439583">
              <a:off x="4403944" y="4657553"/>
              <a:ext cx="832093" cy="926369"/>
            </a:xfrm>
            <a:custGeom>
              <a:avLst/>
              <a:gdLst/>
              <a:ahLst/>
              <a:cxnLst>
                <a:cxn ang="0">
                  <a:pos x="69" y="21"/>
                </a:cxn>
                <a:cxn ang="0">
                  <a:pos x="79" y="17"/>
                </a:cxn>
                <a:cxn ang="0">
                  <a:pos x="92" y="22"/>
                </a:cxn>
                <a:cxn ang="0">
                  <a:pos x="109" y="13"/>
                </a:cxn>
                <a:cxn ang="0">
                  <a:pos x="137" y="12"/>
                </a:cxn>
                <a:cxn ang="0">
                  <a:pos x="144" y="26"/>
                </a:cxn>
                <a:cxn ang="0">
                  <a:pos x="148" y="33"/>
                </a:cxn>
                <a:cxn ang="0">
                  <a:pos x="144" y="39"/>
                </a:cxn>
                <a:cxn ang="0">
                  <a:pos x="140" y="56"/>
                </a:cxn>
                <a:cxn ang="0">
                  <a:pos x="142" y="65"/>
                </a:cxn>
                <a:cxn ang="0">
                  <a:pos x="143" y="79"/>
                </a:cxn>
                <a:cxn ang="0">
                  <a:pos x="138" y="91"/>
                </a:cxn>
                <a:cxn ang="0">
                  <a:pos x="131" y="94"/>
                </a:cxn>
                <a:cxn ang="0">
                  <a:pos x="116" y="99"/>
                </a:cxn>
                <a:cxn ang="0">
                  <a:pos x="107" y="114"/>
                </a:cxn>
                <a:cxn ang="0">
                  <a:pos x="105" y="124"/>
                </a:cxn>
                <a:cxn ang="0">
                  <a:pos x="99" y="132"/>
                </a:cxn>
                <a:cxn ang="0">
                  <a:pos x="89" y="126"/>
                </a:cxn>
                <a:cxn ang="0">
                  <a:pos x="80" y="133"/>
                </a:cxn>
                <a:cxn ang="0">
                  <a:pos x="70" y="149"/>
                </a:cxn>
                <a:cxn ang="0">
                  <a:pos x="56" y="155"/>
                </a:cxn>
                <a:cxn ang="0">
                  <a:pos x="51" y="170"/>
                </a:cxn>
                <a:cxn ang="0">
                  <a:pos x="58" y="187"/>
                </a:cxn>
                <a:cxn ang="0">
                  <a:pos x="40" y="188"/>
                </a:cxn>
                <a:cxn ang="0">
                  <a:pos x="26" y="195"/>
                </a:cxn>
                <a:cxn ang="0">
                  <a:pos x="19" y="171"/>
                </a:cxn>
                <a:cxn ang="0">
                  <a:pos x="11" y="151"/>
                </a:cxn>
                <a:cxn ang="0">
                  <a:pos x="1" y="126"/>
                </a:cxn>
                <a:cxn ang="0">
                  <a:pos x="6" y="106"/>
                </a:cxn>
                <a:cxn ang="0">
                  <a:pos x="13" y="90"/>
                </a:cxn>
                <a:cxn ang="0">
                  <a:pos x="24" y="74"/>
                </a:cxn>
                <a:cxn ang="0">
                  <a:pos x="30" y="61"/>
                </a:cxn>
                <a:cxn ang="0">
                  <a:pos x="49" y="58"/>
                </a:cxn>
                <a:cxn ang="0">
                  <a:pos x="56" y="33"/>
                </a:cxn>
                <a:cxn ang="0">
                  <a:pos x="56" y="18"/>
                </a:cxn>
                <a:cxn ang="0">
                  <a:pos x="18" y="170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1" y="11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2" y="2"/>
                </a:cxn>
                <a:cxn ang="0">
                  <a:pos x="143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4" name="Freeform 30"/>
            <p:cNvSpPr>
              <a:spLocks/>
            </p:cNvSpPr>
            <p:nvPr/>
          </p:nvSpPr>
          <p:spPr bwMode="auto">
            <a:xfrm rot="21439583">
              <a:off x="5140641" y="3925140"/>
              <a:ext cx="888099" cy="1265243"/>
            </a:xfrm>
            <a:custGeom>
              <a:avLst/>
              <a:gdLst/>
              <a:ahLst/>
              <a:cxnLst>
                <a:cxn ang="0">
                  <a:pos x="151" y="77"/>
                </a:cxn>
                <a:cxn ang="0">
                  <a:pos x="130" y="81"/>
                </a:cxn>
                <a:cxn ang="0">
                  <a:pos x="115" y="86"/>
                </a:cxn>
                <a:cxn ang="0">
                  <a:pos x="99" y="93"/>
                </a:cxn>
                <a:cxn ang="0">
                  <a:pos x="94" y="107"/>
                </a:cxn>
                <a:cxn ang="0">
                  <a:pos x="101" y="125"/>
                </a:cxn>
                <a:cxn ang="0">
                  <a:pos x="114" y="135"/>
                </a:cxn>
                <a:cxn ang="0">
                  <a:pos x="110" y="154"/>
                </a:cxn>
                <a:cxn ang="0">
                  <a:pos x="103" y="175"/>
                </a:cxn>
                <a:cxn ang="0">
                  <a:pos x="102" y="206"/>
                </a:cxn>
                <a:cxn ang="0">
                  <a:pos x="108" y="231"/>
                </a:cxn>
                <a:cxn ang="0">
                  <a:pos x="108" y="243"/>
                </a:cxn>
                <a:cxn ang="0">
                  <a:pos x="107" y="266"/>
                </a:cxn>
                <a:cxn ang="0">
                  <a:pos x="94" y="257"/>
                </a:cxn>
                <a:cxn ang="0">
                  <a:pos x="82" y="239"/>
                </a:cxn>
                <a:cxn ang="0">
                  <a:pos x="68" y="239"/>
                </a:cxn>
                <a:cxn ang="0">
                  <a:pos x="58" y="244"/>
                </a:cxn>
                <a:cxn ang="0">
                  <a:pos x="45" y="237"/>
                </a:cxn>
                <a:cxn ang="0">
                  <a:pos x="36" y="244"/>
                </a:cxn>
                <a:cxn ang="0">
                  <a:pos x="19" y="246"/>
                </a:cxn>
                <a:cxn ang="0">
                  <a:pos x="4" y="244"/>
                </a:cxn>
                <a:cxn ang="0">
                  <a:pos x="1" y="229"/>
                </a:cxn>
                <a:cxn ang="0">
                  <a:pos x="8" y="220"/>
                </a:cxn>
                <a:cxn ang="0">
                  <a:pos x="1" y="209"/>
                </a:cxn>
                <a:cxn ang="0">
                  <a:pos x="7" y="199"/>
                </a:cxn>
                <a:cxn ang="0">
                  <a:pos x="11" y="185"/>
                </a:cxn>
                <a:cxn ang="0">
                  <a:pos x="7" y="179"/>
                </a:cxn>
                <a:cxn ang="0">
                  <a:pos x="5" y="166"/>
                </a:cxn>
                <a:cxn ang="0">
                  <a:pos x="5" y="159"/>
                </a:cxn>
                <a:cxn ang="0">
                  <a:pos x="13" y="142"/>
                </a:cxn>
                <a:cxn ang="0">
                  <a:pos x="17" y="117"/>
                </a:cxn>
                <a:cxn ang="0">
                  <a:pos x="26" y="87"/>
                </a:cxn>
                <a:cxn ang="0">
                  <a:pos x="28" y="76"/>
                </a:cxn>
                <a:cxn ang="0">
                  <a:pos x="23" y="71"/>
                </a:cxn>
                <a:cxn ang="0">
                  <a:pos x="47" y="53"/>
                </a:cxn>
                <a:cxn ang="0">
                  <a:pos x="61" y="46"/>
                </a:cxn>
                <a:cxn ang="0">
                  <a:pos x="76" y="14"/>
                </a:cxn>
                <a:cxn ang="0">
                  <a:pos x="103" y="11"/>
                </a:cxn>
                <a:cxn ang="0">
                  <a:pos x="112" y="46"/>
                </a:cxn>
                <a:cxn ang="0">
                  <a:pos x="130" y="51"/>
                </a:cxn>
                <a:cxn ang="0">
                  <a:pos x="156" y="63"/>
                </a:cxn>
              </a:cxnLst>
              <a:rect l="0" t="0" r="r" b="b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5" name="Freeform 28"/>
            <p:cNvSpPr>
              <a:spLocks noEditPoints="1"/>
            </p:cNvSpPr>
            <p:nvPr/>
          </p:nvSpPr>
          <p:spPr bwMode="auto">
            <a:xfrm rot="21439583">
              <a:off x="4551519" y="5058292"/>
              <a:ext cx="1228136" cy="732240"/>
            </a:xfrm>
            <a:custGeom>
              <a:avLst/>
              <a:gdLst/>
              <a:ahLst/>
              <a:cxnLst>
                <a:cxn ang="0">
                  <a:pos x="16" y="101"/>
                </a:cxn>
                <a:cxn ang="0">
                  <a:pos x="34" y="100"/>
                </a:cxn>
                <a:cxn ang="0">
                  <a:pos x="27" y="83"/>
                </a:cxn>
                <a:cxn ang="0">
                  <a:pos x="32" y="68"/>
                </a:cxn>
                <a:cxn ang="0">
                  <a:pos x="46" y="62"/>
                </a:cxn>
                <a:cxn ang="0">
                  <a:pos x="56" y="46"/>
                </a:cxn>
                <a:cxn ang="0">
                  <a:pos x="65" y="39"/>
                </a:cxn>
                <a:cxn ang="0">
                  <a:pos x="75" y="45"/>
                </a:cxn>
                <a:cxn ang="0">
                  <a:pos x="81" y="37"/>
                </a:cxn>
                <a:cxn ang="0">
                  <a:pos x="83" y="27"/>
                </a:cxn>
                <a:cxn ang="0">
                  <a:pos x="92" y="12"/>
                </a:cxn>
                <a:cxn ang="0">
                  <a:pos x="107" y="7"/>
                </a:cxn>
                <a:cxn ang="0">
                  <a:pos x="117" y="9"/>
                </a:cxn>
                <a:cxn ang="0">
                  <a:pos x="132" y="11"/>
                </a:cxn>
                <a:cxn ang="0">
                  <a:pos x="149" y="9"/>
                </a:cxn>
                <a:cxn ang="0">
                  <a:pos x="158" y="2"/>
                </a:cxn>
                <a:cxn ang="0">
                  <a:pos x="171" y="9"/>
                </a:cxn>
                <a:cxn ang="0">
                  <a:pos x="181" y="4"/>
                </a:cxn>
                <a:cxn ang="0">
                  <a:pos x="195" y="4"/>
                </a:cxn>
                <a:cxn ang="0">
                  <a:pos x="207" y="22"/>
                </a:cxn>
                <a:cxn ang="0">
                  <a:pos x="220" y="31"/>
                </a:cxn>
                <a:cxn ang="0">
                  <a:pos x="211" y="37"/>
                </a:cxn>
                <a:cxn ang="0">
                  <a:pos x="208" y="59"/>
                </a:cxn>
                <a:cxn ang="0">
                  <a:pos x="199" y="77"/>
                </a:cxn>
                <a:cxn ang="0">
                  <a:pos x="192" y="89"/>
                </a:cxn>
                <a:cxn ang="0">
                  <a:pos x="180" y="98"/>
                </a:cxn>
                <a:cxn ang="0">
                  <a:pos x="163" y="110"/>
                </a:cxn>
                <a:cxn ang="0">
                  <a:pos x="157" y="133"/>
                </a:cxn>
                <a:cxn ang="0">
                  <a:pos x="148" y="137"/>
                </a:cxn>
                <a:cxn ang="0">
                  <a:pos x="140" y="143"/>
                </a:cxn>
                <a:cxn ang="0">
                  <a:pos x="130" y="136"/>
                </a:cxn>
                <a:cxn ang="0">
                  <a:pos x="114" y="149"/>
                </a:cxn>
                <a:cxn ang="0">
                  <a:pos x="101" y="154"/>
                </a:cxn>
                <a:cxn ang="0">
                  <a:pos x="85" y="149"/>
                </a:cxn>
                <a:cxn ang="0">
                  <a:pos x="81" y="139"/>
                </a:cxn>
                <a:cxn ang="0">
                  <a:pos x="72" y="142"/>
                </a:cxn>
                <a:cxn ang="0">
                  <a:pos x="74" y="129"/>
                </a:cxn>
                <a:cxn ang="0">
                  <a:pos x="65" y="122"/>
                </a:cxn>
                <a:cxn ang="0">
                  <a:pos x="66" y="132"/>
                </a:cxn>
                <a:cxn ang="0">
                  <a:pos x="60" y="142"/>
                </a:cxn>
                <a:cxn ang="0">
                  <a:pos x="46" y="135"/>
                </a:cxn>
                <a:cxn ang="0">
                  <a:pos x="33" y="142"/>
                </a:cxn>
                <a:cxn ang="0">
                  <a:pos x="18" y="132"/>
                </a:cxn>
                <a:cxn ang="0">
                  <a:pos x="1" y="117"/>
                </a:cxn>
                <a:cxn ang="0">
                  <a:pos x="114" y="4"/>
                </a:cxn>
                <a:cxn ang="0">
                  <a:pos x="114" y="4"/>
                </a:cxn>
                <a:cxn ang="0">
                  <a:pos x="114" y="5"/>
                </a:cxn>
              </a:cxnLst>
              <a:rect l="0" t="0" r="r" b="b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6" name="Freeform 17"/>
            <p:cNvSpPr>
              <a:spLocks/>
            </p:cNvSpPr>
            <p:nvPr/>
          </p:nvSpPr>
          <p:spPr bwMode="auto">
            <a:xfrm rot="21439583">
              <a:off x="4205241" y="6107695"/>
              <a:ext cx="292032" cy="146448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7" y="28"/>
                </a:cxn>
                <a:cxn ang="0">
                  <a:pos x="34" y="21"/>
                </a:cxn>
                <a:cxn ang="0">
                  <a:pos x="51" y="16"/>
                </a:cxn>
                <a:cxn ang="0">
                  <a:pos x="36" y="0"/>
                </a:cxn>
                <a:cxn ang="0">
                  <a:pos x="30" y="10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5" y="19"/>
                </a:cxn>
                <a:cxn ang="0">
                  <a:pos x="3" y="25"/>
                </a:cxn>
                <a:cxn ang="0">
                  <a:pos x="20" y="25"/>
                </a:cxn>
                <a:cxn ang="0">
                  <a:pos x="20" y="31"/>
                </a:cxn>
              </a:cxnLst>
              <a:rect l="0" t="0" r="r" b="b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7" name="Freeform 22"/>
            <p:cNvSpPr>
              <a:spLocks/>
            </p:cNvSpPr>
            <p:nvPr/>
          </p:nvSpPr>
          <p:spPr bwMode="auto">
            <a:xfrm rot="21439583">
              <a:off x="4012980" y="3893632"/>
              <a:ext cx="682076" cy="883797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95" y="46"/>
                </a:cxn>
                <a:cxn ang="0">
                  <a:pos x="93" y="68"/>
                </a:cxn>
                <a:cxn ang="0">
                  <a:pos x="96" y="88"/>
                </a:cxn>
                <a:cxn ang="0">
                  <a:pos x="107" y="108"/>
                </a:cxn>
                <a:cxn ang="0">
                  <a:pos x="111" y="130"/>
                </a:cxn>
                <a:cxn ang="0">
                  <a:pos x="112" y="146"/>
                </a:cxn>
                <a:cxn ang="0">
                  <a:pos x="115" y="162"/>
                </a:cxn>
                <a:cxn ang="0">
                  <a:pos x="120" y="183"/>
                </a:cxn>
                <a:cxn ang="0">
                  <a:pos x="104" y="178"/>
                </a:cxn>
                <a:cxn ang="0">
                  <a:pos x="109" y="165"/>
                </a:cxn>
                <a:cxn ang="0">
                  <a:pos x="97" y="155"/>
                </a:cxn>
                <a:cxn ang="0">
                  <a:pos x="88" y="145"/>
                </a:cxn>
                <a:cxn ang="0">
                  <a:pos x="77" y="153"/>
                </a:cxn>
                <a:cxn ang="0">
                  <a:pos x="49" y="139"/>
                </a:cxn>
                <a:cxn ang="0">
                  <a:pos x="37" y="133"/>
                </a:cxn>
                <a:cxn ang="0">
                  <a:pos x="27" y="148"/>
                </a:cxn>
                <a:cxn ang="0">
                  <a:pos x="7" y="147"/>
                </a:cxn>
                <a:cxn ang="0">
                  <a:pos x="10" y="115"/>
                </a:cxn>
                <a:cxn ang="0">
                  <a:pos x="2" y="101"/>
                </a:cxn>
                <a:cxn ang="0">
                  <a:pos x="3" y="82"/>
                </a:cxn>
                <a:cxn ang="0">
                  <a:pos x="9" y="70"/>
                </a:cxn>
                <a:cxn ang="0">
                  <a:pos x="9" y="54"/>
                </a:cxn>
                <a:cxn ang="0">
                  <a:pos x="11" y="44"/>
                </a:cxn>
                <a:cxn ang="0">
                  <a:pos x="1" y="31"/>
                </a:cxn>
                <a:cxn ang="0">
                  <a:pos x="6" y="17"/>
                </a:cxn>
                <a:cxn ang="0">
                  <a:pos x="16" y="26"/>
                </a:cxn>
                <a:cxn ang="0">
                  <a:pos x="27" y="40"/>
                </a:cxn>
                <a:cxn ang="0">
                  <a:pos x="39" y="28"/>
                </a:cxn>
                <a:cxn ang="0">
                  <a:pos x="53" y="16"/>
                </a:cxn>
                <a:cxn ang="0">
                  <a:pos x="64" y="3"/>
                </a:cxn>
                <a:cxn ang="0">
                  <a:pos x="78" y="13"/>
                </a:cxn>
              </a:cxnLst>
              <a:rect l="0" t="0" r="r" b="b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179388" indent="-4763">
                <a:defRPr/>
              </a:pPr>
              <a:endParaRPr lang="ru-RU" sz="1600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8" name="Freeform 10"/>
            <p:cNvSpPr>
              <a:spLocks noEditPoints="1"/>
            </p:cNvSpPr>
            <p:nvPr/>
          </p:nvSpPr>
          <p:spPr bwMode="auto">
            <a:xfrm rot="21439583">
              <a:off x="3442545" y="3294429"/>
              <a:ext cx="1168131" cy="1103469"/>
            </a:xfrm>
            <a:custGeom>
              <a:avLst/>
              <a:gdLst/>
              <a:ahLst/>
              <a:cxnLst>
                <a:cxn ang="0">
                  <a:pos x="194" y="133"/>
                </a:cxn>
                <a:cxn ang="0">
                  <a:pos x="187" y="148"/>
                </a:cxn>
                <a:cxn ang="0">
                  <a:pos x="175" y="142"/>
                </a:cxn>
                <a:cxn ang="0">
                  <a:pos x="161" y="132"/>
                </a:cxn>
                <a:cxn ang="0">
                  <a:pos x="150" y="145"/>
                </a:cxn>
                <a:cxn ang="0">
                  <a:pos x="136" y="157"/>
                </a:cxn>
                <a:cxn ang="0">
                  <a:pos x="124" y="169"/>
                </a:cxn>
                <a:cxn ang="0">
                  <a:pos x="113" y="155"/>
                </a:cxn>
                <a:cxn ang="0">
                  <a:pos x="103" y="146"/>
                </a:cxn>
                <a:cxn ang="0">
                  <a:pos x="98" y="160"/>
                </a:cxn>
                <a:cxn ang="0">
                  <a:pos x="108" y="173"/>
                </a:cxn>
                <a:cxn ang="0">
                  <a:pos x="106" y="183"/>
                </a:cxn>
                <a:cxn ang="0">
                  <a:pos x="106" y="199"/>
                </a:cxn>
                <a:cxn ang="0">
                  <a:pos x="100" y="211"/>
                </a:cxn>
                <a:cxn ang="0">
                  <a:pos x="80" y="227"/>
                </a:cxn>
                <a:cxn ang="0">
                  <a:pos x="57" y="214"/>
                </a:cxn>
                <a:cxn ang="0">
                  <a:pos x="38" y="216"/>
                </a:cxn>
                <a:cxn ang="0">
                  <a:pos x="14" y="212"/>
                </a:cxn>
                <a:cxn ang="0">
                  <a:pos x="2" y="210"/>
                </a:cxn>
                <a:cxn ang="0">
                  <a:pos x="14" y="192"/>
                </a:cxn>
                <a:cxn ang="0">
                  <a:pos x="11" y="176"/>
                </a:cxn>
                <a:cxn ang="0">
                  <a:pos x="15" y="163"/>
                </a:cxn>
                <a:cxn ang="0">
                  <a:pos x="25" y="160"/>
                </a:cxn>
                <a:cxn ang="0">
                  <a:pos x="20" y="148"/>
                </a:cxn>
                <a:cxn ang="0">
                  <a:pos x="27" y="122"/>
                </a:cxn>
                <a:cxn ang="0">
                  <a:pos x="35" y="101"/>
                </a:cxn>
                <a:cxn ang="0">
                  <a:pos x="53" y="93"/>
                </a:cxn>
                <a:cxn ang="0">
                  <a:pos x="67" y="75"/>
                </a:cxn>
                <a:cxn ang="0">
                  <a:pos x="83" y="71"/>
                </a:cxn>
                <a:cxn ang="0">
                  <a:pos x="95" y="58"/>
                </a:cxn>
                <a:cxn ang="0">
                  <a:pos x="106" y="49"/>
                </a:cxn>
                <a:cxn ang="0">
                  <a:pos x="97" y="30"/>
                </a:cxn>
                <a:cxn ang="0">
                  <a:pos x="103" y="12"/>
                </a:cxn>
                <a:cxn ang="0">
                  <a:pos x="122" y="2"/>
                </a:cxn>
                <a:cxn ang="0">
                  <a:pos x="130" y="6"/>
                </a:cxn>
                <a:cxn ang="0">
                  <a:pos x="139" y="22"/>
                </a:cxn>
                <a:cxn ang="0">
                  <a:pos x="148" y="31"/>
                </a:cxn>
                <a:cxn ang="0">
                  <a:pos x="165" y="40"/>
                </a:cxn>
                <a:cxn ang="0">
                  <a:pos x="170" y="51"/>
                </a:cxn>
                <a:cxn ang="0">
                  <a:pos x="188" y="52"/>
                </a:cxn>
                <a:cxn ang="0">
                  <a:pos x="196" y="65"/>
                </a:cxn>
                <a:cxn ang="0">
                  <a:pos x="198" y="73"/>
                </a:cxn>
                <a:cxn ang="0">
                  <a:pos x="208" y="85"/>
                </a:cxn>
                <a:cxn ang="0">
                  <a:pos x="202" y="110"/>
                </a:cxn>
                <a:cxn ang="0">
                  <a:pos x="201" y="122"/>
                </a:cxn>
                <a:cxn ang="0">
                  <a:pos x="207" y="129"/>
                </a:cxn>
                <a:cxn ang="0">
                  <a:pos x="197" y="65"/>
                </a:cxn>
                <a:cxn ang="0">
                  <a:pos x="197" y="65"/>
                </a:cxn>
                <a:cxn ang="0">
                  <a:pos x="197" y="65"/>
                </a:cxn>
              </a:cxnLst>
              <a:rect l="0" t="0" r="r" b="b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9" name="Freeform 23"/>
            <p:cNvSpPr>
              <a:spLocks noEditPoints="1"/>
            </p:cNvSpPr>
            <p:nvPr/>
          </p:nvSpPr>
          <p:spPr bwMode="auto">
            <a:xfrm rot="21439583">
              <a:off x="3245095" y="4307373"/>
              <a:ext cx="1026113" cy="822492"/>
            </a:xfrm>
            <a:custGeom>
              <a:avLst/>
              <a:gdLst/>
              <a:ahLst/>
              <a:cxnLst>
                <a:cxn ang="0">
                  <a:pos x="151" y="33"/>
                </a:cxn>
                <a:cxn ang="0">
                  <a:pos x="157" y="70"/>
                </a:cxn>
                <a:cxn ang="0">
                  <a:pos x="182" y="86"/>
                </a:cxn>
                <a:cxn ang="0">
                  <a:pos x="182" y="120"/>
                </a:cxn>
                <a:cxn ang="0">
                  <a:pos x="152" y="142"/>
                </a:cxn>
                <a:cxn ang="0">
                  <a:pos x="144" y="144"/>
                </a:cxn>
                <a:cxn ang="0">
                  <a:pos x="132" y="171"/>
                </a:cxn>
                <a:cxn ang="0">
                  <a:pos x="111" y="150"/>
                </a:cxn>
                <a:cxn ang="0">
                  <a:pos x="82" y="160"/>
                </a:cxn>
                <a:cxn ang="0">
                  <a:pos x="61" y="164"/>
                </a:cxn>
                <a:cxn ang="0">
                  <a:pos x="4" y="157"/>
                </a:cxn>
                <a:cxn ang="0">
                  <a:pos x="16" y="132"/>
                </a:cxn>
                <a:cxn ang="0">
                  <a:pos x="19" y="102"/>
                </a:cxn>
                <a:cxn ang="0">
                  <a:pos x="47" y="93"/>
                </a:cxn>
                <a:cxn ang="0">
                  <a:pos x="48" y="75"/>
                </a:cxn>
                <a:cxn ang="0">
                  <a:pos x="48" y="73"/>
                </a:cxn>
                <a:cxn ang="0">
                  <a:pos x="49" y="55"/>
                </a:cxn>
                <a:cxn ang="0">
                  <a:pos x="34" y="46"/>
                </a:cxn>
                <a:cxn ang="0">
                  <a:pos x="22" y="17"/>
                </a:cxn>
                <a:cxn ang="0">
                  <a:pos x="46" y="2"/>
                </a:cxn>
                <a:cxn ang="0">
                  <a:pos x="58" y="1"/>
                </a:cxn>
                <a:cxn ang="0">
                  <a:pos x="91" y="0"/>
                </a:cxn>
                <a:cxn ang="0">
                  <a:pos x="124" y="16"/>
                </a:cxn>
                <a:cxn ang="0">
                  <a:pos x="1" y="1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1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  <a:cxn ang="0">
                  <a:pos x="46" y="2"/>
                </a:cxn>
              </a:cxnLst>
              <a:rect l="0" t="0" r="r" b="b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5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lnTo>
                    <a:pt x="46" y="2"/>
                  </a:ln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p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179388" indent="-4763">
                <a:defRPr/>
              </a:pPr>
              <a:endParaRPr lang="ru-RU" sz="1400" dirty="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110" name="Параллелограмм 109"/>
          <p:cNvSpPr/>
          <p:nvPr/>
        </p:nvSpPr>
        <p:spPr>
          <a:xfrm>
            <a:off x="1331640" y="0"/>
            <a:ext cx="3924300" cy="288925"/>
          </a:xfrm>
          <a:prstGeom prst="parallelogram">
            <a:avLst/>
          </a:prstGeom>
          <a:solidFill>
            <a:srgbClr val="3C83D8">
              <a:alpha val="682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1" name="Параллелограмм 110"/>
          <p:cNvSpPr/>
          <p:nvPr/>
        </p:nvSpPr>
        <p:spPr>
          <a:xfrm>
            <a:off x="5148064" y="0"/>
            <a:ext cx="3995936" cy="288925"/>
          </a:xfrm>
          <a:prstGeom prst="parallelogram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3" name="TextBox 13"/>
          <p:cNvSpPr txBox="1">
            <a:spLocks noChangeArrowheads="1"/>
          </p:cNvSpPr>
          <p:nvPr/>
        </p:nvSpPr>
        <p:spPr bwMode="auto">
          <a:xfrm>
            <a:off x="28204" y="2127123"/>
            <a:ext cx="284380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ru-RU" altLang="ru-RU" sz="1250" kern="0" dirty="0">
              <a:solidFill>
                <a:sysClr val="windowText" lastClr="000000"/>
              </a:solidFill>
            </a:endParaRPr>
          </a:p>
        </p:txBody>
      </p:sp>
      <p:sp>
        <p:nvSpPr>
          <p:cNvPr id="58" name="TextBox 13"/>
          <p:cNvSpPr txBox="1">
            <a:spLocks noChangeArrowheads="1"/>
          </p:cNvSpPr>
          <p:nvPr/>
        </p:nvSpPr>
        <p:spPr bwMode="auto">
          <a:xfrm>
            <a:off x="827584" y="1988840"/>
            <a:ext cx="75608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ru-RU" altLang="ru-RU" sz="5500" b="1" kern="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ru-RU" altLang="ru-RU" sz="5500" b="1" kern="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79512" y="332656"/>
            <a:ext cx="8785225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905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2.xml><?xml version="1.0" encoding="utf-8"?>
<a:theme xmlns:a="http://schemas.openxmlformats.org/drawingml/2006/main" name="13_Тема Office">
  <a:themeElements>
    <a:clrScheme name="тор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4.xml><?xml version="1.0" encoding="utf-8"?>
<a:theme xmlns:a="http://schemas.openxmlformats.org/drawingml/2006/main" name="2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5.xml><?xml version="1.0" encoding="utf-8"?>
<a:theme xmlns:a="http://schemas.openxmlformats.org/drawingml/2006/main" name="3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6.xml><?xml version="1.0" encoding="utf-8"?>
<a:theme xmlns:a="http://schemas.openxmlformats.org/drawingml/2006/main" name="4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7.xml><?xml version="1.0" encoding="utf-8"?>
<a:theme xmlns:a="http://schemas.openxmlformats.org/drawingml/2006/main" name="5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8.xml><?xml version="1.0" encoding="utf-8"?>
<a:theme xmlns:a="http://schemas.openxmlformats.org/drawingml/2006/main" name="6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4775">
          <a:solidFill>
            <a:srgbClr val="006666">
              <a:alpha val="60000"/>
            </a:srgb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наш" id="{54EE93DA-34E4-4C2C-9CE5-CB11A837141D}" vid="{37939111-AC54-4381-9650-F0318AE2591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875</Words>
  <Application>Microsoft Office PowerPoint</Application>
  <PresentationFormat>Экран (4:3)</PresentationFormat>
  <Paragraphs>93</Paragraphs>
  <Slides>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Cambria</vt:lpstr>
      <vt:lpstr>Times New Roman</vt:lpstr>
      <vt:lpstr>Wingdings</vt:lpstr>
      <vt:lpstr>Тема1</vt:lpstr>
      <vt:lpstr>13_Тема Office</vt:lpstr>
      <vt:lpstr>1_Тема1</vt:lpstr>
      <vt:lpstr>2_Тема1</vt:lpstr>
      <vt:lpstr>3_Тема1</vt:lpstr>
      <vt:lpstr>4_Тема1</vt:lpstr>
      <vt:lpstr>5_Тема1</vt:lpstr>
      <vt:lpstr>6_Тема1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Administration of Irkutsk region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m.bak</dc:creator>
  <cp:lastModifiedBy>Елизавета Юрьевна Евстафьева</cp:lastModifiedBy>
  <cp:revision>682</cp:revision>
  <cp:lastPrinted>2017-11-13T08:51:07Z</cp:lastPrinted>
  <dcterms:created xsi:type="dcterms:W3CDTF">2015-04-14T01:39:29Z</dcterms:created>
  <dcterms:modified xsi:type="dcterms:W3CDTF">2017-12-25T01:04:57Z</dcterms:modified>
</cp:coreProperties>
</file>