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91" r:id="rId4"/>
    <p:sldId id="326" r:id="rId5"/>
    <p:sldId id="294" r:id="rId6"/>
    <p:sldId id="282" r:id="rId7"/>
    <p:sldId id="319" r:id="rId8"/>
    <p:sldId id="313" r:id="rId9"/>
    <p:sldId id="316" r:id="rId10"/>
    <p:sldId id="321" r:id="rId11"/>
    <p:sldId id="323" r:id="rId12"/>
    <p:sldId id="318" r:id="rId13"/>
    <p:sldId id="325" r:id="rId14"/>
    <p:sldId id="314" r:id="rId15"/>
    <p:sldId id="320" r:id="rId16"/>
    <p:sldId id="317" r:id="rId17"/>
    <p:sldId id="322" r:id="rId18"/>
    <p:sldId id="273" r:id="rId19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7F9FB"/>
    <a:srgbClr val="003399"/>
    <a:srgbClr val="DDF6FF"/>
    <a:srgbClr val="00FF00"/>
    <a:srgbClr val="2E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5" autoAdjust="0"/>
  </p:normalViewPr>
  <p:slideViewPr>
    <p:cSldViewPr>
      <p:cViewPr varScale="1">
        <p:scale>
          <a:sx n="80" d="100"/>
          <a:sy n="80" d="100"/>
        </p:scale>
        <p:origin x="9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088583599051417E-2"/>
          <c:y val="4.6777580665195134E-2"/>
          <c:w val="0.69152530891393937"/>
          <c:h val="0.91954670433401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1"/>
            <c:spPr>
              <a:solidFill>
                <a:srgbClr val="DDF6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Иркутск</c:v>
                </c:pt>
                <c:pt idx="1">
                  <c:v>Ангарск</c:v>
                </c:pt>
                <c:pt idx="2">
                  <c:v>Братск</c:v>
                </c:pt>
                <c:pt idx="3">
                  <c:v>Иные территории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</c:v>
                </c:pt>
                <c:pt idx="1">
                  <c:v>0.1</c:v>
                </c:pt>
                <c:pt idx="2">
                  <c:v>0.09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lnSpc>
                <a:spcPts val="2160"/>
              </a:lnSpc>
              <a:defRPr sz="1800" b="1" i="1">
                <a:solidFill>
                  <a:srgbClr val="000099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2160"/>
              </a:lnSpc>
              <a:defRPr sz="1800" b="1" i="1">
                <a:solidFill>
                  <a:srgbClr val="000099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lnSpc>
                <a:spcPts val="2160"/>
              </a:lnSpc>
              <a:defRPr sz="1800" b="1" i="1">
                <a:solidFill>
                  <a:srgbClr val="000099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lnSpc>
                <a:spcPts val="2160"/>
              </a:lnSpc>
              <a:defRPr sz="1800" b="0" i="1">
                <a:solidFill>
                  <a:srgbClr val="000099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13915262976478"/>
          <c:y val="0.33340037404753353"/>
          <c:w val="0.29781626827788366"/>
          <c:h val="0.31641337319061663"/>
        </c:manualLayout>
      </c:layout>
      <c:overlay val="0"/>
      <c:txPr>
        <a:bodyPr/>
        <a:lstStyle/>
        <a:p>
          <a:pPr>
            <a:lnSpc>
              <a:spcPts val="2160"/>
            </a:lnSpc>
            <a:defRPr sz="1800" b="0" i="1">
              <a:solidFill>
                <a:schemeClr val="tx2"/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87E284-13CE-44D5-8ACB-A79B5491807D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7039F4-E0FD-41B3-9697-F4E12D90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99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C670D1-0AF1-48BE-86CC-EA7822675ADB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4F563-438E-4FC6-BA5C-BAEAFC40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2FFF1-C655-4848-AD8C-C10DF99F27C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9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4F563-438E-4FC6-BA5C-BAEAFC40F27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01F47-EAF5-4C67-8662-7C8A2026A42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05415-7FF7-4CEA-A626-B39D0B7A8A4A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A327602-5361-49B4-A214-FE392CA859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9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8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38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1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77DE9-D99D-486D-8487-42BA7C8CCF2D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EFDC2-E9F8-4464-B7CA-A0782CAAA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2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4C9F4-DED1-47AB-9198-F03B99CCEF7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2C5B-3E76-446B-A723-30D9EC4DB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2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94A25-CA0A-4578-BC35-217F1B06882E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60635-D2C2-410D-AC64-C70DCB111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44ED9-2B6A-41D1-AB6F-D4F90BD4BA0D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B0AF7BE-1B57-466B-9971-D12D074442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4DD2D-20F5-4846-848F-F2736929DB77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A276080-7C3A-4A07-AAC6-9AE9FE601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1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47A1A-8789-4A88-9840-7C9DB3E79138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6F044E3-F971-4D3C-876B-AC6AB1A8E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3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E17C9-B278-4F02-A6FA-400B86A74CF3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CD8C5-A11F-42E5-8A8C-68F48C8D3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40592-14AE-44A8-A424-2CC28E124A7E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34EC-39A2-4597-8154-F74CD41C8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1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B32FA-A479-4AA5-993D-62B3808B8095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EAE90-7341-4F13-BB38-A41DF1BCD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2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37F31-EE99-47E8-B0EE-266A51843F75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3B4A617-5898-47D6-A64B-40F0D9565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C96798-4506-42AB-9F8F-248C8D4E0A02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AB8A9FF-E9E2-4FC4-B32E-7913E9399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0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go_news@googlegroups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rkobl.ru/sites/nko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rkobl.ru/sites/ngo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5920364" cy="33123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>Информационная         поддержка </a:t>
            </a:r>
            <a: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>некоммерческих </a:t>
            </a:r>
            <a:r>
              <a:rPr lang="ru-RU" sz="40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организаций </a:t>
            </a:r>
            <a: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>Иркутской </a:t>
            </a:r>
            <a:r>
              <a:rPr lang="ru-RU" sz="40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>области</a:t>
            </a:r>
            <a:r>
              <a:rPr lang="ru-RU" sz="36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rgbClr val="003399"/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rgbClr val="0033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9" y="4797152"/>
            <a:ext cx="5177731" cy="187220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Управление Губернатора Иркутской области и Правительства Иркутской области по связям с общественностью и национальным отношениям </a:t>
            </a:r>
          </a:p>
          <a:p>
            <a:pPr eaLnBrk="1" hangingPunct="1"/>
            <a:endParaRPr lang="ru-RU" alt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rgbClr val="003399"/>
                </a:solidFill>
                <a:latin typeface="Bookman Old Style" pitchFamily="18" charset="0"/>
              </a:rPr>
              <a:t>Иркутск - 20</a:t>
            </a:r>
            <a:r>
              <a:rPr lang="en-US" altLang="ru-RU" sz="1600" dirty="0" smtClean="0">
                <a:solidFill>
                  <a:srgbClr val="003399"/>
                </a:solidFill>
                <a:latin typeface="Bookman Old Style" pitchFamily="18" charset="0"/>
              </a:rPr>
              <a:t>1</a:t>
            </a:r>
            <a:r>
              <a:rPr lang="ru-RU" altLang="ru-RU" sz="1600" dirty="0" smtClean="0">
                <a:solidFill>
                  <a:srgbClr val="003399"/>
                </a:solidFill>
                <a:latin typeface="Bookman Old Style" pitchFamily="18" charset="0"/>
              </a:rPr>
              <a:t>7</a:t>
            </a:r>
          </a:p>
        </p:txBody>
      </p:sp>
      <p:pic>
        <p:nvPicPr>
          <p:cNvPr id="6148" name="Рисунок 3" descr="irk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362447" cy="16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5" t="-2625" r="10085" b="2625"/>
          <a:stretch/>
        </p:blipFill>
        <p:spPr>
          <a:xfrm>
            <a:off x="1403648" y="0"/>
            <a:ext cx="7560840" cy="68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65504" cy="1540760"/>
          </a:xfrm>
        </p:spPr>
        <p:txBody>
          <a:bodyPr>
            <a:normAutofit fontScale="90000"/>
          </a:bodyPr>
          <a:lstStyle/>
          <a:p>
            <a:pPr lvl="0" algn="ctr">
              <a:lnSpc>
                <a:spcPts val="3840"/>
              </a:lnSpc>
            </a:pPr>
            <a:r>
              <a:rPr lang="ru-RU" alt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 </a:t>
            </a:r>
            <a:r>
              <a:rPr lang="ru-RU" altLang="ru-RU" sz="27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социальной сети </a:t>
            </a:r>
            <a:r>
              <a:rPr lang="en-US" altLang="ru-RU" sz="27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F</a:t>
            </a:r>
            <a:r>
              <a:rPr lang="ru-RU" altLang="ru-RU" sz="3600" b="1" dirty="0" err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ac</a:t>
            </a:r>
            <a:r>
              <a:rPr lang="en-US" altLang="ru-RU" sz="3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e</a:t>
            </a:r>
            <a:r>
              <a:rPr lang="ru-RU" altLang="ru-RU" sz="36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book</a:t>
            </a: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7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создана</a:t>
            </a:r>
            <a:r>
              <a:rPr lang="ru-RU" alt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7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группа</a:t>
            </a:r>
            <a:r>
              <a:rPr lang="ru-RU" alt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«Губернское собрание общественности</a:t>
            </a:r>
            <a:r>
              <a:rPr lang="ru-RU" alt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» </a:t>
            </a:r>
            <a:r>
              <a:rPr lang="ru-RU" alt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53" t="12545" r="19048" b="-11550"/>
          <a:stretch/>
        </p:blipFill>
        <p:spPr>
          <a:xfrm>
            <a:off x="1403648" y="1801408"/>
            <a:ext cx="7632848" cy="4939960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130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buClr>
                <a:srgbClr val="465E9C"/>
              </a:buClr>
              <a:buSzPct val="73000"/>
            </a:pP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Управление </a:t>
            </a:r>
          </a:p>
          <a:p>
            <a:pPr lvl="0" algn="ctr" eaLnBrk="0" hangingPunct="0">
              <a:spcBef>
                <a:spcPts val="0"/>
              </a:spcBef>
              <a:buClr>
                <a:srgbClr val="465E9C"/>
              </a:buClr>
              <a:buSzPct val="73000"/>
            </a:pP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осуществляет  оперативную рассылку 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по электронной почте информационных материалов </a:t>
            </a: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подписчикам группы «Некоммерческий Экспресс»</a:t>
            </a: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</a:p>
          <a:p>
            <a:pPr lvl="0" algn="ctr" eaLnBrk="0" hangingPunct="0">
              <a:spcBef>
                <a:spcPts val="0"/>
              </a:spcBef>
              <a:buClr>
                <a:srgbClr val="465E9C"/>
              </a:buClr>
              <a:buSzPct val="73000"/>
            </a:pP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  </a:t>
            </a:r>
          </a:p>
          <a:p>
            <a:pPr lvl="0" algn="ctr" eaLnBrk="0" hangingPunct="0">
              <a:spcBef>
                <a:spcPts val="0"/>
              </a:spcBef>
              <a:buClr>
                <a:srgbClr val="465E9C"/>
              </a:buClr>
              <a:buSzPct val="73000"/>
            </a:pPr>
            <a:r>
              <a:rPr lang="en-US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hlinkClick r:id="rId2"/>
              </a:rPr>
              <a:t>n</a:t>
            </a: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hlinkClick r:id="rId2"/>
              </a:rPr>
              <a:t>go_news@googlegroups.com</a:t>
            </a:r>
            <a:r>
              <a:rPr lang="ru-RU" alt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ru-RU" altLang="ru-RU" sz="32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46087"/>
            <a:ext cx="4104455" cy="25508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Брошюры о победителях ежегодного </a:t>
            </a: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конкурса </a:t>
            </a:r>
            <a:r>
              <a:rPr lang="ru-RU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«Губернское собрание общественности иркутской области</a:t>
            </a:r>
            <a:r>
              <a:rPr lang="ru-RU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»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20250" y="1268760"/>
            <a:ext cx="2712234" cy="3816424"/>
          </a:xfrm>
        </p:spPr>
      </p:pic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1475656" y="2996950"/>
            <a:ext cx="4320479" cy="2864097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 декабре </a:t>
            </a: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2017 года </a:t>
            </a:r>
            <a:endParaRPr lang="ru-RU" sz="2000" b="1" dirty="0" smtClean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дл</a:t>
            </a: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я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НКО </a:t>
            </a: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 муниципальных образований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Иркутской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области издана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брошюра о проектах – победителях конкурсов 2014-2015 </a:t>
            </a: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годов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Реестр СОНКО - </a:t>
            </a:r>
            <a:r>
              <a:rPr lang="ru-RU" sz="40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получателей поддержки</a:t>
            </a:r>
            <a:endParaRPr lang="ru-RU" sz="4000" b="1" dirty="0">
              <a:solidFill>
                <a:srgbClr val="0033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8208912" cy="4680520"/>
          </a:xfrm>
        </p:spPr>
        <p:txBody>
          <a:bodyPr>
            <a:noAutofit/>
          </a:bodyPr>
          <a:lstStyle/>
          <a:p>
            <a:pPr algn="just"/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Информация о СОНКО, 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которым оказывается областная государственная поддержка, </a:t>
            </a: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размещается в областном РЕЕСТРЕ 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социально ориентированных некоммерческих </a:t>
            </a: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организаций 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(ведет управление ГИО и ПИО по связям с общественностью и национальным отношениям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).</a:t>
            </a:r>
            <a:endParaRPr lang="ru-RU" altLang="ru-RU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alt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настоящее время в реестр организаций Иркутской области – получателей поддержки внесено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263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записи</a:t>
            </a:r>
            <a:endParaRPr lang="ru-RU" altLang="ru-RU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465E9C"/>
              </a:buClr>
              <a:buSzPct val="73000"/>
            </a:pP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 реестре размещается </a:t>
            </a:r>
          </a:p>
          <a:p>
            <a:pPr lvl="0" algn="ctr" eaLnBrk="0" hangingPunct="0">
              <a:spcBef>
                <a:spcPts val="600"/>
              </a:spcBef>
              <a:buClr>
                <a:srgbClr val="465E9C"/>
              </a:buClr>
              <a:buSzPct val="73000"/>
            </a:pP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информация об НКО, получивших поддержку, в </a:t>
            </a:r>
          </a:p>
          <a:p>
            <a:pPr marL="457200" lvl="0" indent="-457200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управлении ГИО и ПИО по связям </a:t>
            </a: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 общественностью и национальным 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отношениям;</a:t>
            </a:r>
            <a:endParaRPr lang="ru-RU" altLang="ru-RU" sz="28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457200" lvl="0" indent="-457200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министерстве культуры и архивов Иркутской области;</a:t>
            </a:r>
          </a:p>
          <a:p>
            <a:pPr marL="457200" lvl="0" indent="-457200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министерстве социального </a:t>
            </a: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развития, опеки и попечительства Иркутской области </a:t>
            </a:r>
            <a:endParaRPr lang="ru-RU" altLang="ru-RU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6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8028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Информационно-техническим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центром Правительства Иркутской области и Губернатора Иркутской области разработан портал, посвященный деятельности НКО Иркутской области </a:t>
            </a:r>
            <a:r>
              <a:rPr lang="ru-RU" sz="2000" b="1" u="sng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  <a:hlinkClick r:id="rId2"/>
              </a:rPr>
              <a:t>http://irkobl.ru/sites/nko/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 портале размещена информация по разделам: База НКО, ТОС, Новости, НКЦ, Документы, Нормативные правовые акты, Текущие тендеры, Форум, Информация, Фото, Контакты.</a:t>
            </a: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сентября 2017 года портал работал в тестовом режиме, в настоящий момент на повестке дня – презентация портала для НКО Иркутской области.</a:t>
            </a:r>
            <a:endParaRPr lang="ru-RU" sz="2000" b="1" dirty="0">
              <a:solidFill>
                <a:srgbClr val="000099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1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72" r="5372"/>
          <a:stretch/>
        </p:blipFill>
        <p:spPr>
          <a:xfrm>
            <a:off x="1177336" y="1268760"/>
            <a:ext cx="771514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2420888"/>
            <a:ext cx="7772400" cy="156667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984776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Н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а 22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декабря 2017 года на территории Иркутской области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зарегистрирована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3301 НКО. </a:t>
            </a:r>
            <a:endParaRPr lang="ru-RU" sz="32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 2016 году – 3032 НКО,  количество увеличилось на 269 организаций.</a:t>
            </a:r>
            <a:endParaRPr lang="ru-RU" sz="32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rgbClr val="003399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764704"/>
            <a:ext cx="6589199" cy="11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В</a:t>
            </a:r>
            <a:r>
              <a:rPr lang="ru-RU" sz="3200" b="1" dirty="0" smtClean="0">
                <a:latin typeface="Bookman Old Style" panose="02050604050505020204" pitchFamily="18" charset="0"/>
              </a:rPr>
              <a:t>иды НКО Иркутской </a:t>
            </a:r>
            <a:r>
              <a:rPr lang="ru-RU" sz="3200" b="1" dirty="0" smtClean="0">
                <a:latin typeface="Bookman Old Style" panose="02050604050505020204" pitchFamily="18" charset="0"/>
              </a:rPr>
              <a:t>области </a:t>
            </a:r>
            <a:r>
              <a:rPr lang="ru-RU" sz="3200" b="1" dirty="0" smtClean="0">
                <a:latin typeface="Bookman Old Style" panose="02050604050505020204" pitchFamily="18" charset="0"/>
              </a:rPr>
              <a:t/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i="1" dirty="0" smtClean="0">
                <a:latin typeface="Bookman Old Style" panose="02050604050505020204" pitchFamily="18" charset="0"/>
              </a:rPr>
              <a:t>(</a:t>
            </a:r>
            <a:r>
              <a:rPr lang="ru-RU" sz="2200" i="1" dirty="0" smtClean="0">
                <a:latin typeface="Bookman Old Style" panose="02050604050505020204" pitchFamily="18" charset="0"/>
              </a:rPr>
              <a:t>самые многочисленные</a:t>
            </a:r>
            <a:r>
              <a:rPr lang="ru-RU" sz="3200" i="1" dirty="0" smtClean="0">
                <a:latin typeface="Bookman Old Style" panose="02050604050505020204" pitchFamily="18" charset="0"/>
              </a:rPr>
              <a:t>)</a:t>
            </a:r>
            <a:endParaRPr lang="ru-RU" sz="3200" i="1" dirty="0"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5202" y="2060848"/>
            <a:ext cx="6983282" cy="4797152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профессиональные союзы (</a:t>
            </a:r>
            <a:r>
              <a:rPr lang="ru-RU" sz="22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территориальные и отраслевые</a:t>
            </a:r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– 279</a:t>
            </a: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спортивные и оздоровительные – 276</a:t>
            </a:r>
            <a:r>
              <a:rPr lang="ru-RU" sz="22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благотворительные (</a:t>
            </a:r>
            <a:r>
              <a:rPr lang="ru-RU" sz="22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</a:t>
            </a:r>
            <a:r>
              <a:rPr lang="ru-RU" sz="2200" b="1" i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т.ч</a:t>
            </a:r>
            <a:r>
              <a:rPr lang="ru-RU" sz="22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. фонды</a:t>
            </a:r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– </a:t>
            </a: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198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культурно-просветительские </a:t>
            </a: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</a:t>
            </a:r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творческие – </a:t>
            </a: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140;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объединения инвалидов – 99;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ветеранские (</a:t>
            </a:r>
            <a:r>
              <a:rPr lang="ru-RU" sz="22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том числе пенсионеров</a:t>
            </a:r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– 89;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правозащитные – 84;</a:t>
            </a:r>
          </a:p>
          <a:p>
            <a:r>
              <a:rPr lang="ru-RU" sz="2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молодежные – </a:t>
            </a:r>
            <a:r>
              <a:rPr lang="ru-RU" sz="2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95</a:t>
            </a:r>
            <a:endParaRPr lang="ru-RU" sz="22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5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404664"/>
            <a:ext cx="6589199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Сколько НКО реально работают?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1905000"/>
            <a:ext cx="7272808" cy="42211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Критерий реальной работы – участие в конкурсах. </a:t>
            </a:r>
          </a:p>
          <a:p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2017 году 322 организации приняли участие в конкурсе Фонда президентских грантов, 183 в ГСО ИО, 29 национально-культурных центров – в конкурсе по гармонизации межэтнических отношений</a:t>
            </a:r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Общее 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количество </a:t>
            </a:r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конкурсантов – 534.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Профессиональные 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союзы (</a:t>
            </a:r>
            <a:r>
              <a:rPr lang="ru-RU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территориальные и отраслевые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– </a:t>
            </a:r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279. Они не участвуют в конкурсах, но в их реальности не приходится сомневаться.</a:t>
            </a:r>
          </a:p>
          <a:p>
            <a:pPr marL="0" indent="0">
              <a:buNone/>
            </a:pPr>
            <a:endParaRPr lang="ru-RU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ИТОГО: 833 </a:t>
            </a:r>
            <a:r>
              <a:rPr lang="ru-RU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(цифра условная)</a:t>
            </a:r>
            <a:endParaRPr lang="ru-RU" i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53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2017 году </a:t>
            </a:r>
          </a:p>
          <a:p>
            <a:pPr indent="450215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по </a:t>
            </a:r>
            <a:r>
              <a:rPr lang="ru-RU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сравнению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2016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-м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увеличилось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количество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ru-RU" sz="32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спортивно-оздоровительных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организаций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на 7;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благотворительных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– на 10; </a:t>
            </a:r>
            <a:endParaRPr lang="ru-RU" sz="32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молодежных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– на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16;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культурно-просветительских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– на 31. </a:t>
            </a:r>
            <a:endParaRPr lang="ru-RU" sz="3200" b="1" dirty="0">
              <a:solidFill>
                <a:srgbClr val="000099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16824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География деятельности НКО </a:t>
            </a:r>
            <a:b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Иркутской области </a:t>
            </a:r>
            <a:endParaRPr lang="ru-RU" sz="3200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46017"/>
              </p:ext>
            </p:extLst>
          </p:nvPr>
        </p:nvGraphicFramePr>
        <p:xfrm>
          <a:off x="755576" y="1700808"/>
          <a:ext cx="83884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1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Информационная поддержка НКО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8020413" cy="392129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6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осуществляется</a:t>
            </a:r>
          </a:p>
          <a:p>
            <a:pPr algn="just"/>
            <a:r>
              <a:rPr 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Управлением Губернатора Иркутской области и Правительства Иркутской области по связям с общественностью и национальным отношениям;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Управлением 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пресс-службы 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11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88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Управление пресс-службы и информации </a:t>
            </a:r>
            <a:endParaRPr lang="ru-RU" sz="3200" b="1" i="1" dirty="0" smtClean="0">
              <a:solidFill>
                <a:srgbClr val="000099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рассылает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 СМИ Иркутской области релизы о мероприятиях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НКО;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приглашает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СМИ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 мероприятия;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осуществляет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видео- и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фотосъемку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файлы находятся в свободном доступе для </a:t>
            </a:r>
            <a:r>
              <a:rPr lang="ru-RU" sz="3200" b="1" dirty="0" smtClean="0">
                <a:solidFill>
                  <a:srgbClr val="0000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СМИ</a:t>
            </a:r>
            <a:endParaRPr lang="ru-RU" sz="3200" b="1" dirty="0">
              <a:solidFill>
                <a:srgbClr val="000099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255"/>
            <a:ext cx="69847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465E9C"/>
              </a:buClr>
              <a:buSzPct val="73000"/>
            </a:pPr>
            <a:endParaRPr lang="ru-RU" sz="24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algn="ctr" eaLnBrk="0" hangingPunct="0">
              <a:spcBef>
                <a:spcPts val="600"/>
              </a:spcBef>
              <a:buClr>
                <a:srgbClr val="465E9C"/>
              </a:buClr>
              <a:buSzPct val="73000"/>
            </a:pP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Управление 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Губернатора Иркутской области и Правительства Иркутской области по связям с общественностью и национальным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отношениям</a:t>
            </a:r>
            <a:endParaRPr lang="ru-RU" altLang="ru-RU" sz="24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342900" lvl="0" indent="-342900" algn="just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размещает информационные материалы 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на сайте    Правительства Иркутской области </a:t>
            </a:r>
            <a:r>
              <a:rPr lang="ru-RU" altLang="ru-RU" sz="2400" b="1" dirty="0">
                <a:solidFill>
                  <a:srgbClr val="000099"/>
                </a:solidFill>
                <a:latin typeface="Bookman Old Style" panose="02050604050505020204" pitchFamily="18" charset="0"/>
                <a:hlinkClick r:id="rId2"/>
              </a:rPr>
              <a:t>http://irkobl.ru/sites/ngo</a:t>
            </a: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  <a:hlinkClick r:id="rId2"/>
              </a:rPr>
              <a:t>/</a:t>
            </a:r>
            <a:r>
              <a:rPr lang="ru-RU" alt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за год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среднем 240 информационных материалов о мероприятиях и деятельности НКО Иркутской области и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300 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фотографий к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ним пополняют раздел «Новости»;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465E9C"/>
              </a:buClr>
              <a:buSzPct val="73000"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разделе «Фотогалерея» в 2017 году размещено 120 снимков с мероприятий и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акций</a:t>
            </a:r>
            <a:endParaRPr lang="ru-RU" altLang="ru-RU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367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6345</TotalTime>
  <Words>549</Words>
  <Application>Microsoft Office PowerPoint</Application>
  <PresentationFormat>Экран (4:3)</PresentationFormat>
  <Paragraphs>76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Легкий дым</vt:lpstr>
      <vt:lpstr>Информационная         поддержка некоммерческих организаций  Иркутской области </vt:lpstr>
      <vt:lpstr>Презентация PowerPoint</vt:lpstr>
      <vt:lpstr>Виды НКО Иркутской области  (самые многочисленные)</vt:lpstr>
      <vt:lpstr>Сколько НКО реально работают?</vt:lpstr>
      <vt:lpstr>Презентация PowerPoint</vt:lpstr>
      <vt:lpstr>География деятельности НКО  в Иркутской области </vt:lpstr>
      <vt:lpstr>Информационная поддержка НКО</vt:lpstr>
      <vt:lpstr>Презентация PowerPoint</vt:lpstr>
      <vt:lpstr>Презентация PowerPoint</vt:lpstr>
      <vt:lpstr>Презентация PowerPoint</vt:lpstr>
      <vt:lpstr>В социальной сети Facebook создана группа «Губернское собрание общественности»  </vt:lpstr>
      <vt:lpstr>Презентация PowerPoint</vt:lpstr>
      <vt:lpstr>Брошюры о победителях ежегодного конкурса  «Губернское собрание общественности иркутской области» </vt:lpstr>
      <vt:lpstr>Реестр СОНКО - получателей поддержки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m.kovalskaya</dc:creator>
  <cp:lastModifiedBy>Елена Юрьевна Подскочина</cp:lastModifiedBy>
  <cp:revision>474</cp:revision>
  <cp:lastPrinted>2017-03-01T09:15:49Z</cp:lastPrinted>
  <dcterms:created xsi:type="dcterms:W3CDTF">2011-11-29T02:47:19Z</dcterms:created>
  <dcterms:modified xsi:type="dcterms:W3CDTF">2017-12-22T02:56:01Z</dcterms:modified>
</cp:coreProperties>
</file>