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64" r:id="rId2"/>
    <p:sldId id="282" r:id="rId3"/>
    <p:sldId id="284" r:id="rId4"/>
    <p:sldId id="286" r:id="rId5"/>
    <p:sldId id="283" r:id="rId6"/>
    <p:sldId id="287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 autoAdjust="0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58A-8F47-B7D8-2E307F15400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A-8F47-B7D8-2E307F15400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8A-8F47-B7D8-2E307F15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F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50D-E443-BAA3-D0F2282EC9E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0D-E443-BAA3-D0F2282EC9E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0D-E443-BAA3-D0F2282EC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3D-E44B-ACBC-E0ECA0D79DB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D-E44B-ACBC-E0ECA0D79DB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3D-E44B-ACBC-E0ECA0D79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09-0D47-9286-6DB1B58F864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09-0D47-9286-6DB1B58F864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09-0D47-9286-6DB1B58F8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F03-504F-A7F0-C44F4BD0ABC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03-504F-A7F0-C44F4BD0ABC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03-504F-A7F0-C44F4BD0ABC1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11.52</c:v>
                </c:pt>
                <c:pt idx="1">
                  <c:v>14.3</c:v>
                </c:pt>
                <c:pt idx="2">
                  <c:v>15.19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03-504F-A7F0-C44F4BD0A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7A-7A49-8F4B-87217D63CB6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7A-7A49-8F4B-87217D63CB64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E7A-7A49-8F4B-87217D63CB64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11.52</c:v>
                </c:pt>
                <c:pt idx="1">
                  <c:v>14.3</c:v>
                </c:pt>
                <c:pt idx="2">
                  <c:v>15.19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7A-7A49-8F4B-87217D63C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56-634C-B0D3-17B739762152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56-634C-B0D3-17B73976215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56-634C-B0D3-17B739762152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13.99</c:v>
                </c:pt>
                <c:pt idx="1">
                  <c:v>12.82</c:v>
                </c:pt>
                <c:pt idx="2">
                  <c:v>10.08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56-634C-B0D3-17B739762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28C4-8FEE-4820-AC3F-5AC06CBED421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1A1B9-6B0E-4161-811A-26EE9466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1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BD66-29E5-4727-B20C-899B1133C5E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322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НАЦИОНАЛЬНЫЕ ПРОЕКТЫ: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>
                <a:solidFill>
                  <a:srgbClr val="00B0F0"/>
                </a:solidFill>
              </a:rPr>
              <a:t>РЕАЛИЗАЦИЯ НА ТЕРРИТОРИИ ИРКУТСКОЙ ОБЛАСТИ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2598"/>
            <a:ext cx="9144000" cy="44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266650"/>
            <a:ext cx="7772400" cy="1132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28596" y="857232"/>
            <a:ext cx="2714644" cy="500066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ЧЕЛОВЕЧЕСКИЙ КАПИТАЛ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14678" y="857232"/>
            <a:ext cx="2714644" cy="500066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КОМФОРТНАЯ СРЕДА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ДЛЯ ЖИЗНИ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000760" y="857232"/>
            <a:ext cx="2714644" cy="500066"/>
          </a:xfrm>
          <a:prstGeom prst="rect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ЭКОНОМИЧЕСКИЙ РОСТ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28596" y="1428736"/>
            <a:ext cx="2286016" cy="357190"/>
          </a:xfrm>
          <a:prstGeom prst="roundRect">
            <a:avLst>
              <a:gd name="adj" fmla="val 45607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Здравоохранение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2786058"/>
            <a:ext cx="2286016" cy="357190"/>
          </a:xfrm>
          <a:prstGeom prst="roundRect">
            <a:avLst>
              <a:gd name="adj" fmla="val 45606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Образование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8596" y="4286256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Демография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8596" y="5500702"/>
            <a:ext cx="2286016" cy="357190"/>
          </a:xfrm>
          <a:prstGeom prst="roundRect">
            <a:avLst>
              <a:gd name="adj" fmla="val 41154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Культура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214678" y="1428736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Безопасные и качественные автомобильные дороги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214678" y="2357430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Жилье и городская среда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14678" y="3429000"/>
            <a:ext cx="2286016" cy="357190"/>
          </a:xfrm>
          <a:prstGeom prst="roundRect">
            <a:avLst>
              <a:gd name="adj" fmla="val 41154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Экология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00760" y="1428736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Наука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000760" y="1785926"/>
            <a:ext cx="2286016" cy="357190"/>
          </a:xfrm>
          <a:prstGeom prst="roundRect">
            <a:avLst>
              <a:gd name="adj" fmla="val 47832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Малое и среднее предпринимательство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3291488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Цифровая экономика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000760" y="4363058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Производительность труда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и поддержка занятости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000760" y="5572140"/>
            <a:ext cx="2286016" cy="357190"/>
          </a:xfrm>
          <a:prstGeom prst="roundRect">
            <a:avLst>
              <a:gd name="adj" fmla="val 45606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Международная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кооперация и экспорт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28596" y="1714488"/>
            <a:ext cx="27146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Первичная медико-санитарная помощь</a:t>
            </a:r>
          </a:p>
          <a:p>
            <a:r>
              <a:rPr lang="ru-RU" sz="900" dirty="0"/>
              <a:t>Борьба с </a:t>
            </a:r>
            <a:r>
              <a:rPr lang="ru-RU" sz="900" dirty="0" err="1"/>
              <a:t>сердечно-сосудистыми</a:t>
            </a:r>
            <a:r>
              <a:rPr lang="ru-RU" sz="900" dirty="0"/>
              <a:t> заболеваниями</a:t>
            </a:r>
          </a:p>
          <a:p>
            <a:r>
              <a:rPr lang="ru-RU" sz="900" dirty="0"/>
              <a:t>Борьба с онкологическими заболеваниями</a:t>
            </a:r>
          </a:p>
          <a:p>
            <a:r>
              <a:rPr lang="ru-RU" sz="900" dirty="0"/>
              <a:t>Детское здравоохранение</a:t>
            </a:r>
          </a:p>
          <a:p>
            <a:r>
              <a:rPr lang="ru-RU" sz="900" dirty="0"/>
              <a:t>Медицинские кадры</a:t>
            </a:r>
          </a:p>
          <a:p>
            <a:r>
              <a:rPr lang="ru-RU" sz="900" dirty="0"/>
              <a:t>Единый цифровой контур в здравоохранении</a:t>
            </a:r>
          </a:p>
          <a:p>
            <a:r>
              <a:rPr lang="ru-RU" sz="900" dirty="0"/>
              <a:t>Экспорт медицинских услуг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28596" y="5786454"/>
            <a:ext cx="27146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Культурная среда</a:t>
            </a:r>
          </a:p>
          <a:p>
            <a:r>
              <a:rPr lang="ru-RU" sz="900" dirty="0"/>
              <a:t>Творческие люди</a:t>
            </a:r>
          </a:p>
          <a:p>
            <a:r>
              <a:rPr lang="ru-RU" sz="900" dirty="0"/>
              <a:t>Цифровая культура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28596" y="307181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Современная школа</a:t>
            </a:r>
          </a:p>
          <a:p>
            <a:r>
              <a:rPr lang="ru-RU" sz="900" dirty="0"/>
              <a:t>Успех каждого ребенка</a:t>
            </a:r>
          </a:p>
          <a:p>
            <a:r>
              <a:rPr lang="ru-RU" sz="900" dirty="0"/>
              <a:t>Поддержка семей, имеющих детей</a:t>
            </a:r>
          </a:p>
          <a:p>
            <a:r>
              <a:rPr lang="ru-RU" sz="900" dirty="0"/>
              <a:t>Цифровая образовательная среда</a:t>
            </a:r>
          </a:p>
          <a:p>
            <a:r>
              <a:rPr lang="ru-RU" sz="900" dirty="0"/>
              <a:t>Учитель будущего</a:t>
            </a:r>
          </a:p>
          <a:p>
            <a:r>
              <a:rPr lang="ru-RU" sz="900" dirty="0"/>
              <a:t>Молодые профессионалы</a:t>
            </a:r>
          </a:p>
          <a:p>
            <a:r>
              <a:rPr lang="ru-RU" sz="900" dirty="0"/>
              <a:t>Новые возможности для каждого</a:t>
            </a:r>
          </a:p>
          <a:p>
            <a:r>
              <a:rPr lang="ru-RU" sz="900" dirty="0"/>
              <a:t>Социальная активность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28596" y="457200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Содействие занятости женщин</a:t>
            </a:r>
          </a:p>
          <a:p>
            <a:r>
              <a:rPr lang="ru-RU" sz="900" dirty="0"/>
              <a:t>Спорт - норма жизни</a:t>
            </a:r>
          </a:p>
          <a:p>
            <a:r>
              <a:rPr lang="ru-RU" sz="900" dirty="0"/>
              <a:t>Старшее поколение</a:t>
            </a:r>
          </a:p>
          <a:p>
            <a:r>
              <a:rPr lang="ru-RU" sz="900" dirty="0"/>
              <a:t>Мотивация граждан к здоровому образу жизни</a:t>
            </a:r>
          </a:p>
          <a:p>
            <a:r>
              <a:rPr lang="ru-RU" sz="900" dirty="0"/>
              <a:t>Финансовая поддержка семей при рождении детей</a:t>
            </a:r>
          </a:p>
        </p:txBody>
      </p:sp>
      <p:sp>
        <p:nvSpPr>
          <p:cNvPr id="97" name="Овал 96"/>
          <p:cNvSpPr/>
          <p:nvPr/>
        </p:nvSpPr>
        <p:spPr>
          <a:xfrm>
            <a:off x="2428859" y="1500174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7</a:t>
            </a:r>
          </a:p>
        </p:txBody>
      </p:sp>
      <p:sp>
        <p:nvSpPr>
          <p:cNvPr id="98" name="Овал 97"/>
          <p:cNvSpPr/>
          <p:nvPr/>
        </p:nvSpPr>
        <p:spPr>
          <a:xfrm>
            <a:off x="2428859" y="2857496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8</a:t>
            </a:r>
          </a:p>
        </p:txBody>
      </p:sp>
      <p:sp>
        <p:nvSpPr>
          <p:cNvPr id="99" name="Овал 98"/>
          <p:cNvSpPr/>
          <p:nvPr/>
        </p:nvSpPr>
        <p:spPr>
          <a:xfrm>
            <a:off x="2428859" y="4357694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2428859" y="5572140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714612" y="928670"/>
            <a:ext cx="357190" cy="35719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23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214678" y="371475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Сохранение лесов</a:t>
            </a:r>
          </a:p>
          <a:p>
            <a:r>
              <a:rPr lang="ru-RU" sz="900" dirty="0"/>
              <a:t>Сохранение озера Байкал</a:t>
            </a:r>
          </a:p>
          <a:p>
            <a:r>
              <a:rPr lang="ru-RU" sz="900" dirty="0"/>
              <a:t>Чистый воздух</a:t>
            </a:r>
          </a:p>
          <a:p>
            <a:r>
              <a:rPr lang="ru-RU" sz="900" dirty="0"/>
              <a:t>Комплексная система обращения с твердыми коммунальными отходами</a:t>
            </a:r>
          </a:p>
          <a:p>
            <a:r>
              <a:rPr lang="ru-RU" sz="900" dirty="0"/>
              <a:t>Чистая вода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214678" y="171448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Дорожная сеть</a:t>
            </a:r>
          </a:p>
          <a:p>
            <a:r>
              <a:rPr lang="ru-RU" sz="900" dirty="0"/>
              <a:t>Общесистемные меры развития дорожного хозяйства</a:t>
            </a:r>
          </a:p>
          <a:p>
            <a:r>
              <a:rPr lang="ru-RU" sz="900" dirty="0"/>
              <a:t>Безопасность дорожного движения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214678" y="2643182"/>
            <a:ext cx="2714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Жилье</a:t>
            </a:r>
          </a:p>
          <a:p>
            <a:r>
              <a:rPr lang="ru-RU" sz="900" dirty="0"/>
              <a:t>Ипотека</a:t>
            </a:r>
          </a:p>
          <a:p>
            <a:r>
              <a:rPr lang="ru-RU" sz="900" dirty="0"/>
              <a:t>Обеспечение устойчивого сокращения непригодного для проживания жилищного фонда</a:t>
            </a:r>
          </a:p>
          <a:p>
            <a:r>
              <a:rPr lang="ru-RU" sz="900" dirty="0"/>
              <a:t>Формирование комфортной городской среды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5214941" y="1500174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5214941" y="2428868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4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5214941" y="3500438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5500694" y="928670"/>
            <a:ext cx="357190" cy="35719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12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000760" y="464881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Системные меры по повышению производительности труда</a:t>
            </a:r>
          </a:p>
          <a:p>
            <a:r>
              <a:rPr lang="ru-RU" sz="900" dirty="0"/>
              <a:t>Адресная поддержка повышения производительности труда на предприятиях</a:t>
            </a:r>
          </a:p>
          <a:p>
            <a:r>
              <a:rPr lang="ru-RU" sz="900" dirty="0"/>
              <a:t>Поддержка занятости и повышение эффективности рынка труда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8001023" y="1500174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8286776" y="928670"/>
            <a:ext cx="357190" cy="35719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17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000760" y="207167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Акселерация СМСП</a:t>
            </a:r>
          </a:p>
          <a:p>
            <a:r>
              <a:rPr lang="ru-RU" sz="900" dirty="0"/>
              <a:t>Популяризация предпринимательства</a:t>
            </a:r>
          </a:p>
          <a:p>
            <a:r>
              <a:rPr lang="ru-RU" sz="900" dirty="0"/>
              <a:t>Расширение доступа СМСП к финансовой поддержке </a:t>
            </a:r>
          </a:p>
          <a:p>
            <a:r>
              <a:rPr lang="ru-RU" sz="900" dirty="0"/>
              <a:t>Улучшение условий ведения предпринимательской деятельности</a:t>
            </a:r>
          </a:p>
          <a:p>
            <a:r>
              <a:rPr lang="ru-RU" sz="900" dirty="0"/>
              <a:t>Создание системы поддержки фермеров и развитие сельской кооперации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000760" y="3577240"/>
            <a:ext cx="2714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Информационная инфраструктура</a:t>
            </a:r>
          </a:p>
          <a:p>
            <a:r>
              <a:rPr lang="ru-RU" sz="900" dirty="0"/>
              <a:t>Кадры для цифровой экономики</a:t>
            </a:r>
          </a:p>
          <a:p>
            <a:r>
              <a:rPr lang="ru-RU" sz="900" dirty="0"/>
              <a:t>Информационная безопасность</a:t>
            </a:r>
          </a:p>
          <a:p>
            <a:r>
              <a:rPr lang="ru-RU" sz="900" dirty="0"/>
              <a:t>Цифровые технологии</a:t>
            </a:r>
          </a:p>
          <a:p>
            <a:r>
              <a:rPr lang="ru-RU" sz="900" dirty="0"/>
              <a:t>Цифровое государственное управление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000760" y="5857892"/>
            <a:ext cx="2714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Промышленный экспорт</a:t>
            </a:r>
          </a:p>
          <a:p>
            <a:r>
              <a:rPr lang="ru-RU" sz="900" dirty="0"/>
              <a:t>Экспорт продукции АПК</a:t>
            </a:r>
          </a:p>
          <a:p>
            <a:r>
              <a:rPr lang="ru-RU" sz="900" dirty="0"/>
              <a:t>Экспорт услуг</a:t>
            </a:r>
          </a:p>
          <a:p>
            <a:r>
              <a:rPr lang="ru-RU" sz="900" dirty="0"/>
              <a:t>Системные меры развития международной кооперации и экспорта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8001023" y="1857364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8001023" y="3362926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5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8001023" y="4434496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8001023" y="5643578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4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428596" y="285728"/>
            <a:ext cx="8286808" cy="500066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/>
              <a:t>ФЕДЕРАЛЬНЫЕ ПРОЕКТЫ,</a:t>
            </a:r>
          </a:p>
          <a:p>
            <a:pPr algn="ctr">
              <a:lnSpc>
                <a:spcPct val="80000"/>
              </a:lnSpc>
            </a:pPr>
            <a:r>
              <a:rPr lang="ru-RU" sz="1200" b="1" dirty="0"/>
              <a:t>в отношении которых разработаны региональные составляющие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8286776" y="357166"/>
            <a:ext cx="357190" cy="357190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52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5743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429001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0704" y="4286256"/>
            <a:ext cx="372536" cy="3571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389" y="5500702"/>
            <a:ext cx="379802" cy="35719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2197" y="1428736"/>
            <a:ext cx="410187" cy="35719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2469" y="2786058"/>
            <a:ext cx="360771" cy="35719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41850" y="1785926"/>
            <a:ext cx="383886" cy="357190"/>
          </a:xfrm>
          <a:prstGeom prst="rect">
            <a:avLst/>
          </a:prstGeom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328612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557214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42716" y="142873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8214" y="435769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27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286114" y="2214554"/>
            <a:ext cx="714382" cy="0"/>
          </a:xfrm>
          <a:prstGeom prst="line">
            <a:avLst/>
          </a:prstGeom>
          <a:ln w="2222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57554" y="5412722"/>
            <a:ext cx="642942" cy="0"/>
          </a:xfrm>
          <a:prstGeom prst="line">
            <a:avLst/>
          </a:prstGeom>
          <a:ln w="22225">
            <a:solidFill>
              <a:srgbClr val="3366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2500297" y="5429264"/>
            <a:ext cx="1214446" cy="571504"/>
          </a:xfrm>
          <a:prstGeom prst="roundRect">
            <a:avLst/>
          </a:prstGeom>
          <a:solidFill>
            <a:srgbClr val="33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 algn="r">
              <a:lnSpc>
                <a:spcPct val="80000"/>
              </a:lnSpc>
            </a:pPr>
            <a:r>
              <a:rPr lang="ru-RU" sz="2400" b="1" dirty="0"/>
              <a:t>0,58</a:t>
            </a:r>
          </a:p>
          <a:p>
            <a:pPr algn="r"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00033" y="5429264"/>
            <a:ext cx="1214446" cy="571504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0,60</a:t>
            </a:r>
          </a:p>
          <a:p>
            <a:pPr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82" name="Овал 81"/>
          <p:cNvSpPr/>
          <p:nvPr/>
        </p:nvSpPr>
        <p:spPr>
          <a:xfrm>
            <a:off x="1643042" y="5572140"/>
            <a:ext cx="928694" cy="9286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3286116" y="3857628"/>
            <a:ext cx="714382" cy="0"/>
          </a:xfrm>
          <a:prstGeom prst="line">
            <a:avLst/>
          </a:prstGeom>
          <a:ln w="22225"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500298" y="2214554"/>
            <a:ext cx="121444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 algn="r">
              <a:lnSpc>
                <a:spcPct val="80000"/>
              </a:lnSpc>
            </a:pPr>
            <a:r>
              <a:rPr lang="ru-RU" sz="2400" b="1" dirty="0"/>
              <a:t>8,82</a:t>
            </a:r>
          </a:p>
          <a:p>
            <a:pPr algn="r"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0034" y="2214554"/>
            <a:ext cx="1214446" cy="571504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en-US" sz="2400" b="1" dirty="0"/>
              <a:t>10</a:t>
            </a:r>
            <a:r>
              <a:rPr lang="ru-RU" sz="2400" b="1" dirty="0"/>
              <a:t>,17</a:t>
            </a:r>
          </a:p>
          <a:p>
            <a:pPr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6" y="1357298"/>
          <a:ext cx="452436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920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Здравоохранение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1 959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1 823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1 372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1 175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Демография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6 685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5 696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1934" y="986458"/>
          <a:ext cx="4929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НАЦИОНАЛЬНЫЕ ПРОЕКТЫ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ПЛАН НА 2019,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ФАКТ,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ИСПОЛНЕНИЯ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71936" y="3117856"/>
          <a:ext cx="4524365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Безопасные и качественные автомобильные дороги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7 808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7 031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Жилье и городская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среда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2 654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1 627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Экология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3 322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1 691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71936" y="4500570"/>
          <a:ext cx="452436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Наука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Малое и среднее предпринимательство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Цифровая экономика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Производительность труда и поддержка занятости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Международная кооперация и экспорт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00034" y="1928802"/>
            <a:ext cx="3214710" cy="357190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ЧЕЛОВЕЧЕСКИЙ КАПИТАЛ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2696477"/>
              </p:ext>
            </p:extLst>
          </p:nvPr>
        </p:nvGraphicFramePr>
        <p:xfrm>
          <a:off x="1470323" y="2287131"/>
          <a:ext cx="1244289" cy="124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Заголовок 1"/>
          <p:cNvSpPr txBox="1">
            <a:spLocks/>
          </p:cNvSpPr>
          <p:nvPr/>
        </p:nvSpPr>
        <p:spPr>
          <a:xfrm>
            <a:off x="4500562" y="357166"/>
            <a:ext cx="3897147" cy="528287"/>
          </a:xfrm>
          <a:prstGeom prst="rect">
            <a:avLst/>
          </a:prstGeom>
        </p:spPr>
        <p:txBody>
          <a:bodyPr vert="horz" lIns="91396" tIns="45698" rIns="91396" bIns="45698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002060"/>
                </a:solidFill>
              </a:rPr>
              <a:t>ИСПОЛНЕНИЕ БЮДЖЕТА РЕГИОНАЛЬНЫХ ПРОЕКТОВ В 2019 ГОДУ</a:t>
            </a:r>
            <a:endParaRPr lang="ru-RU" sz="1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00496" y="264318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00496" y="228599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00496" y="192880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00497" y="157161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00496" y="4117988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0496" y="3760798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00496" y="3332170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000496" y="5857892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00496" y="5500702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00496" y="5072074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00496" y="4714884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000496" y="6286520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214678" y="5500702"/>
            <a:ext cx="1571636" cy="0"/>
          </a:xfrm>
          <a:prstGeom prst="line">
            <a:avLst/>
          </a:prstGeom>
          <a:ln w="22225">
            <a:solidFill>
              <a:srgbClr val="3366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3607587" y="3725079"/>
            <a:ext cx="785818" cy="0"/>
          </a:xfrm>
          <a:prstGeom prst="line">
            <a:avLst/>
          </a:prstGeom>
          <a:ln w="2222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3464711" y="2107397"/>
            <a:ext cx="1071570" cy="0"/>
          </a:xfrm>
          <a:prstGeom prst="line">
            <a:avLst/>
          </a:prstGeom>
          <a:ln w="2222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0035" y="2786058"/>
            <a:ext cx="497163" cy="20693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ПЛАН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00365" y="2786058"/>
            <a:ext cx="714380" cy="20693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000" dirty="0"/>
              <a:t>ФАКТ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00298" y="3857628"/>
            <a:ext cx="1214446" cy="5715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 algn="r">
              <a:lnSpc>
                <a:spcPct val="80000"/>
              </a:lnSpc>
            </a:pPr>
            <a:r>
              <a:rPr lang="ru-RU" sz="2400" b="1" dirty="0"/>
              <a:t>10,35</a:t>
            </a:r>
          </a:p>
          <a:p>
            <a:pPr algn="r"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0034" y="3857628"/>
            <a:ext cx="1214446" cy="571504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13,78</a:t>
            </a:r>
          </a:p>
          <a:p>
            <a:pPr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3571876"/>
            <a:ext cx="3214710" cy="357190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КОМФОРТНАЯ СРЕДА ДЛЯ ЖИЗНИ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0035" y="4429132"/>
            <a:ext cx="497163" cy="20693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ПЛАН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00365" y="4429132"/>
            <a:ext cx="714380" cy="20693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000" dirty="0"/>
              <a:t>ФАКТ</a:t>
            </a: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2196219857"/>
              </p:ext>
            </p:extLst>
          </p:nvPr>
        </p:nvGraphicFramePr>
        <p:xfrm>
          <a:off x="1470323" y="3901503"/>
          <a:ext cx="1244289" cy="124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812813" y="4349444"/>
            <a:ext cx="550062" cy="501631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75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33" y="5143512"/>
            <a:ext cx="3214710" cy="357190"/>
          </a:xfrm>
          <a:prstGeom prst="rect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ЭКОНОМИЧЕСКИЙ РОСТ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00034" y="6000768"/>
            <a:ext cx="497163" cy="20693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ПЛАН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00364" y="6000768"/>
            <a:ext cx="714380" cy="20693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000" dirty="0"/>
              <a:t>ФАКТ</a:t>
            </a:r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738208196"/>
              </p:ext>
            </p:extLst>
          </p:nvPr>
        </p:nvGraphicFramePr>
        <p:xfrm>
          <a:off x="1470322" y="5525755"/>
          <a:ext cx="1244289" cy="124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812812" y="5964731"/>
            <a:ext cx="550062" cy="501631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96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43042" y="2714620"/>
            <a:ext cx="916522" cy="5016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87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500298" y="571480"/>
            <a:ext cx="121444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 algn="r">
              <a:lnSpc>
                <a:spcPct val="80000"/>
              </a:lnSpc>
            </a:pPr>
            <a:r>
              <a:rPr lang="ru-RU" sz="2400" b="1" dirty="0"/>
              <a:t>19,7</a:t>
            </a:r>
          </a:p>
          <a:p>
            <a:pPr algn="r"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0035" y="571480"/>
            <a:ext cx="1214446" cy="571504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en-US" sz="2400" b="1" dirty="0"/>
              <a:t>24</a:t>
            </a:r>
            <a:r>
              <a:rPr lang="ru-RU" sz="2400" b="1" dirty="0"/>
              <a:t>,</a:t>
            </a:r>
            <a:r>
              <a:rPr lang="en-US" sz="2400" b="1" dirty="0"/>
              <a:t>6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1000" b="1" dirty="0"/>
              <a:t>млрд рублей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00034" y="285728"/>
            <a:ext cx="3214710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ВСЕ РЕГИОНАЛЬНЫЕ ПРОЕКТЫ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0035" y="1142984"/>
            <a:ext cx="497163" cy="20693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ПЛАН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00365" y="1142984"/>
            <a:ext cx="714380" cy="20693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000" dirty="0"/>
              <a:t>ФАКТ</a:t>
            </a: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202696477"/>
              </p:ext>
            </p:extLst>
          </p:nvPr>
        </p:nvGraphicFramePr>
        <p:xfrm>
          <a:off x="1470322" y="642917"/>
          <a:ext cx="1244289" cy="124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1643042" y="1071546"/>
            <a:ext cx="916522" cy="5016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80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0299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Диаграмма 86"/>
          <p:cNvGraphicFramePr/>
          <p:nvPr/>
        </p:nvGraphicFramePr>
        <p:xfrm>
          <a:off x="2071670" y="5000635"/>
          <a:ext cx="1571637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" name="Диаграмма 70"/>
          <p:cNvGraphicFramePr/>
          <p:nvPr/>
        </p:nvGraphicFramePr>
        <p:xfrm>
          <a:off x="2071670" y="3214686"/>
          <a:ext cx="1571637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071670" y="1428736"/>
          <a:ext cx="1571637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1" name="Прямая соединительная линия 80"/>
          <p:cNvCxnSpPr/>
          <p:nvPr/>
        </p:nvCxnSpPr>
        <p:spPr>
          <a:xfrm>
            <a:off x="3286116" y="3429000"/>
            <a:ext cx="714382" cy="0"/>
          </a:xfrm>
          <a:prstGeom prst="line">
            <a:avLst/>
          </a:prstGeom>
          <a:ln w="22225"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1714488"/>
            <a:ext cx="1428760" cy="35719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13,99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357554" y="5214950"/>
            <a:ext cx="642942" cy="0"/>
          </a:xfrm>
          <a:prstGeom prst="line">
            <a:avLst/>
          </a:prstGeom>
          <a:ln w="22225">
            <a:solidFill>
              <a:srgbClr val="3366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30111"/>
              </p:ext>
            </p:extLst>
          </p:nvPr>
        </p:nvGraphicFramePr>
        <p:xfrm>
          <a:off x="4071936" y="886976"/>
          <a:ext cx="4524365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26 038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27 595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27 234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920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Здравоохранение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2 535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1 235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1 439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2 254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2 218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1 561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Демография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9 061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9 309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7 969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51428"/>
              </p:ext>
            </p:extLst>
          </p:nvPr>
        </p:nvGraphicFramePr>
        <p:xfrm>
          <a:off x="4071934" y="476672"/>
          <a:ext cx="4929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НАЦИОНАЛЬНЫЕ ПРОЕКТЫ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    2021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  2022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71936" y="3117856"/>
          <a:ext cx="4524365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Безопасные и качественные автомобильные дороги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7 148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9 231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8 358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Жилье и городская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среда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1 359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1 313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1 353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Экология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3 011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3 752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5 481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71936" y="4500570"/>
          <a:ext cx="452436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Наука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Малое и среднее предпринимательство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372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302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578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Цифровая экономика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Производительность труда и поддержка занятости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Международная кооперация и экспорт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109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106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338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286114" y="1643050"/>
            <a:ext cx="714382" cy="0"/>
          </a:xfrm>
          <a:prstGeom prst="line">
            <a:avLst/>
          </a:prstGeom>
          <a:ln w="2222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0033" y="1357298"/>
            <a:ext cx="3214710" cy="357190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ЧЕЛОВЕЧЕСКИЙ КАПИТАЛ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00034" y="509590"/>
            <a:ext cx="3214710" cy="704832"/>
          </a:xfrm>
          <a:prstGeom prst="rect">
            <a:avLst/>
          </a:prstGeom>
        </p:spPr>
        <p:txBody>
          <a:bodyPr vert="horz" lIns="91396" tIns="45698" rIns="91396" bIns="45698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002060"/>
                </a:solidFill>
              </a:rPr>
              <a:t>БЮДЖЕТ РЕГИОНАЛЬНЫХ ПРОЕКТОВ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В 20</a:t>
            </a:r>
            <a:r>
              <a:rPr lang="en-US" sz="1400" b="1" dirty="0">
                <a:solidFill>
                  <a:srgbClr val="002060"/>
                </a:solidFill>
              </a:rPr>
              <a:t>20-202</a:t>
            </a:r>
            <a:r>
              <a:rPr lang="ru-RU" sz="1400" b="1" dirty="0">
                <a:solidFill>
                  <a:srgbClr val="002060"/>
                </a:solidFill>
              </a:rPr>
              <a:t>2 ГОДАХ</a:t>
            </a:r>
            <a:endParaRPr lang="ru-RU" sz="1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00496" y="264318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00496" y="228599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00496" y="192880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00496" y="1571612"/>
            <a:ext cx="357190" cy="0"/>
          </a:xfrm>
          <a:prstGeom prst="line">
            <a:avLst/>
          </a:prstGeom>
          <a:ln w="2222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00496" y="4117988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0496" y="3760798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00496" y="3332170"/>
            <a:ext cx="357190" cy="0"/>
          </a:xfrm>
          <a:prstGeom prst="line">
            <a:avLst/>
          </a:prstGeom>
          <a:ln w="222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000496" y="5857892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00496" y="5500702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00496" y="5072074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00496" y="4714884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000496" y="6286520"/>
            <a:ext cx="357190" cy="0"/>
          </a:xfrm>
          <a:prstGeom prst="line">
            <a:avLst/>
          </a:prstGeom>
          <a:ln w="22225">
            <a:solidFill>
              <a:srgbClr val="3366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214678" y="5500702"/>
            <a:ext cx="1571636" cy="0"/>
          </a:xfrm>
          <a:prstGeom prst="line">
            <a:avLst/>
          </a:prstGeom>
          <a:ln w="22225">
            <a:solidFill>
              <a:srgbClr val="3366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3607587" y="3725079"/>
            <a:ext cx="785818" cy="0"/>
          </a:xfrm>
          <a:prstGeom prst="line">
            <a:avLst/>
          </a:prstGeom>
          <a:ln w="22225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3464711" y="2107397"/>
            <a:ext cx="1071570" cy="0"/>
          </a:xfrm>
          <a:prstGeom prst="line">
            <a:avLst/>
          </a:prstGeom>
          <a:ln w="2222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8911" y="174754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0033" y="3143248"/>
            <a:ext cx="3214710" cy="357190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КОМФОРТНАЯ СРЕДА ДЛЯ ЖИЗНИ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33" y="4929198"/>
            <a:ext cx="3214710" cy="357190"/>
          </a:xfrm>
          <a:prstGeom prst="rect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dirty="0"/>
              <a:t>ЭКОНОМИЧЕСКИЙ РОСТ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8910" y="210473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8910" y="246192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00034" y="2071678"/>
            <a:ext cx="1357322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12,82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00034" y="2428868"/>
            <a:ext cx="1285884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11,08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0034" y="2786058"/>
            <a:ext cx="92869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млрд рублей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71736" y="1928802"/>
            <a:ext cx="577313" cy="609353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38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млрд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рублей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3500438"/>
            <a:ext cx="1285884" cy="35719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11,52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8911" y="353349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8910" y="389068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8910" y="4247878"/>
            <a:ext cx="500066" cy="17846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2022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00034" y="3857628"/>
            <a:ext cx="1500198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14,30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00034" y="4214818"/>
            <a:ext cx="15716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15,19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0034" y="4572008"/>
            <a:ext cx="92869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млрд рублей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1736" y="3714752"/>
            <a:ext cx="577313" cy="609353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41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млрд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рублей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00034" y="5286387"/>
            <a:ext cx="785818" cy="35719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0,54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8911" y="5316657"/>
            <a:ext cx="500066" cy="18404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8910" y="5673847"/>
            <a:ext cx="500066" cy="18404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8910" y="6031037"/>
            <a:ext cx="500066" cy="184045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b="1" dirty="0"/>
              <a:t>2022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00034" y="5643577"/>
            <a:ext cx="785818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0,48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00034" y="6000767"/>
            <a:ext cx="100013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10794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2400" b="1" dirty="0"/>
              <a:t>0,96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00034" y="6357957"/>
            <a:ext cx="92869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/>
              <a:t>млрд рублей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71736" y="5500701"/>
            <a:ext cx="577313" cy="609353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млрд</a:t>
            </a:r>
          </a:p>
          <a:p>
            <a:pPr algn="ctr">
              <a:lnSpc>
                <a:spcPct val="70000"/>
              </a:lnSpc>
            </a:pPr>
            <a:r>
              <a:rPr lang="ru-RU" sz="1000" dirty="0">
                <a:solidFill>
                  <a:srgbClr val="002060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872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>
          <a:xfrm>
            <a:off x="428596" y="1428736"/>
            <a:ext cx="2286016" cy="357190"/>
          </a:xfrm>
          <a:prstGeom prst="roundRect">
            <a:avLst>
              <a:gd name="adj" fmla="val 45607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Здравоохранение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28596" y="2357430"/>
            <a:ext cx="2286016" cy="357190"/>
          </a:xfrm>
          <a:prstGeom prst="roundRect">
            <a:avLst>
              <a:gd name="adj" fmla="val 45606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Образование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28596" y="3143248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Демография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8596" y="3500438"/>
            <a:ext cx="2286016" cy="357190"/>
          </a:xfrm>
          <a:prstGeom prst="roundRect">
            <a:avLst>
              <a:gd name="adj" fmla="val 41154"/>
            </a:avLst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Культура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214678" y="1428736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Безопасные и качественные автомобильные дороги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214678" y="2071678"/>
            <a:ext cx="2286016" cy="357190"/>
          </a:xfrm>
          <a:prstGeom prst="roundRect">
            <a:avLst>
              <a:gd name="adj" fmla="val 38928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Жилье и городская среда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214678" y="2428868"/>
            <a:ext cx="2286016" cy="357190"/>
          </a:xfrm>
          <a:prstGeom prst="roundRect">
            <a:avLst>
              <a:gd name="adj" fmla="val 41154"/>
            </a:avLst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Экология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000760" y="1428736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Наука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000760" y="2928934"/>
            <a:ext cx="2286016" cy="357190"/>
          </a:xfrm>
          <a:prstGeom prst="roundRect">
            <a:avLst>
              <a:gd name="adj" fmla="val 47832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Малое и среднее предпринимательство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000760" y="3291488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r>
              <a:rPr lang="ru-RU" sz="1200" dirty="0">
                <a:solidFill>
                  <a:schemeClr val="bg1"/>
                </a:solidFill>
              </a:rPr>
              <a:t>Цифровая экономика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000760" y="3934430"/>
            <a:ext cx="2286016" cy="357190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Производительность труда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и поддержка занятости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000760" y="4286256"/>
            <a:ext cx="2286016" cy="357190"/>
          </a:xfrm>
          <a:prstGeom prst="roundRect">
            <a:avLst>
              <a:gd name="adj" fmla="val 45606"/>
            </a:avLst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Международная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</a:rPr>
              <a:t>кооперация и экспорт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7167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428869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0704" y="3143248"/>
            <a:ext cx="372536" cy="35719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389" y="3500438"/>
            <a:ext cx="379802" cy="35719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2197" y="1428736"/>
            <a:ext cx="410187" cy="35719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2469" y="2357430"/>
            <a:ext cx="360771" cy="35719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41850" y="2928934"/>
            <a:ext cx="383886" cy="357190"/>
          </a:xfrm>
          <a:prstGeom prst="rect">
            <a:avLst/>
          </a:prstGeom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328612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428625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42716" y="142873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8214" y="392906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428596" y="857232"/>
            <a:ext cx="2714644" cy="500066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ЧЕЛОВЕЧЕСКИЙ КАПИТАЛ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14678" y="857232"/>
            <a:ext cx="2714644" cy="500066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КОМФОРТНАЯ СРЕДА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ДЛЯ ЖИЗНИ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000760" y="857232"/>
            <a:ext cx="2714644" cy="500066"/>
          </a:xfrm>
          <a:prstGeom prst="rect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>
              <a:lnSpc>
                <a:spcPct val="80000"/>
              </a:lnSpc>
            </a:pPr>
            <a:r>
              <a:rPr lang="ru-RU" sz="1200" dirty="0"/>
              <a:t>ЭКОНОМИЧЕСКИЙ РОСТ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28596" y="171448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Развитие сети национальных медицинских исследовательских центров и внедрение инновационных медицинских технологий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28596" y="2643182"/>
            <a:ext cx="27146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Экспорт образования</a:t>
            </a:r>
          </a:p>
          <a:p>
            <a:r>
              <a:rPr lang="ru-RU" sz="900" dirty="0"/>
              <a:t>Социальные лифты для каждого</a:t>
            </a:r>
          </a:p>
        </p:txBody>
      </p:sp>
      <p:sp>
        <p:nvSpPr>
          <p:cNvPr id="97" name="Овал 96"/>
          <p:cNvSpPr/>
          <p:nvPr/>
        </p:nvSpPr>
        <p:spPr>
          <a:xfrm>
            <a:off x="2428860" y="1500174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98" name="Овал 97"/>
          <p:cNvSpPr/>
          <p:nvPr/>
        </p:nvSpPr>
        <p:spPr>
          <a:xfrm>
            <a:off x="2428860" y="2428868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99" name="Овал 98"/>
          <p:cNvSpPr/>
          <p:nvPr/>
        </p:nvSpPr>
        <p:spPr>
          <a:xfrm>
            <a:off x="2428860" y="3214686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00" name="Овал 99"/>
          <p:cNvSpPr/>
          <p:nvPr/>
        </p:nvSpPr>
        <p:spPr>
          <a:xfrm>
            <a:off x="2428860" y="3571876"/>
            <a:ext cx="214314" cy="214314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714612" y="928670"/>
            <a:ext cx="357190" cy="35719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214678" y="2714620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Инфраструктура для обращения с отходами I-II классов опасности</a:t>
            </a:r>
          </a:p>
          <a:p>
            <a:r>
              <a:rPr lang="ru-RU" sz="900" dirty="0"/>
              <a:t>Сохранение биологического разнообразия и развитие экологического туризма</a:t>
            </a:r>
          </a:p>
          <a:p>
            <a:r>
              <a:rPr lang="ru-RU" sz="900" dirty="0"/>
              <a:t>Внедрение наилучших доступных технологий</a:t>
            </a:r>
          </a:p>
          <a:p>
            <a:endParaRPr lang="ru-RU" sz="900" dirty="0"/>
          </a:p>
          <a:p>
            <a:r>
              <a:rPr lang="ru-RU" sz="900" b="1" dirty="0"/>
              <a:t>Участие субъектов по географическому положению:</a:t>
            </a:r>
          </a:p>
          <a:p>
            <a:r>
              <a:rPr lang="ru-RU" sz="900" dirty="0"/>
              <a:t>Оздоровление Волги</a:t>
            </a:r>
          </a:p>
          <a:p>
            <a:endParaRPr lang="ru-RU" sz="900" dirty="0"/>
          </a:p>
          <a:p>
            <a:r>
              <a:rPr lang="ru-RU" sz="900" b="1" dirty="0"/>
              <a:t>Участие субъектов предусмотрено:</a:t>
            </a:r>
          </a:p>
          <a:p>
            <a:r>
              <a:rPr lang="ru-RU" sz="900" dirty="0"/>
              <a:t>Чистая страна</a:t>
            </a:r>
          </a:p>
          <a:p>
            <a:r>
              <a:rPr lang="ru-RU" sz="900" dirty="0"/>
              <a:t>Сохранение уникальных водных объектов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214678" y="1714488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Автомобильные дороги Минобороны России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5214942" y="1500174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5214942" y="2143116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5214942" y="2500306"/>
            <a:ext cx="214314" cy="21431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6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5500694" y="928670"/>
            <a:ext cx="357190" cy="35719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8001024" y="1500174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8286776" y="928670"/>
            <a:ext cx="357190" cy="35719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000760" y="171448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Развитие научной и научно-производственной кооперации</a:t>
            </a:r>
          </a:p>
          <a:p>
            <a:r>
              <a:rPr lang="ru-RU" sz="900" dirty="0"/>
              <a:t>Развитие передовой инфраструктуры для проведения исследований и разработок в Российской Федерации</a:t>
            </a:r>
          </a:p>
          <a:p>
            <a:r>
              <a:rPr lang="ru-RU" sz="900" dirty="0"/>
              <a:t>Развитие кадрового потенциала в сфере исследований и разработок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000760" y="357187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Нормативное регулирование цифровой среды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000760" y="4572008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Участие субъектов не предусмотрено:</a:t>
            </a:r>
          </a:p>
          <a:p>
            <a:r>
              <a:rPr lang="ru-RU" sz="900" dirty="0"/>
              <a:t>Логистика международной торговли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8001024" y="3000372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8001024" y="3357562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8001024" y="4000504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0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8001024" y="4357694"/>
            <a:ext cx="214314" cy="214314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428596" y="285728"/>
            <a:ext cx="8286808" cy="50006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/>
              <a:t>ФЕДЕРАЛЬНЫЕ ПРОЕКТЫ,</a:t>
            </a:r>
          </a:p>
          <a:p>
            <a:pPr algn="ctr">
              <a:lnSpc>
                <a:spcPct val="80000"/>
              </a:lnSpc>
            </a:pPr>
            <a:r>
              <a:rPr lang="ru-RU" sz="1200" b="1" dirty="0"/>
              <a:t>в отношении которых не разработаны региональные составляющие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8286776" y="357166"/>
            <a:ext cx="357190" cy="35719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6" tIns="45698" rIns="91396" bIns="45698" rtlCol="0" anchor="ctr"/>
          <a:lstStyle/>
          <a:p>
            <a:pPr algn="ctr"/>
            <a:r>
              <a:rPr lang="ru-RU" b="1" dirty="0"/>
              <a:t>15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8648" y="4714884"/>
            <a:ext cx="235745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 anchorCtr="0"/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chemeClr val="tx1"/>
                </a:solidFill>
              </a:rPr>
              <a:t>Чистая страна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85786" y="5572140"/>
            <a:ext cx="235745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 anchorCtr="0"/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chemeClr val="tx1"/>
                </a:solidFill>
              </a:rPr>
              <a:t>Сохранение уникальных водных объектов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58" y="4716236"/>
            <a:ext cx="284400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458" y="5573492"/>
            <a:ext cx="292890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Левая фигурная скобка 51"/>
          <p:cNvSpPr/>
          <p:nvPr/>
        </p:nvSpPr>
        <p:spPr>
          <a:xfrm>
            <a:off x="3143240" y="4286256"/>
            <a:ext cx="71438" cy="357190"/>
          </a:xfrm>
          <a:prstGeom prst="leftBrace">
            <a:avLst>
              <a:gd name="adj1" fmla="val 5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Shape 53"/>
          <p:cNvCxnSpPr>
            <a:stCxn id="52" idx="1"/>
            <a:endCxn id="45" idx="0"/>
          </p:cNvCxnSpPr>
          <p:nvPr/>
        </p:nvCxnSpPr>
        <p:spPr>
          <a:xfrm rot="10800000" flipV="1">
            <a:off x="1957376" y="4464850"/>
            <a:ext cx="1185865" cy="2500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85786" y="488956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Запланировано вхождение в проект в 2020 году с мероприятием по ликвидации цеха ртутного производства ОАО «</a:t>
            </a:r>
            <a:r>
              <a:rPr lang="ru-RU" sz="900" dirty="0" err="1"/>
              <a:t>Усольехимпром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на 1,257 млрд рублей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85786" y="5786454"/>
            <a:ext cx="2571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Готовятся предложения по вхождению в проект</a:t>
            </a:r>
          </a:p>
        </p:txBody>
      </p:sp>
    </p:spTree>
    <p:extLst>
      <p:ext uri="{BB962C8B-B14F-4D97-AF65-F5344CB8AC3E}">
        <p14:creationId xmlns:p14="http://schemas.microsoft.com/office/powerpoint/2010/main" val="28564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322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НАЦИОНАЛЬНЫЕ ПРОЕКТЫ: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>
                <a:solidFill>
                  <a:srgbClr val="00B0F0"/>
                </a:solidFill>
              </a:rPr>
              <a:t>РЕАЛИЗАЦИЯ НА ТЕРРИТОРИИ ИРКУТСКОЙ ОБЛАСТИ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2598"/>
            <a:ext cx="9144000" cy="44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266650"/>
            <a:ext cx="7772400" cy="1132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771</Words>
  <Application>Microsoft Office PowerPoint</Application>
  <PresentationFormat>Экран (4:3)</PresentationFormat>
  <Paragraphs>342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НАЦИОНАЛЬНЫЕ ПРОЕКТЫ: РЕАЛИЗАЦИЯ НА ТЕРРИТОРИИ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ПРОЕКТЫ: РЕАЛИЗАЦИЯ НА ТЕРРИТОРИИ ИРКУТСКОЙ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Теленкевич</dc:creator>
  <cp:lastModifiedBy>Сергей Олегович Игнатов</cp:lastModifiedBy>
  <cp:revision>311</cp:revision>
  <cp:lastPrinted>2019-12-23T03:09:20Z</cp:lastPrinted>
  <dcterms:created xsi:type="dcterms:W3CDTF">2019-03-19T05:40:34Z</dcterms:created>
  <dcterms:modified xsi:type="dcterms:W3CDTF">2020-01-13T09:38:20Z</dcterms:modified>
</cp:coreProperties>
</file>