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olors6.xml" ContentType="application/vnd.ms-office.chartcolorstyle+xml"/>
  <Override PartName="/ppt/charts/style6.xml" ContentType="application/vnd.ms-office.chartstyle+xml"/>
  <Override PartName="/ppt/charts/style7.xml" ContentType="application/vnd.ms-office.chartstyle+xml"/>
  <Override PartName="/ppt/charts/colors7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53" r:id="rId1"/>
  </p:sldMasterIdLst>
  <p:sldIdLst>
    <p:sldId id="256" r:id="rId2"/>
    <p:sldId id="276" r:id="rId3"/>
    <p:sldId id="282" r:id="rId4"/>
    <p:sldId id="286" r:id="rId5"/>
    <p:sldId id="280" r:id="rId6"/>
    <p:sldId id="271" r:id="rId7"/>
    <p:sldId id="283" r:id="rId8"/>
    <p:sldId id="284" r:id="rId9"/>
    <p:sldId id="257" r:id="rId10"/>
    <p:sldId id="260" r:id="rId11"/>
    <p:sldId id="261" r:id="rId12"/>
    <p:sldId id="262" r:id="rId13"/>
    <p:sldId id="263" r:id="rId14"/>
    <p:sldId id="264" r:id="rId15"/>
    <p:sldId id="265" r:id="rId16"/>
    <p:sldId id="291" r:id="rId17"/>
    <p:sldId id="266" r:id="rId18"/>
    <p:sldId id="267" r:id="rId19"/>
    <p:sldId id="293" r:id="rId20"/>
    <p:sldId id="281" r:id="rId21"/>
    <p:sldId id="273" r:id="rId22"/>
    <p:sldId id="289" r:id="rId23"/>
    <p:sldId id="290" r:id="rId24"/>
    <p:sldId id="294" r:id="rId25"/>
    <p:sldId id="279" r:id="rId2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CF9"/>
    <a:srgbClr val="174261"/>
    <a:srgbClr val="EAF6FC"/>
    <a:srgbClr val="236292"/>
    <a:srgbClr val="17B0E4"/>
    <a:srgbClr val="9FE0F5"/>
    <a:srgbClr val="0F7698"/>
    <a:srgbClr val="7CB5E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454" autoAdjust="0"/>
  </p:normalViewPr>
  <p:slideViewPr>
    <p:cSldViewPr snapToGrid="0" snapToObjects="1">
      <p:cViewPr varScale="1">
        <p:scale>
          <a:sx n="113" d="100"/>
          <a:sy n="11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Relationship Id="rId4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3.xlsx"/><Relationship Id="rId4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6930816"/>
        <c:axId val="6932352"/>
      </c:barChart>
      <c:catAx>
        <c:axId val="693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2352"/>
        <c:crosses val="autoZero"/>
        <c:auto val="1"/>
        <c:lblAlgn val="ctr"/>
        <c:lblOffset val="100"/>
        <c:noMultiLvlLbl val="0"/>
      </c:catAx>
      <c:valAx>
        <c:axId val="693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921-4118-9953-F272D6F2A37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21-4118-9953-F272D6F2A37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921-4118-9953-F272D6F2A37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21-4118-9953-F272D6F2A37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21-4118-9953-F272D6F2A37B}"/>
              </c:ext>
            </c:extLst>
          </c:dPt>
          <c:cat>
            <c:strRef>
              <c:f>Лист1!$A$2:$A$7</c:f>
              <c:strCache>
                <c:ptCount val="6"/>
                <c:pt idx="0">
                  <c:v>Курбайлов М.М</c:v>
                </c:pt>
                <c:pt idx="1">
                  <c:v>Красноштанов А.Н.</c:v>
                </c:pt>
                <c:pt idx="2">
                  <c:v>Романов А.В.</c:v>
                </c:pt>
                <c:pt idx="3">
                  <c:v>Егорова Л.И.</c:v>
                </c:pt>
                <c:pt idx="4">
                  <c:v>Шершнев Д.П. 
(с 23.03.22 г)</c:v>
                </c:pt>
                <c:pt idx="5">
                  <c:v>Побойкин В.Л.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22.222222222222221</c:v>
                </c:pt>
                <c:pt idx="1">
                  <c:v>55.555555555555557</c:v>
                </c:pt>
                <c:pt idx="2">
                  <c:v>55.555555555555557</c:v>
                </c:pt>
                <c:pt idx="3">
                  <c:v>88.888888888888886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7-4668-9960-8761AAB6F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45040768"/>
        <c:axId val="45042304"/>
      </c:barChart>
      <c:catAx>
        <c:axId val="45040768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42304"/>
        <c:crosses val="autoZero"/>
        <c:auto val="1"/>
        <c:lblAlgn val="ctr"/>
        <c:lblOffset val="100"/>
        <c:tickLblSkip val="1"/>
        <c:noMultiLvlLbl val="0"/>
      </c:catAx>
      <c:valAx>
        <c:axId val="450423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4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1</a:t>
            </a:r>
            <a:r>
              <a:rPr lang="en-US" dirty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9298756216688321"/>
          <c:y val="4.15412124538638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64815785779794"/>
          <c:y val="0.12334497131734821"/>
          <c:w val="0.59270765547149373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553-4D5B-AC47-5D36AC2169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553-4D5B-AC47-5D36AC2169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553-4D5B-AC47-5D36AC2169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553-4D5B-AC47-5D36AC21690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553-4D5B-AC47-5D36AC21690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53-4D5B-AC47-5D36AC2169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53-4D5B-AC47-5D36AC21690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53-4D5B-AC47-5D36AC21690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553-4D5B-AC47-5D36AC216904}"/>
              </c:ext>
            </c:extLst>
          </c:dPt>
          <c:cat>
            <c:strRef>
              <c:f>Лист1!$A$2:$A$14</c:f>
              <c:strCache>
                <c:ptCount val="13"/>
                <c:pt idx="0">
                  <c:v>Романов А.В.(выбыл с 19.10)</c:v>
                </c:pt>
                <c:pt idx="1">
                  <c:v>Побойкин В.Л.</c:v>
                </c:pt>
                <c:pt idx="2">
                  <c:v>Аблов А. А. </c:v>
                </c:pt>
                <c:pt idx="3">
                  <c:v>Андреев А.А.</c:v>
                </c:pt>
                <c:pt idx="4">
                  <c:v>Труфанов Н.С.</c:v>
                </c:pt>
                <c:pt idx="5">
                  <c:v>Егорова Л.И.</c:v>
                </c:pt>
                <c:pt idx="6">
                  <c:v>Франтенко С.С.</c:v>
                </c:pt>
                <c:pt idx="7">
                  <c:v>Шевченко  C.П.</c:v>
                </c:pt>
                <c:pt idx="8">
                  <c:v>Крывовязый И. В.</c:v>
                </c:pt>
                <c:pt idx="9">
                  <c:v>Любенков Г.А.</c:v>
                </c:pt>
                <c:pt idx="10">
                  <c:v>Носенко О. Н.</c:v>
                </c:pt>
                <c:pt idx="11">
                  <c:v>Маслов А.С.</c:v>
                </c:pt>
                <c:pt idx="12">
                  <c:v>Безродных О.В. 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0.36</c:v>
                </c:pt>
                <c:pt idx="1">
                  <c:v>0.5</c:v>
                </c:pt>
                <c:pt idx="2">
                  <c:v>0.5714285714285714</c:v>
                </c:pt>
                <c:pt idx="3">
                  <c:v>0.7142857142857143</c:v>
                </c:pt>
                <c:pt idx="4">
                  <c:v>0.7142857142857143</c:v>
                </c:pt>
                <c:pt idx="5">
                  <c:v>0.7857142857142857</c:v>
                </c:pt>
                <c:pt idx="6">
                  <c:v>0.7857142857142857</c:v>
                </c:pt>
                <c:pt idx="7">
                  <c:v>0.8571428571428571</c:v>
                </c:pt>
                <c:pt idx="8">
                  <c:v>0.8571428571428571</c:v>
                </c:pt>
                <c:pt idx="9">
                  <c:v>0.8571428571428571</c:v>
                </c:pt>
                <c:pt idx="10">
                  <c:v>0.9285714285714286</c:v>
                </c:pt>
                <c:pt idx="11">
                  <c:v>1</c:v>
                </c:pt>
                <c:pt idx="12">
                  <c:v>1.0000714285714285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54-4D9E-BC33-06D189D95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45098112"/>
        <c:axId val="45099648"/>
      </c:barChart>
      <c:catAx>
        <c:axId val="4509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99648"/>
        <c:crossesAt val="0"/>
        <c:auto val="1"/>
        <c:lblAlgn val="ctr"/>
        <c:lblOffset val="100"/>
        <c:noMultiLvlLbl val="0"/>
      </c:catAx>
      <c:valAx>
        <c:axId val="4509964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9811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Всего заседаний 1</a:t>
            </a:r>
            <a:r>
              <a:rPr lang="en-US" dirty="0">
                <a:solidFill>
                  <a:srgbClr val="002060"/>
                </a:solidFill>
              </a:rPr>
              <a:t>3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1402371619317698"/>
          <c:y val="1.836163132259430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64815166980288"/>
          <c:y val="0.11838181602532526"/>
          <c:w val="0.59270765547149373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DEE-4BB9-89FC-9DE55FD8F62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EE-4BB9-89FC-9DE55FD8F62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DEE-4BB9-89FC-9DE55FD8F62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EE-4BB9-89FC-9DE55FD8F62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DEE-4BB9-89FC-9DE55FD8F62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A51-4504-AA9B-979343826C9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A51-4504-AA9B-979343826C9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93-464F-8F63-99C903BAD59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A93-464F-8F63-99C903BAD59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A51-4504-AA9B-979343826C9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A51-4504-AA9B-979343826C99}"/>
              </c:ext>
            </c:extLst>
          </c:dPt>
          <c:cat>
            <c:strRef>
              <c:f>Лист1!$A$2:$A$16</c:f>
              <c:strCache>
                <c:ptCount val="15"/>
                <c:pt idx="0">
                  <c:v>Тереньтев А.Н.</c:v>
                </c:pt>
                <c:pt idx="1">
                  <c:v>Дикусарова Н.И.</c:v>
                </c:pt>
                <c:pt idx="2">
                  <c:v>Перетолчин В.В.</c:v>
                </c:pt>
                <c:pt idx="3">
                  <c:v>Синцова И.А.</c:v>
                </c:pt>
                <c:pt idx="4">
                  <c:v>Лобков А.В.</c:v>
                </c:pt>
                <c:pt idx="5">
                  <c:v>Белов А.С.</c:v>
                </c:pt>
                <c:pt idx="6">
                  <c:v>Бренюк С.А.</c:v>
                </c:pt>
                <c:pt idx="7">
                  <c:v>Обухов А.В.</c:v>
                </c:pt>
                <c:pt idx="8">
                  <c:v>Сагдеев Т.Р.</c:v>
                </c:pt>
                <c:pt idx="9">
                  <c:v>Кудрявцева Г.Ф.</c:v>
                </c:pt>
                <c:pt idx="10">
                  <c:v>Сарсенбаев Е.С.</c:v>
                </c:pt>
                <c:pt idx="11">
                  <c:v>Качин А.С.</c:v>
                </c:pt>
                <c:pt idx="12">
                  <c:v>Тютрин Д.Г.</c:v>
                </c:pt>
                <c:pt idx="13">
                  <c:v>Хайдуков В.В.</c:v>
                </c:pt>
                <c:pt idx="14">
                  <c:v>Шершнев Д.П.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0.38461538461538464</c:v>
                </c:pt>
                <c:pt idx="1">
                  <c:v>0.53846153846153844</c:v>
                </c:pt>
                <c:pt idx="2">
                  <c:v>0.53846153846153844</c:v>
                </c:pt>
                <c:pt idx="3">
                  <c:v>0.53846153846153844</c:v>
                </c:pt>
                <c:pt idx="4">
                  <c:v>0.69230769230769229</c:v>
                </c:pt>
                <c:pt idx="5">
                  <c:v>0.76923076923076927</c:v>
                </c:pt>
                <c:pt idx="6">
                  <c:v>0.76923076923076927</c:v>
                </c:pt>
                <c:pt idx="7">
                  <c:v>0.84615384615384615</c:v>
                </c:pt>
                <c:pt idx="8">
                  <c:v>0.92307692307692313</c:v>
                </c:pt>
                <c:pt idx="9">
                  <c:v>0.92307692307692313</c:v>
                </c:pt>
                <c:pt idx="10">
                  <c:v>0.92307692307692313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3-464F-8F63-99C903BAD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44819968"/>
        <c:axId val="44821504"/>
      </c:barChart>
      <c:catAx>
        <c:axId val="4481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4821504"/>
        <c:crossesAt val="0"/>
        <c:auto val="1"/>
        <c:lblAlgn val="ctr"/>
        <c:lblOffset val="100"/>
        <c:noMultiLvlLbl val="0"/>
      </c:catAx>
      <c:valAx>
        <c:axId val="4482150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1996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85474610576779"/>
          <c:y val="0.11838178659365395"/>
          <c:w val="0.59270765547149373"/>
          <c:h val="0.80883981124061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Комитет по строительству и дорожному хозяйству</c:v>
                </c:pt>
                <c:pt idx="1">
                  <c:v>Комитет по законодательству о природопользовании, экологии и сельском хозяйстве</c:v>
                </c:pt>
                <c:pt idx="2">
                  <c:v>Комиссия по Регламенту, депутатской этике, информационной политике и связям с общественными объединениями</c:v>
                </c:pt>
                <c:pt idx="3">
                  <c:v>Комитет по собственности и экономической политике</c:v>
                </c:pt>
                <c:pt idx="4">
                  <c:v>Комиссия по контрольной деятельности</c:v>
                </c:pt>
                <c:pt idx="5">
                  <c:v>Комитет по бюджету, ценообразованию, 
финансово-экономическому и налоговому законодательству</c:v>
                </c:pt>
                <c:pt idx="6">
                  <c:v>Комитет по социально-культурному законодательству</c:v>
                </c:pt>
                <c:pt idx="7">
                  <c:v>Комитет по законодательству о государственном строительстве области и местном самоуправлении</c:v>
                </c:pt>
                <c:pt idx="8">
                  <c:v>Комитет по здравоохранению и социальной защите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66.8</c:v>
                </c:pt>
                <c:pt idx="1">
                  <c:v>72.400000000000006</c:v>
                </c:pt>
                <c:pt idx="2">
                  <c:v>76.7</c:v>
                </c:pt>
                <c:pt idx="3">
                  <c:v>77.5</c:v>
                </c:pt>
                <c:pt idx="4">
                  <c:v>78.900000000000006</c:v>
                </c:pt>
                <c:pt idx="5">
                  <c:v>80</c:v>
                </c:pt>
                <c:pt idx="6">
                  <c:v>82</c:v>
                </c:pt>
                <c:pt idx="7">
                  <c:v>87.5</c:v>
                </c:pt>
                <c:pt idx="8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3-464F-8F63-99C903BAD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44873984"/>
        <c:axId val="44879872"/>
      </c:barChart>
      <c:catAx>
        <c:axId val="4487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4879872"/>
        <c:crossesAt val="0"/>
        <c:auto val="1"/>
        <c:lblAlgn val="ctr"/>
        <c:lblOffset val="100"/>
        <c:noMultiLvlLbl val="0"/>
      </c:catAx>
      <c:valAx>
        <c:axId val="44879872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73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504998782062291"/>
          <c:y val="3.1322240409816286E-2"/>
          <c:w val="0.75160548631549817"/>
          <c:h val="0.833051403725782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3629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0A45-F047-A378-8CA22B01B58B}"/>
              </c:ext>
            </c:extLst>
          </c:dPt>
          <c:dPt>
            <c:idx val="1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A45-F047-A378-8CA22B01B58B}"/>
              </c:ext>
            </c:extLst>
          </c:dPt>
          <c:dPt>
            <c:idx val="2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0A45-F047-A378-8CA22B01B58B}"/>
              </c:ext>
            </c:extLst>
          </c:dPt>
          <c:dPt>
            <c:idx val="3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A45-F047-A378-8CA22B01B58B}"/>
              </c:ext>
            </c:extLst>
          </c:dPt>
          <c:dPt>
            <c:idx val="4"/>
            <c:invertIfNegative val="0"/>
            <c:bubble3D val="0"/>
            <c:spPr>
              <a:solidFill>
                <a:srgbClr val="17B0E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0A45-F047-A378-8CA22B01B58B}"/>
              </c:ext>
            </c:extLst>
          </c:dPt>
          <c:dPt>
            <c:idx val="5"/>
            <c:invertIfNegative val="0"/>
            <c:bubble3D val="0"/>
            <c:spPr>
              <a:solidFill>
                <a:srgbClr val="9FE0F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A45-F047-A378-8CA22B01B58B}"/>
              </c:ext>
            </c:extLst>
          </c:dPt>
          <c:dPt>
            <c:idx val="6"/>
            <c:invertIfNegative val="0"/>
            <c:bubble3D val="0"/>
            <c:spPr>
              <a:solidFill>
                <a:srgbClr val="9FE0F5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softEdge rad="0"/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2945-4E7B-AC69-09EF2E6BC03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A45-F047-A378-8CA22B01B58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A45-F047-A378-8CA22B01B58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A45-F047-A378-8CA22B01B58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A45-F047-A378-8CA22B01B58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A45-F047-A378-8CA22B01B58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A45-F047-A378-8CA22B01B58B}"/>
                </c:ext>
              </c:extLst>
            </c:dLbl>
            <c:dLbl>
              <c:idx val="6"/>
              <c:layout>
                <c:manualLayout>
                  <c:x val="0"/>
                  <c:y val="2.401680949734330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/>
                      <a:t>(4 из 5-ти)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2945-4E7B-AC69-09EF2E6BC0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5"/>
                <c:pt idx="0">
                  <c:v>Сумароков И.А.</c:v>
                </c:pt>
                <c:pt idx="1">
                  <c:v>Романов А.В.</c:v>
                </c:pt>
                <c:pt idx="2">
                  <c:v>Сумароков П.И.</c:v>
                </c:pt>
                <c:pt idx="3">
                  <c:v>Чекотова Н.А.</c:v>
                </c:pt>
                <c:pt idx="4">
                  <c:v>Курбайлов М.М.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0.36</c:v>
                </c:pt>
                <c:pt idx="1">
                  <c:v>0.64</c:v>
                </c:pt>
                <c:pt idx="2">
                  <c:v>0.64</c:v>
                </c:pt>
                <c:pt idx="3">
                  <c:v>0.64</c:v>
                </c:pt>
                <c:pt idx="4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A45-F047-A378-8CA22B01B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4437760"/>
        <c:axId val="34443648"/>
      </c:barChart>
      <c:catAx>
        <c:axId val="34437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443648"/>
        <c:crosses val="autoZero"/>
        <c:auto val="1"/>
        <c:lblAlgn val="ctr"/>
        <c:lblOffset val="100"/>
        <c:noMultiLvlLbl val="0"/>
      </c:catAx>
      <c:valAx>
        <c:axId val="3444364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3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cmpd="sng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753-4976-BF1C-BABB4AD2984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B753-4976-BF1C-BABB4AD298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753-4976-BF1C-BABB4AD2984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B753-4976-BF1C-BABB4AD2984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753-4976-BF1C-BABB4AD298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753-4976-BF1C-BABB4AD2984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753-4976-BF1C-BABB4AD2984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753-4976-BF1C-BABB4AD2984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53-4976-BF1C-BABB4AD2984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753-4976-BF1C-BABB4AD2984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53-4976-BF1C-BABB4AD2984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753-4976-BF1C-BABB4AD2984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53-4976-BF1C-BABB4AD2984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753-4976-BF1C-BABB4AD2984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53-4976-BF1C-BABB4AD2984E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753-4976-BF1C-BABB4AD2984E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53-4976-BF1C-BABB4AD2984E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cmpd="sng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753-4976-BF1C-BABB4AD2984E}"/>
              </c:ext>
            </c:extLst>
          </c:dPt>
          <c:cat>
            <c:strRef>
              <c:f>Лист1!$A$2:$A$19</c:f>
              <c:strCache>
                <c:ptCount val="18"/>
                <c:pt idx="0">
                  <c:v>Алдаров К.Р.</c:v>
                </c:pt>
                <c:pt idx="1">
                  <c:v>Бренюк С.А.</c:v>
                </c:pt>
                <c:pt idx="2">
                  <c:v>Вепрев А.А.</c:v>
                </c:pt>
                <c:pt idx="3">
                  <c:v>Кудрявцева Г.Ф.</c:v>
                </c:pt>
                <c:pt idx="4">
                  <c:v>Любенков Г.А.</c:v>
                </c:pt>
                <c:pt idx="5">
                  <c:v>Маслов А.С.</c:v>
                </c:pt>
                <c:pt idx="6">
                  <c:v>Носенко О.Н.</c:v>
                </c:pt>
                <c:pt idx="7">
                  <c:v>Попов О.Н.</c:v>
                </c:pt>
                <c:pt idx="8">
                  <c:v>Сагдеев Т.Р.</c:v>
                </c:pt>
                <c:pt idx="9">
                  <c:v>Сумароков И.А.</c:v>
                </c:pt>
                <c:pt idx="10">
                  <c:v>Тютрин Д.Г.</c:v>
                </c:pt>
                <c:pt idx="11">
                  <c:v>Шевченко С.П.</c:v>
                </c:pt>
                <c:pt idx="12">
                  <c:v>Кондрашов В.И.</c:v>
                </c:pt>
                <c:pt idx="13">
                  <c:v>Романов А.В.</c:v>
                </c:pt>
                <c:pt idx="14">
                  <c:v>Сумароков П.И.</c:v>
                </c:pt>
                <c:pt idx="15">
                  <c:v>Шпаков В.Ю.</c:v>
                </c:pt>
                <c:pt idx="16">
                  <c:v>Курбайлов М.М.</c:v>
                </c:pt>
                <c:pt idx="17">
                  <c:v>Красноштанов А.Н.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B9-4F25-B6C1-E314117EF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525952"/>
        <c:axId val="34527488"/>
      </c:barChart>
      <c:catAx>
        <c:axId val="3452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27488"/>
        <c:crosses val="autoZero"/>
        <c:auto val="1"/>
        <c:lblAlgn val="ctr"/>
        <c:lblOffset val="100"/>
        <c:noMultiLvlLbl val="0"/>
      </c:catAx>
      <c:valAx>
        <c:axId val="3452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2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2</a:t>
            </a:r>
            <a:r>
              <a:rPr lang="en-US" sz="2800" dirty="0">
                <a:solidFill>
                  <a:srgbClr val="002060"/>
                </a:solidFill>
              </a:rPr>
              <a:t>8</a:t>
            </a:r>
            <a:endParaRPr lang="ru-RU" sz="280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7D-4661-9262-E50568982C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A7D-4661-9262-E50568982C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7D-4661-9262-E50568982CD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A7D-4661-9262-E50568982CD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7D-4661-9262-E50568982CD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A7D-4661-9262-E50568982CDA}"/>
              </c:ext>
            </c:extLst>
          </c:dPt>
          <c:cat>
            <c:strRef>
              <c:f>Лист1!$A$2:$A$9</c:f>
              <c:strCache>
                <c:ptCount val="8"/>
                <c:pt idx="0">
                  <c:v>Тереньев А.Н.</c:v>
                </c:pt>
                <c:pt idx="1">
                  <c:v>Аблов А.А.</c:v>
                </c:pt>
                <c:pt idx="2">
                  <c:v>Обухов А.В.</c:v>
                </c:pt>
                <c:pt idx="3">
                  <c:v>Качин А.С.</c:v>
                </c:pt>
                <c:pt idx="4">
                  <c:v>Маслов А.С.</c:v>
                </c:pt>
                <c:pt idx="5">
                  <c:v>Андреев А.А.</c:v>
                </c:pt>
                <c:pt idx="6">
                  <c:v>Некипелов Д.Б.</c:v>
                </c:pt>
                <c:pt idx="7">
                  <c:v>Перетолчин В.В.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75</c:v>
                </c:pt>
                <c:pt idx="1">
                  <c:v>75</c:v>
                </c:pt>
                <c:pt idx="2">
                  <c:v>85.714285714285708</c:v>
                </c:pt>
                <c:pt idx="3">
                  <c:v>85.714285714285708</c:v>
                </c:pt>
                <c:pt idx="4">
                  <c:v>89.285714285714292</c:v>
                </c:pt>
                <c:pt idx="5">
                  <c:v>92.857142857142861</c:v>
                </c:pt>
                <c:pt idx="6">
                  <c:v>96.428571428571431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AD7-48D3-8FF5-53662D19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3790592"/>
        <c:axId val="33792384"/>
      </c:barChart>
      <c:catAx>
        <c:axId val="33790592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92384"/>
        <c:crosses val="autoZero"/>
        <c:auto val="1"/>
        <c:lblAlgn val="ctr"/>
        <c:lblOffset val="100"/>
        <c:tickLblSkip val="1"/>
        <c:noMultiLvlLbl val="0"/>
      </c:catAx>
      <c:valAx>
        <c:axId val="3379238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9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20</a:t>
            </a:r>
          </a:p>
        </c:rich>
      </c:tx>
      <c:layout>
        <c:manualLayout>
          <c:xMode val="edge"/>
          <c:yMode val="edge"/>
          <c:x val="0.3436743186842291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202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F3-4636-AEE3-3F10B581E4C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CF3-4636-AEE3-3F10B581E4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F3-4636-AEE3-3F10B581E4C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CF3-4636-AEE3-3F10B581E4C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F3-4636-AEE3-3F10B581E4C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CF3-4636-AEE3-3F10B581E4C6}"/>
              </c:ext>
            </c:extLst>
          </c:dPt>
          <c:cat>
            <c:strRef>
              <c:f>Лист1!$A$2:$A$9</c:f>
              <c:strCache>
                <c:ptCount val="8"/>
                <c:pt idx="0">
                  <c:v>Сумароков П.И. </c:v>
                </c:pt>
                <c:pt idx="1">
                  <c:v>Шпаков В.Ю.</c:v>
                </c:pt>
                <c:pt idx="2">
                  <c:v>Белов А.С.</c:v>
                </c:pt>
                <c:pt idx="3">
                  <c:v>Бакуров Е.В.</c:v>
                </c:pt>
                <c:pt idx="4">
                  <c:v>Сарсенбаев Е.С.</c:v>
                </c:pt>
                <c:pt idx="5">
                  <c:v>Любенков Г.А.</c:v>
                </c:pt>
                <c:pt idx="6">
                  <c:v>Кудрявцева Г.Ф.</c:v>
                </c:pt>
                <c:pt idx="7">
                  <c:v>Дикусарова Н.И.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35</c:v>
                </c:pt>
                <c:pt idx="1">
                  <c:v>55</c:v>
                </c:pt>
                <c:pt idx="2">
                  <c:v>80</c:v>
                </c:pt>
                <c:pt idx="3">
                  <c:v>85</c:v>
                </c:pt>
                <c:pt idx="4">
                  <c:v>90</c:v>
                </c:pt>
                <c:pt idx="5">
                  <c:v>95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2C-4B3C-82E9-63F7F0ED8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83979648"/>
        <c:axId val="34942976"/>
      </c:barChart>
      <c:catAx>
        <c:axId val="83979648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42976"/>
        <c:crosses val="autoZero"/>
        <c:auto val="1"/>
        <c:lblAlgn val="ctr"/>
        <c:lblOffset val="100"/>
        <c:tickLblSkip val="1"/>
        <c:noMultiLvlLbl val="0"/>
      </c:catAx>
      <c:valAx>
        <c:axId val="3494297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7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0A-4EDF-BF2F-82B7AE040F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70A-4EDF-BF2F-82B7AE040F6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0A-4EDF-BF2F-82B7AE040F6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70A-4EDF-BF2F-82B7AE040F64}"/>
              </c:ext>
            </c:extLst>
          </c:dPt>
          <c:cat>
            <c:strRef>
              <c:f>Лист1!$A$2:$A$6</c:f>
              <c:strCache>
                <c:ptCount val="5"/>
                <c:pt idx="0">
                  <c:v>Гаськов А.Ю.</c:v>
                </c:pt>
                <c:pt idx="1">
                  <c:v>Бренюк С.А.</c:v>
                </c:pt>
                <c:pt idx="2">
                  <c:v>Крывовязый И.В.</c:v>
                </c:pt>
                <c:pt idx="3">
                  <c:v>Шевченко С.П.</c:v>
                </c:pt>
                <c:pt idx="4">
                  <c:v>Лобков А.В.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95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8F-4B2C-B910-9D74AE0A5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9751680"/>
        <c:axId val="39753216"/>
      </c:barChart>
      <c:catAx>
        <c:axId val="39751680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53216"/>
        <c:crosses val="autoZero"/>
        <c:auto val="1"/>
        <c:lblAlgn val="ctr"/>
        <c:lblOffset val="100"/>
        <c:tickLblSkip val="1"/>
        <c:noMultiLvlLbl val="0"/>
      </c:catAx>
      <c:valAx>
        <c:axId val="397532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5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24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AC5-4C83-8C42-A33A8024157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C5-4C83-8C42-A33A8024157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AC5-4C83-8C42-A33A80241578}"/>
              </c:ext>
            </c:extLst>
          </c:dPt>
          <c:cat>
            <c:strRef>
              <c:f>Лист1!$A$2:$A$6</c:f>
              <c:strCache>
                <c:ptCount val="5"/>
                <c:pt idx="0">
                  <c:v>Сагдеев Т.Р.</c:v>
                </c:pt>
                <c:pt idx="1">
                  <c:v>Алдаров К.Р.</c:v>
                </c:pt>
                <c:pt idx="2">
                  <c:v>Тютрин Д.Г.</c:v>
                </c:pt>
                <c:pt idx="3">
                  <c:v>Безродных О.В. </c:v>
                </c:pt>
                <c:pt idx="4">
                  <c:v>Синцова И.А.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83</c:v>
                </c:pt>
                <c:pt idx="2">
                  <c:v>92</c:v>
                </c:pt>
                <c:pt idx="3">
                  <c:v>92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1A-427A-A5F9-AEC9CAF2E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39518592"/>
        <c:axId val="39520512"/>
      </c:barChart>
      <c:catAx>
        <c:axId val="39518592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520512"/>
        <c:crosses val="autoZero"/>
        <c:auto val="1"/>
        <c:lblAlgn val="ctr"/>
        <c:lblOffset val="100"/>
        <c:tickLblSkip val="1"/>
        <c:noMultiLvlLbl val="0"/>
      </c:catAx>
      <c:valAx>
        <c:axId val="3952051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51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66-4C71-A1EF-4E265F142E5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466-4C71-A1EF-4E265F142E5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66-4C71-A1EF-4E265F142E5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466-4C71-A1EF-4E265F142E54}"/>
              </c:ext>
            </c:extLst>
          </c:dPt>
          <c:cat>
            <c:strRef>
              <c:f>Лист1!$A$2:$A$7</c:f>
              <c:strCache>
                <c:ptCount val="6"/>
                <c:pt idx="0">
                  <c:v>Чекотова Н.А.</c:v>
                </c:pt>
                <c:pt idx="1">
                  <c:v>Кондрашов В.И.</c:v>
                </c:pt>
                <c:pt idx="2">
                  <c:v>Вепрев А.А.</c:v>
                </c:pt>
                <c:pt idx="3">
                  <c:v>Труфанов Н.С.</c:v>
                </c:pt>
                <c:pt idx="4">
                  <c:v>Носенко О.Н.</c:v>
                </c:pt>
                <c:pt idx="5">
                  <c:v>Хайдуков В.В.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23.5</c:v>
                </c:pt>
                <c:pt idx="1">
                  <c:v>59</c:v>
                </c:pt>
                <c:pt idx="2">
                  <c:v>88.2</c:v>
                </c:pt>
                <c:pt idx="3">
                  <c:v>94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9F-404E-BE3B-9D3A1902C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42931712"/>
        <c:axId val="42933248"/>
      </c:barChart>
      <c:catAx>
        <c:axId val="42931712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33248"/>
        <c:crosses val="autoZero"/>
        <c:auto val="1"/>
        <c:lblAlgn val="ctr"/>
        <c:lblOffset val="100"/>
        <c:tickLblSkip val="1"/>
        <c:noMultiLvlLbl val="0"/>
      </c:catAx>
      <c:valAx>
        <c:axId val="429332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Всего заседаний 13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856191613088423"/>
          <c:y val="0.13663256169452756"/>
          <c:w val="0.678905475382656"/>
          <c:h val="0.785475582015782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Всего заседаний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4FA-4B86-B288-176528C85B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A-4B86-B288-176528C85B5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4FA-4B86-B288-176528C85B57}"/>
              </c:ext>
            </c:extLst>
          </c:dPt>
          <c:cat>
            <c:strRef>
              <c:f>Лист1!$A$2:$A$6</c:f>
              <c:strCache>
                <c:ptCount val="5"/>
                <c:pt idx="0">
                  <c:v>Сумароков И.А.</c:v>
                </c:pt>
                <c:pt idx="1">
                  <c:v>Петрук С.М.</c:v>
                </c:pt>
                <c:pt idx="2">
                  <c:v>Попов О.Н.</c:v>
                </c:pt>
                <c:pt idx="3">
                  <c:v>Франтенко С.С.</c:v>
                </c:pt>
                <c:pt idx="4">
                  <c:v>Габов Р.Ф.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76.92307692307692</c:v>
                </c:pt>
                <c:pt idx="2">
                  <c:v>84.615384615384613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7-4668-9960-8761AAB6F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"/>
        <c:axId val="43488384"/>
        <c:axId val="43489920"/>
      </c:barChart>
      <c:catAx>
        <c:axId val="43488384"/>
        <c:scaling>
          <c:orientation val="minMax"/>
        </c:scaling>
        <c:delete val="0"/>
        <c:axPos val="l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9920"/>
        <c:crosses val="autoZero"/>
        <c:auto val="1"/>
        <c:lblAlgn val="ctr"/>
        <c:lblOffset val="100"/>
        <c:tickLblSkip val="1"/>
        <c:noMultiLvlLbl val="0"/>
      </c:catAx>
      <c:valAx>
        <c:axId val="434899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="1" i="0" baseline="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0.31276</cdr:x>
      <cdr:y>0.1769</cdr:y>
    </cdr:from>
    <cdr:to>
      <cdr:x>0.3681</cdr:x>
      <cdr:y>0.25913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1372" y="816543"/>
          <a:ext cx="543464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20</a:t>
          </a:r>
        </a:p>
      </cdr:txBody>
    </cdr:sp>
  </cdr:relSizeAnchor>
  <cdr:relSizeAnchor xmlns:cdr="http://schemas.openxmlformats.org/drawingml/2006/chartDrawing">
    <cdr:from>
      <cdr:x>0.31158</cdr:x>
      <cdr:y>0.31644</cdr:y>
    </cdr:from>
    <cdr:to>
      <cdr:x>0.36692</cdr:x>
      <cdr:y>0.39867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9870" y="1460648"/>
          <a:ext cx="543464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19</a:t>
          </a:r>
        </a:p>
      </cdr:txBody>
    </cdr:sp>
  </cdr:relSizeAnchor>
  <cdr:relSizeAnchor xmlns:cdr="http://schemas.openxmlformats.org/drawingml/2006/chartDrawing">
    <cdr:from>
      <cdr:x>0.31393</cdr:x>
      <cdr:y>0.48215</cdr:y>
    </cdr:from>
    <cdr:to>
      <cdr:x>0.36927</cdr:x>
      <cdr:y>0.56438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82874" y="2225524"/>
          <a:ext cx="543464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18</a:t>
          </a:r>
        </a:p>
      </cdr:txBody>
    </cdr:sp>
  </cdr:relSizeAnchor>
  <cdr:relSizeAnchor xmlns:cdr="http://schemas.openxmlformats.org/drawingml/2006/chartDrawing">
    <cdr:from>
      <cdr:x>0.31363</cdr:x>
      <cdr:y>0.63851</cdr:y>
    </cdr:from>
    <cdr:to>
      <cdr:x>0.36897</cdr:x>
      <cdr:y>0.72074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79999" y="2947267"/>
          <a:ext cx="543464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18</a:t>
          </a:r>
        </a:p>
      </cdr:txBody>
    </cdr:sp>
  </cdr:relSizeAnchor>
  <cdr:relSizeAnchor xmlns:cdr="http://schemas.openxmlformats.org/drawingml/2006/chartDrawing">
    <cdr:from>
      <cdr:x>0.31334</cdr:x>
      <cdr:y>0.79113</cdr:y>
    </cdr:from>
    <cdr:to>
      <cdr:x>0.36868</cdr:x>
      <cdr:y>0.87337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77123" y="3651757"/>
          <a:ext cx="543464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0.27976</cdr:x>
      <cdr:y>0.17053</cdr:y>
    </cdr:from>
    <cdr:to>
      <cdr:x>0.33159</cdr:x>
      <cdr:y>0.23221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7353" y="787158"/>
          <a:ext cx="508958" cy="284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0.28679</cdr:x>
      <cdr:y>0.15932</cdr:y>
    </cdr:from>
    <cdr:to>
      <cdr:x>0.33686</cdr:x>
      <cdr:y>0.24155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6364" y="735399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17</a:t>
          </a:r>
        </a:p>
      </cdr:txBody>
    </cdr:sp>
  </cdr:relSizeAnchor>
  <cdr:relSizeAnchor xmlns:cdr="http://schemas.openxmlformats.org/drawingml/2006/chartDrawing">
    <cdr:from>
      <cdr:x>0.28825</cdr:x>
      <cdr:y>0.28614</cdr:y>
    </cdr:from>
    <cdr:to>
      <cdr:x>0.33832</cdr:x>
      <cdr:y>0.36838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30741" y="1320800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17</a:t>
          </a:r>
        </a:p>
      </cdr:txBody>
    </cdr:sp>
  </cdr:relSizeAnchor>
  <cdr:relSizeAnchor xmlns:cdr="http://schemas.openxmlformats.org/drawingml/2006/chartDrawing">
    <cdr:from>
      <cdr:x>0.28972</cdr:x>
      <cdr:y>0.41297</cdr:y>
    </cdr:from>
    <cdr:to>
      <cdr:x>0.33979</cdr:x>
      <cdr:y>0.4952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45118" y="1906201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16</a:t>
          </a:r>
        </a:p>
      </cdr:txBody>
    </cdr:sp>
  </cdr:relSizeAnchor>
  <cdr:relSizeAnchor xmlns:cdr="http://schemas.openxmlformats.org/drawingml/2006/chartDrawing">
    <cdr:from>
      <cdr:x>0.29118</cdr:x>
      <cdr:y>0.53979</cdr:y>
    </cdr:from>
    <cdr:to>
      <cdr:x>0.34125</cdr:x>
      <cdr:y>0.62202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9495" y="2491602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15</a:t>
          </a:r>
        </a:p>
      </cdr:txBody>
    </cdr:sp>
  </cdr:relSizeAnchor>
  <cdr:relSizeAnchor xmlns:cdr="http://schemas.openxmlformats.org/drawingml/2006/chartDrawing">
    <cdr:from>
      <cdr:x>0.29264</cdr:x>
      <cdr:y>0.66662</cdr:y>
    </cdr:from>
    <cdr:to>
      <cdr:x>0.34271</cdr:x>
      <cdr:y>0.74885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73872" y="3077003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10</a:t>
          </a:r>
        </a:p>
      </cdr:txBody>
    </cdr:sp>
  </cdr:relSizeAnchor>
  <cdr:relSizeAnchor xmlns:cdr="http://schemas.openxmlformats.org/drawingml/2006/chartDrawing">
    <cdr:from>
      <cdr:x>0.29411</cdr:x>
      <cdr:y>0.79344</cdr:y>
    </cdr:from>
    <cdr:to>
      <cdr:x>0.34418</cdr:x>
      <cdr:y>0.87567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8249" y="3662404"/>
          <a:ext cx="491706" cy="37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0.41658</cdr:x>
      <cdr:y>0.16843</cdr:y>
    </cdr:from>
    <cdr:to>
      <cdr:x>0.47367</cdr:x>
      <cdr:y>0.26001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0940" y="777465"/>
          <a:ext cx="560718" cy="422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13</a:t>
          </a:r>
        </a:p>
      </cdr:txBody>
    </cdr:sp>
  </cdr:relSizeAnchor>
  <cdr:relSizeAnchor xmlns:cdr="http://schemas.openxmlformats.org/drawingml/2006/chartDrawing">
    <cdr:from>
      <cdr:x>0.41804</cdr:x>
      <cdr:y>0.32664</cdr:y>
    </cdr:from>
    <cdr:to>
      <cdr:x>0.47514</cdr:x>
      <cdr:y>0.41821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05317" y="1507706"/>
          <a:ext cx="560718" cy="422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13</a:t>
          </a:r>
        </a:p>
      </cdr:txBody>
    </cdr:sp>
  </cdr:relSizeAnchor>
  <cdr:relSizeAnchor xmlns:cdr="http://schemas.openxmlformats.org/drawingml/2006/chartDrawing">
    <cdr:from>
      <cdr:x>0.4195</cdr:x>
      <cdr:y>0.48484</cdr:y>
    </cdr:from>
    <cdr:to>
      <cdr:x>0.4766</cdr:x>
      <cdr:y>0.57641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9694" y="2237947"/>
          <a:ext cx="560718" cy="422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11</a:t>
          </a:r>
        </a:p>
      </cdr:txBody>
    </cdr:sp>
  </cdr:relSizeAnchor>
  <cdr:relSizeAnchor xmlns:cdr="http://schemas.openxmlformats.org/drawingml/2006/chartDrawing">
    <cdr:from>
      <cdr:x>0.42097</cdr:x>
      <cdr:y>0.64304</cdr:y>
    </cdr:from>
    <cdr:to>
      <cdr:x>0.47807</cdr:x>
      <cdr:y>0.73462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34071" y="2968188"/>
          <a:ext cx="560718" cy="422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/>
            <a:t>10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0.31224</cdr:x>
      <cdr:y>0.11904</cdr:y>
    </cdr:from>
    <cdr:to>
      <cdr:x>0.34966</cdr:x>
      <cdr:y>0.17965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8579" y="609227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14</a:t>
          </a:r>
        </a:p>
      </cdr:txBody>
    </cdr:sp>
  </cdr:relSizeAnchor>
  <cdr:relSizeAnchor xmlns:cdr="http://schemas.openxmlformats.org/drawingml/2006/chartDrawing">
    <cdr:from>
      <cdr:x>0.31201</cdr:x>
      <cdr:y>0.1741</cdr:y>
    </cdr:from>
    <cdr:to>
      <cdr:x>0.34943</cdr:x>
      <cdr:y>0.23472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55704" y="891023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14</a:t>
          </a:r>
        </a:p>
      </cdr:txBody>
    </cdr:sp>
  </cdr:relSizeAnchor>
  <cdr:relSizeAnchor xmlns:cdr="http://schemas.openxmlformats.org/drawingml/2006/chartDrawing">
    <cdr:from>
      <cdr:x>0.31314</cdr:x>
      <cdr:y>0.2456</cdr:y>
    </cdr:from>
    <cdr:to>
      <cdr:x>0.35057</cdr:x>
      <cdr:y>0.30621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70080" y="1256928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13</a:t>
          </a:r>
        </a:p>
      </cdr:txBody>
    </cdr:sp>
  </cdr:relSizeAnchor>
  <cdr:relSizeAnchor xmlns:cdr="http://schemas.openxmlformats.org/drawingml/2006/chartDrawing">
    <cdr:from>
      <cdr:x>0.3136</cdr:x>
      <cdr:y>0.30867</cdr:y>
    </cdr:from>
    <cdr:to>
      <cdr:x>0.35102</cdr:x>
      <cdr:y>0.36928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75830" y="1579701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0.31224</cdr:x>
      <cdr:y>0.3643</cdr:y>
    </cdr:from>
    <cdr:to>
      <cdr:x>0.34967</cdr:x>
      <cdr:y>0.42491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58690" y="1864373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0.3127</cdr:x>
      <cdr:y>0.42442</cdr:y>
    </cdr:from>
    <cdr:to>
      <cdr:x>0.35012</cdr:x>
      <cdr:y>0.48503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4441" y="2172049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0.31315</cdr:x>
      <cdr:y>0.48454</cdr:y>
    </cdr:from>
    <cdr:to>
      <cdr:x>0.35057</cdr:x>
      <cdr:y>0.54515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70192" y="2479725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11</a:t>
          </a:r>
        </a:p>
      </cdr:txBody>
    </cdr:sp>
  </cdr:relSizeAnchor>
  <cdr:relSizeAnchor xmlns:cdr="http://schemas.openxmlformats.org/drawingml/2006/chartDrawing">
    <cdr:from>
      <cdr:x>0.31361</cdr:x>
      <cdr:y>0.54634</cdr:y>
    </cdr:from>
    <cdr:to>
      <cdr:x>0.35103</cdr:x>
      <cdr:y>0.60695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75943" y="2796028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11</a:t>
          </a:r>
        </a:p>
      </cdr:txBody>
    </cdr:sp>
  </cdr:relSizeAnchor>
  <cdr:relSizeAnchor xmlns:cdr="http://schemas.openxmlformats.org/drawingml/2006/chartDrawing">
    <cdr:from>
      <cdr:x>0.3127</cdr:x>
      <cdr:y>0.60983</cdr:y>
    </cdr:from>
    <cdr:to>
      <cdr:x>0.35012</cdr:x>
      <cdr:y>0.67044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964441" y="3120956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10</a:t>
          </a:r>
        </a:p>
      </cdr:txBody>
    </cdr:sp>
  </cdr:relSizeAnchor>
  <cdr:relSizeAnchor xmlns:cdr="http://schemas.openxmlformats.org/drawingml/2006/chartDrawing">
    <cdr:from>
      <cdr:x>0.31315</cdr:x>
      <cdr:y>0.67332</cdr:y>
    </cdr:from>
    <cdr:to>
      <cdr:x>0.35057</cdr:x>
      <cdr:y>0.73393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970192" y="3445885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10</a:t>
          </a:r>
        </a:p>
      </cdr:txBody>
    </cdr:sp>
  </cdr:relSizeAnchor>
  <cdr:relSizeAnchor xmlns:cdr="http://schemas.openxmlformats.org/drawingml/2006/chartDrawing">
    <cdr:from>
      <cdr:x>0.32041</cdr:x>
      <cdr:y>0.73681</cdr:y>
    </cdr:from>
    <cdr:to>
      <cdr:x>0.35783</cdr:x>
      <cdr:y>0.79743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62207" y="3770814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8</a:t>
          </a:r>
        </a:p>
      </cdr:txBody>
    </cdr:sp>
  </cdr:relSizeAnchor>
  <cdr:relSizeAnchor xmlns:cdr="http://schemas.openxmlformats.org/drawingml/2006/chartDrawing">
    <cdr:from>
      <cdr:x>0.32041</cdr:x>
      <cdr:y>0.79862</cdr:y>
    </cdr:from>
    <cdr:to>
      <cdr:x>0.35783</cdr:x>
      <cdr:y>0.85923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062207" y="4087116"/>
          <a:ext cx="474453" cy="31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7</a:t>
          </a:r>
        </a:p>
      </cdr:txBody>
    </cdr:sp>
  </cdr:relSizeAnchor>
  <cdr:relSizeAnchor xmlns:cdr="http://schemas.openxmlformats.org/drawingml/2006/chartDrawing">
    <cdr:from>
      <cdr:x>0.30045</cdr:x>
      <cdr:y>0.86716</cdr:y>
    </cdr:from>
    <cdr:to>
      <cdr:x>0.41521</cdr:x>
      <cdr:y>0.92778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809186" y="4437902"/>
          <a:ext cx="1454947" cy="310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/>
            <a:t>4 из 11-ти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0.30847</cdr:x>
      <cdr:y>0.13397</cdr:y>
    </cdr:from>
    <cdr:to>
      <cdr:x>0.34726</cdr:x>
      <cdr:y>0.16937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0860" y="685636"/>
          <a:ext cx="491705" cy="181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0.36731</cdr:x>
      <cdr:y>0.11233</cdr:y>
    </cdr:from>
    <cdr:to>
      <cdr:x>0.41698</cdr:x>
      <cdr:y>0.16465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56760" y="574852"/>
          <a:ext cx="629728" cy="267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13</a:t>
          </a:r>
        </a:p>
      </cdr:txBody>
    </cdr:sp>
  </cdr:relSizeAnchor>
  <cdr:relSizeAnchor xmlns:cdr="http://schemas.openxmlformats.org/drawingml/2006/chartDrawing">
    <cdr:from>
      <cdr:x>0.36731</cdr:x>
      <cdr:y>0.16271</cdr:y>
    </cdr:from>
    <cdr:to>
      <cdr:x>0.41698</cdr:x>
      <cdr:y>0.21503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56760" y="893374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13</a:t>
          </a:r>
        </a:p>
      </cdr:txBody>
    </cdr:sp>
  </cdr:relSizeAnchor>
  <cdr:relSizeAnchor xmlns:cdr="http://schemas.openxmlformats.org/drawingml/2006/chartDrawing">
    <cdr:from>
      <cdr:x>0.36867</cdr:x>
      <cdr:y>0.21292</cdr:y>
    </cdr:from>
    <cdr:to>
      <cdr:x>0.41834</cdr:x>
      <cdr:y>0.26524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74014" y="1169043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13</a:t>
          </a:r>
        </a:p>
      </cdr:txBody>
    </cdr:sp>
  </cdr:relSizeAnchor>
  <cdr:relSizeAnchor xmlns:cdr="http://schemas.openxmlformats.org/drawingml/2006/chartDrawing">
    <cdr:from>
      <cdr:x>0.36867</cdr:x>
      <cdr:y>0.27225</cdr:y>
    </cdr:from>
    <cdr:to>
      <cdr:x>0.41834</cdr:x>
      <cdr:y>0.32457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74013" y="1494795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13</a:t>
          </a:r>
        </a:p>
      </cdr:txBody>
    </cdr:sp>
  </cdr:relSizeAnchor>
  <cdr:relSizeAnchor xmlns:cdr="http://schemas.openxmlformats.org/drawingml/2006/chartDrawing">
    <cdr:from>
      <cdr:x>0.36935</cdr:x>
      <cdr:y>0.3294</cdr:y>
    </cdr:from>
    <cdr:to>
      <cdr:x>0.41902</cdr:x>
      <cdr:y>0.38173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82639" y="1808605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0.37003</cdr:x>
      <cdr:y>0.38067</cdr:y>
    </cdr:from>
    <cdr:to>
      <cdr:x>0.4197</cdr:x>
      <cdr:y>0.43299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91266" y="2090072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0.37003</cdr:x>
      <cdr:y>0.43527</cdr:y>
    </cdr:from>
    <cdr:to>
      <cdr:x>0.4197</cdr:x>
      <cdr:y>0.48759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91265" y="2389883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12</a:t>
          </a:r>
        </a:p>
      </cdr:txBody>
    </cdr:sp>
  </cdr:relSizeAnchor>
  <cdr:relSizeAnchor xmlns:cdr="http://schemas.openxmlformats.org/drawingml/2006/chartDrawing">
    <cdr:from>
      <cdr:x>0.37003</cdr:x>
      <cdr:y>0.48561</cdr:y>
    </cdr:from>
    <cdr:to>
      <cdr:x>0.4197</cdr:x>
      <cdr:y>0.53793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91266" y="2666277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11</a:t>
          </a:r>
        </a:p>
      </cdr:txBody>
    </cdr:sp>
  </cdr:relSizeAnchor>
  <cdr:relSizeAnchor xmlns:cdr="http://schemas.openxmlformats.org/drawingml/2006/chartDrawing">
    <cdr:from>
      <cdr:x>0.37116</cdr:x>
      <cdr:y>0.54427</cdr:y>
    </cdr:from>
    <cdr:to>
      <cdr:x>0.42083</cdr:x>
      <cdr:y>0.5966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05644" y="2988368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10</a:t>
          </a:r>
        </a:p>
      </cdr:txBody>
    </cdr:sp>
  </cdr:relSizeAnchor>
  <cdr:relSizeAnchor xmlns:cdr="http://schemas.openxmlformats.org/drawingml/2006/chartDrawing">
    <cdr:from>
      <cdr:x>0.37093</cdr:x>
      <cdr:y>0.59677</cdr:y>
    </cdr:from>
    <cdr:to>
      <cdr:x>0.4206</cdr:x>
      <cdr:y>0.64909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02768" y="3276583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10</a:t>
          </a:r>
        </a:p>
      </cdr:txBody>
    </cdr:sp>
  </cdr:relSizeAnchor>
  <cdr:relSizeAnchor xmlns:cdr="http://schemas.openxmlformats.org/drawingml/2006/chartDrawing">
    <cdr:from>
      <cdr:x>0.37644</cdr:x>
      <cdr:y>0.65083</cdr:y>
    </cdr:from>
    <cdr:to>
      <cdr:x>0.42611</cdr:x>
      <cdr:y>0.70315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72524" y="3573423"/>
          <a:ext cx="629728" cy="287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9</a:t>
          </a:r>
        </a:p>
      </cdr:txBody>
    </cdr:sp>
  </cdr:relSizeAnchor>
  <cdr:relSizeAnchor xmlns:cdr="http://schemas.openxmlformats.org/drawingml/2006/chartDrawing">
    <cdr:from>
      <cdr:x>0.37644</cdr:x>
      <cdr:y>0.70624</cdr:y>
    </cdr:from>
    <cdr:to>
      <cdr:x>0.42611</cdr:x>
      <cdr:y>0.75856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772524" y="3877632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7</a:t>
          </a:r>
        </a:p>
      </cdr:txBody>
    </cdr:sp>
  </cdr:relSizeAnchor>
  <cdr:relSizeAnchor xmlns:cdr="http://schemas.openxmlformats.org/drawingml/2006/chartDrawing">
    <cdr:from>
      <cdr:x>0.37644</cdr:x>
      <cdr:y>0.7585</cdr:y>
    </cdr:from>
    <cdr:to>
      <cdr:x>0.42611</cdr:x>
      <cdr:y>0.81082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72524" y="4164588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7</a:t>
          </a:r>
        </a:p>
      </cdr:txBody>
    </cdr:sp>
  </cdr:relSizeAnchor>
  <cdr:relSizeAnchor xmlns:cdr="http://schemas.openxmlformats.org/drawingml/2006/chartDrawing">
    <cdr:from>
      <cdr:x>0.37644</cdr:x>
      <cdr:y>0.81297</cdr:y>
    </cdr:from>
    <cdr:to>
      <cdr:x>0.42611</cdr:x>
      <cdr:y>0.86529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772524" y="4463637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7</a:t>
          </a:r>
        </a:p>
      </cdr:txBody>
    </cdr:sp>
  </cdr:relSizeAnchor>
  <cdr:relSizeAnchor xmlns:cdr="http://schemas.openxmlformats.org/drawingml/2006/chartDrawing">
    <cdr:from>
      <cdr:x>0.37644</cdr:x>
      <cdr:y>0.86743</cdr:y>
    </cdr:from>
    <cdr:to>
      <cdr:x>0.42611</cdr:x>
      <cdr:y>0.91976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772524" y="4762686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5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0.47684</cdr:x>
      <cdr:y>0.13397</cdr:y>
    </cdr:from>
    <cdr:to>
      <cdr:x>0.52224</cdr:x>
      <cdr:y>0.19455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8866" y="711873"/>
          <a:ext cx="558800" cy="321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0" dirty="0"/>
            <a:t>93</a:t>
          </a:r>
        </a:p>
      </cdr:txBody>
    </cdr:sp>
  </cdr:relSizeAnchor>
  <cdr:relSizeAnchor xmlns:cdr="http://schemas.openxmlformats.org/drawingml/2006/chartDrawing">
    <cdr:from>
      <cdr:x>0.37644</cdr:x>
      <cdr:y>0.7585</cdr:y>
    </cdr:from>
    <cdr:to>
      <cdr:x>0.42611</cdr:x>
      <cdr:y>0.81082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72524" y="4164588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0.37644</cdr:x>
      <cdr:y>0.81297</cdr:y>
    </cdr:from>
    <cdr:to>
      <cdr:x>0.42611</cdr:x>
      <cdr:y>0.86529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772524" y="4463637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0.37644</cdr:x>
      <cdr:y>0.86743</cdr:y>
    </cdr:from>
    <cdr:to>
      <cdr:x>0.42611</cdr:x>
      <cdr:y>0.91976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772524" y="4762686"/>
          <a:ext cx="629728" cy="28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0.3787</cdr:x>
      <cdr:y>0.13002</cdr:y>
    </cdr:from>
    <cdr:to>
      <cdr:x>0.42823</cdr:x>
      <cdr:y>0.18977</cdr:y>
    </cdr:to>
    <cdr:sp macro="" textlink="">
      <cdr:nvSpPr>
        <cdr:cNvPr id="3" name="TextBox 2"/>
        <cdr:cNvSpPr txBox="1"/>
      </cdr:nvSpPr>
      <cdr:spPr>
        <a:xfrm xmlns:a="http://schemas.openxmlformats.org/drawingml/2006/main" flipV="1">
          <a:off x="4660900" y="690877"/>
          <a:ext cx="609600" cy="317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0.47581</cdr:x>
      <cdr:y>0.22801</cdr:y>
    </cdr:from>
    <cdr:to>
      <cdr:x>0.53791</cdr:x>
      <cdr:y>0.28537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63150" y="1265782"/>
          <a:ext cx="621649" cy="318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88</a:t>
          </a:r>
        </a:p>
      </cdr:txBody>
    </cdr:sp>
  </cdr:relSizeAnchor>
  <cdr:relSizeAnchor xmlns:cdr="http://schemas.openxmlformats.org/drawingml/2006/chartDrawing">
    <cdr:from>
      <cdr:x>0.47581</cdr:x>
      <cdr:y>0.31883</cdr:y>
    </cdr:from>
    <cdr:to>
      <cdr:x>0.52018</cdr:x>
      <cdr:y>0.38576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56166" y="1694179"/>
          <a:ext cx="5461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82</a:t>
          </a:r>
        </a:p>
      </cdr:txBody>
    </cdr:sp>
  </cdr:relSizeAnchor>
  <cdr:relSizeAnchor xmlns:cdr="http://schemas.openxmlformats.org/drawingml/2006/chartDrawing">
    <cdr:from>
      <cdr:x>0.47684</cdr:x>
      <cdr:y>0.4001</cdr:y>
    </cdr:from>
    <cdr:to>
      <cdr:x>0.52224</cdr:x>
      <cdr:y>0.4718</cdr:y>
    </cdr:to>
    <cdr:sp macro="" textlink="">
      <cdr:nvSpPr>
        <cdr:cNvPr id="6" name="TextBox 5"/>
        <cdr:cNvSpPr txBox="1"/>
      </cdr:nvSpPr>
      <cdr:spPr>
        <a:xfrm xmlns:a="http://schemas.openxmlformats.org/drawingml/2006/main" flipH="1">
          <a:off x="5868863" y="2125979"/>
          <a:ext cx="55880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/>
            <a:t>80</a:t>
          </a:r>
        </a:p>
      </cdr:txBody>
    </cdr:sp>
  </cdr:relSizeAnchor>
  <cdr:relSizeAnchor xmlns:cdr="http://schemas.openxmlformats.org/drawingml/2006/chartDrawing">
    <cdr:from>
      <cdr:x>0.47684</cdr:x>
      <cdr:y>0.48136</cdr:y>
    </cdr:from>
    <cdr:to>
      <cdr:x>0.52018</cdr:x>
      <cdr:y>0.56501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68866" y="2557779"/>
          <a:ext cx="5334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79</a:t>
          </a:r>
        </a:p>
      </cdr:txBody>
    </cdr:sp>
  </cdr:relSizeAnchor>
  <cdr:relSizeAnchor xmlns:cdr="http://schemas.openxmlformats.org/drawingml/2006/chartDrawing">
    <cdr:from>
      <cdr:x>0.47684</cdr:x>
      <cdr:y>0.57696</cdr:y>
    </cdr:from>
    <cdr:to>
      <cdr:x>0.53875</cdr:x>
      <cdr:y>0.64866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5868864" y="3065779"/>
          <a:ext cx="76199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0.47581</cdr:x>
      <cdr:y>0.58652</cdr:y>
    </cdr:from>
    <cdr:to>
      <cdr:x>0.53566</cdr:x>
      <cdr:y>0.64866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856165" y="3116579"/>
          <a:ext cx="736599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78</a:t>
          </a:r>
        </a:p>
      </cdr:txBody>
    </cdr:sp>
  </cdr:relSizeAnchor>
  <cdr:relSizeAnchor xmlns:cdr="http://schemas.openxmlformats.org/drawingml/2006/chartDrawing">
    <cdr:from>
      <cdr:x>0.47478</cdr:x>
      <cdr:y>0.67495</cdr:y>
    </cdr:from>
    <cdr:to>
      <cdr:x>0.52224</cdr:x>
      <cdr:y>0.72992</cdr:y>
    </cdr:to>
    <cdr:sp macro="" textlink="">
      <cdr:nvSpPr>
        <cdr:cNvPr id="10" name="TextBox 9"/>
        <cdr:cNvSpPr txBox="1"/>
      </cdr:nvSpPr>
      <cdr:spPr>
        <a:xfrm xmlns:a="http://schemas.openxmlformats.org/drawingml/2006/main" flipH="1">
          <a:off x="5843463" y="3586479"/>
          <a:ext cx="584202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/>
            <a:t>77</a:t>
          </a:r>
        </a:p>
      </cdr:txBody>
    </cdr:sp>
  </cdr:relSizeAnchor>
  <cdr:relSizeAnchor xmlns:cdr="http://schemas.openxmlformats.org/drawingml/2006/chartDrawing">
    <cdr:from>
      <cdr:x>0.47271</cdr:x>
      <cdr:y>0.76816</cdr:y>
    </cdr:from>
    <cdr:to>
      <cdr:x>0.53256</cdr:x>
      <cdr:y>0.82553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818065" y="4081779"/>
          <a:ext cx="7365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72</a:t>
          </a:r>
        </a:p>
      </cdr:txBody>
    </cdr:sp>
  </cdr:relSizeAnchor>
  <cdr:relSizeAnchor xmlns:cdr="http://schemas.openxmlformats.org/drawingml/2006/chartDrawing">
    <cdr:from>
      <cdr:x>0.30234</cdr:x>
      <cdr:y>0.82792</cdr:y>
    </cdr:from>
    <cdr:to>
      <cdr:x>0.37663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721100" y="45897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0.47581</cdr:x>
      <cdr:y>0.85421</cdr:y>
    </cdr:from>
    <cdr:to>
      <cdr:x>0.5336</cdr:x>
      <cdr:y>0.91874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856165" y="4538979"/>
          <a:ext cx="7112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/>
            <a:t>67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817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0477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86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8985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427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055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6658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576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6389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12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7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194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661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2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  <p:sldLayoutId id="2147484765" r:id="rId12"/>
    <p:sldLayoutId id="2147484766" r:id="rId13"/>
    <p:sldLayoutId id="2147484767" r:id="rId14"/>
    <p:sldLayoutId id="2147484768" r:id="rId15"/>
    <p:sldLayoutId id="214748476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AA7F8-89E6-9F41-A0A1-B121A1523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50" y="2498640"/>
            <a:ext cx="8626148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cs typeface="Al Bayan Plain" pitchFamily="2" charset="-78"/>
              </a:rPr>
              <a:t/>
            </a:r>
            <a:br>
              <a:rPr lang="ru-RU" sz="4000" dirty="0">
                <a:solidFill>
                  <a:schemeClr val="tx1"/>
                </a:solidFill>
                <a:cs typeface="Al Bayan Plain" pitchFamily="2" charset="-78"/>
              </a:rPr>
            </a:br>
            <a:r>
              <a:rPr lang="ru-RU" sz="4000" dirty="0">
                <a:solidFill>
                  <a:schemeClr val="tx1"/>
                </a:solidFill>
                <a:cs typeface="Al Bayan Plain" pitchFamily="2" charset="-78"/>
              </a:rPr>
              <a:t/>
            </a:r>
            <a:br>
              <a:rPr lang="ru-RU" sz="4000" dirty="0">
                <a:solidFill>
                  <a:schemeClr val="tx1"/>
                </a:solidFill>
                <a:cs typeface="Al Bayan Plain" pitchFamily="2" charset="-78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Информация о работе депутатов Законодательного Собрания Иркутской области третьего созыва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с 01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.01.202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2 по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 31.12.202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cs typeface="Al Bayan Plain" pitchFamily="2" charset="-78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73" y="5461462"/>
            <a:ext cx="739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63-я сессия Законодательного Собрания Иркутской области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18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января 2023 г.)</a:t>
            </a:r>
          </a:p>
        </p:txBody>
      </p:sp>
      <p:pic>
        <p:nvPicPr>
          <p:cNvPr id="1030" name="Picture 6" descr="https://yt3.ggpht.com/a/AATXAJyWRU639D80aYBbX2kXz4CTOmerLwDCOnF29O3r=s900-c-k-c0xffffffff-no-rj-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26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8C81CB-E308-5B4E-82BC-2BC9B48C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9575"/>
            <a:ext cx="9525000" cy="16956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Комитет по законодательству о государственном строительстве области и местном самоуправлении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4B11EC8-407C-8C4F-8C50-F9BC5C6E2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160" y="1"/>
            <a:ext cx="1767840" cy="176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4908D336-860B-4C41-B9AE-08757CD10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285938"/>
              </p:ext>
            </p:extLst>
          </p:nvPr>
        </p:nvGraphicFramePr>
        <p:xfrm>
          <a:off x="972765" y="1440457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23162" y="2105197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3162" y="2585271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3162" y="3010643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3162" y="3436016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3162" y="3907904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3162" y="4375029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3162" y="4831467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3162" y="7557737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3162" y="5259219"/>
            <a:ext cx="4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91128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99E7F-4FD6-9848-ABD9-346E4AAE1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3" y="227215"/>
            <a:ext cx="920649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бюджету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ценообразованию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финансово-экономическому и налоговому законодательству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F86282A1-2761-8C4B-805B-F5C41E29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4FCDB6F9-5A42-4F84-BD8C-5D6B51DB2E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9567174"/>
              </p:ext>
            </p:extLst>
          </p:nvPr>
        </p:nvGraphicFramePr>
        <p:xfrm>
          <a:off x="447471" y="2014938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4906" y="2656936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4906" y="3092865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9027" y="3562953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4906" y="4057681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4906" y="4504503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4906" y="4933835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4906" y="5400758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1170" y="5867681"/>
            <a:ext cx="5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46007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623A02-B8C3-BD42-92D4-A13D9AB3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здравоохранению и социальной защите</a:t>
            </a:r>
          </a:p>
        </p:txBody>
      </p:sp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1EFB911-D28B-5F42-B15A-ACA53B667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DFD46251-5427-4CA3-B325-801F3AC67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5218767"/>
              </p:ext>
            </p:extLst>
          </p:nvPr>
        </p:nvGraphicFramePr>
        <p:xfrm>
          <a:off x="758756" y="1849019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245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161108-0F36-D043-A059-7DF8375BC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социально-культурному законодательству </a:t>
            </a:r>
          </a:p>
        </p:txBody>
      </p:sp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0FC0AB97-11B8-F249-85AC-34823E5C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A4A428C-828A-4DB8-957E-C70D57500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3865396"/>
              </p:ext>
            </p:extLst>
          </p:nvPr>
        </p:nvGraphicFramePr>
        <p:xfrm>
          <a:off x="787940" y="1930400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82551" y="2717320"/>
            <a:ext cx="56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2551" y="3404558"/>
            <a:ext cx="56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2550" y="4222786"/>
            <a:ext cx="56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2551" y="4910024"/>
            <a:ext cx="56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82552" y="5597262"/>
            <a:ext cx="56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7280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B84457-3C34-434D-82BD-8B6E24CB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Комитет по собственности и экономической политике</a:t>
            </a:r>
          </a:p>
        </p:txBody>
      </p:sp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171F7D3A-2D9F-7C49-B1B2-F2D04B95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06CA1F2-09C4-402B-ADBC-35B5DC930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4839426"/>
              </p:ext>
            </p:extLst>
          </p:nvPr>
        </p:nvGraphicFramePr>
        <p:xfrm>
          <a:off x="677334" y="1766261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265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66CE6-9772-5948-AB53-FA47ACB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законодательству о природопользовании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экологии и сельском хозяйстве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6A28FB01-270E-2845-8740-CEEC4DBFC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BDBE713-92C7-4D09-8083-8B6752A23A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795248"/>
              </p:ext>
            </p:extLst>
          </p:nvPr>
        </p:nvGraphicFramePr>
        <p:xfrm>
          <a:off x="972765" y="2086505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822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66CE6-9772-5948-AB53-FA47ACB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Комитет по строительству и дорожному хозяйству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6A28FB01-270E-2845-8740-CEEC4DBFC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DBDBE713-92C7-4D09-8083-8B6752A23A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159230"/>
              </p:ext>
            </p:extLst>
          </p:nvPr>
        </p:nvGraphicFramePr>
        <p:xfrm>
          <a:off x="535020" y="1930400"/>
          <a:ext cx="9820373" cy="461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50565" y="2700068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0564" y="3251200"/>
            <a:ext cx="132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 из 7-ми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0565" y="3802332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0565" y="4425996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0564" y="5028886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0565" y="5732732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132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095721-5B51-C943-99C4-767B429E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2" y="185942"/>
            <a:ext cx="9884780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Комиссия по Регламенту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депутатской этике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информационной политике и связям с общественными объединениями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C59D0269-ACB5-9E46-B505-35481F0E2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6DDDDBEB-215B-42E4-8436-25D5BC9C37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515524"/>
              </p:ext>
            </p:extLst>
          </p:nvPr>
        </p:nvGraphicFramePr>
        <p:xfrm>
          <a:off x="509902" y="1495969"/>
          <a:ext cx="12678173" cy="511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870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96F49C-ADCF-454A-9711-F2560A8C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1" y="460305"/>
            <a:ext cx="9577517" cy="70873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Комиссия по контрольной деятельности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FE692252-BF44-9D4E-A5F4-398BD1582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9ED5DF16-65DF-408D-80E7-AC891A522D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898801"/>
              </p:ext>
            </p:extLst>
          </p:nvPr>
        </p:nvGraphicFramePr>
        <p:xfrm>
          <a:off x="-486173" y="1169043"/>
          <a:ext cx="12678173" cy="549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094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96F49C-ADCF-454A-9711-F2560A8C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1" y="460305"/>
            <a:ext cx="9577517" cy="708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Средний показатель явки депутатов на заседания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комитетов и комиссий (%)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FE692252-BF44-9D4E-A5F4-398BD1582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9ED5DF16-65DF-408D-80E7-AC891A522D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8513333"/>
              </p:ext>
            </p:extLst>
          </p:nvPr>
        </p:nvGraphicFramePr>
        <p:xfrm>
          <a:off x="76200" y="1052599"/>
          <a:ext cx="10010603" cy="555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7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0544DA-D85F-CF4A-BF12-B1137753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Всего за отчетный период: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457635-09F5-E743-9D4B-83EAA9B7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4" y="1417363"/>
            <a:ext cx="8536598" cy="363695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Состоялось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11 сессий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Законодательного Собрания Иркутской области третьего созыва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Рассмотрено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299 вопросов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Принято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356 постановлений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Проведено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158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заседаний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постоянных комитетов и комиссий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Принято в окончательном чтении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125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законов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Проведено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правительственных 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депутатских часа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Поддержано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парламентских запроса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0BDFE66B-C33C-7B4B-BAF9-E37B6FBE3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1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386C59-065C-80C4-0CC9-4991A568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ЗАКОНОДАТЕЛЬНЫЕ ИНИЦИАТИВЫ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FED8CF2-F022-9180-D352-0A62FA5C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98" y="1509228"/>
            <a:ext cx="9648485" cy="518487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Всего в 2022 году внесено в Законодательное Собрание и рассмотрено 544 законодательные инициативы. Из них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144 законопроекта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400 поправок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В том числе депутатами Законодательного Собрания внесено 309 (2021 – 264) законодательных инициатив. Из них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44 законопроекта (32 – приняты окончательно, 1 – отклонен, 3 – отозваны, 8 – не рассматривались на сессиях)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265 поправок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610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53123-BEC1-1244-9573-B445678B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03" y="45284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Лидеры по количеству индивидуально внесенных законопроектов: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00065B5-80F6-5947-8072-1C9BD71F4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34271"/>
              </p:ext>
            </p:extLst>
          </p:nvPr>
        </p:nvGraphicFramePr>
        <p:xfrm>
          <a:off x="350934" y="2207623"/>
          <a:ext cx="9994848" cy="338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703">
                  <a:extLst>
                    <a:ext uri="{9D8B030D-6E8A-4147-A177-3AD203B41FA5}">
                      <a16:colId xmlns:a16="http://schemas.microsoft.com/office/drawing/2014/main" xmlns="" val="1263053370"/>
                    </a:ext>
                  </a:extLst>
                </a:gridCol>
                <a:gridCol w="5171145">
                  <a:extLst>
                    <a:ext uri="{9D8B030D-6E8A-4147-A177-3AD203B41FA5}">
                      <a16:colId xmlns:a16="http://schemas.microsoft.com/office/drawing/2014/main" xmlns="" val="3404857921"/>
                    </a:ext>
                  </a:extLst>
                </a:gridCol>
              </a:tblGrid>
              <a:tr h="5574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</a:t>
                      </a:r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</a:t>
                      </a:r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70299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5832479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1078282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</a:t>
                      </a:r>
                      <a:r>
                        <a:rPr lang="ru-RU" sz="24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Г.Ф.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0205822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Дикусарова</a:t>
                      </a:r>
                      <a:r>
                        <a:rPr lang="ru-RU" sz="2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7288800"/>
                  </a:ext>
                </a:extLst>
              </a:tr>
              <a:tr h="56531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Труфанов Н.С.</a:t>
                      </a:r>
                      <a:endParaRPr lang="ru-RU" sz="2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1418"/>
                  </a:ext>
                </a:extLst>
              </a:tr>
            </a:tbl>
          </a:graphicData>
        </a:graphic>
      </p:graphicFrame>
      <p:pic>
        <p:nvPicPr>
          <p:cNvPr id="5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BCAEF779-48F8-BB46-9553-14436517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3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61323"/>
              </p:ext>
            </p:extLst>
          </p:nvPr>
        </p:nvGraphicFramePr>
        <p:xfrm>
          <a:off x="311631" y="983410"/>
          <a:ext cx="347883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2748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Перетолчин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</a:t>
                      </a: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Алдаров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Любенков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Г.А.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Синцова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Труфанов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913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Кудрявцева Г.Ф.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59234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26982"/>
              </p:ext>
            </p:extLst>
          </p:nvPr>
        </p:nvGraphicFramePr>
        <p:xfrm>
          <a:off x="3790467" y="983410"/>
          <a:ext cx="347883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49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8587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962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Тютрин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Д.Г.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939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Безродных О.В.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6368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Носенко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Бакуров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Бренюк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Вепрев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Маслов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Сарсенбаев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47333"/>
              </p:ext>
            </p:extLst>
          </p:nvPr>
        </p:nvGraphicFramePr>
        <p:xfrm>
          <a:off x="7288072" y="983410"/>
          <a:ext cx="3478836" cy="4075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1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4359349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Романов А.В.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7902083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538161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Терентьев А.Н.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5031299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Хайдуков В.В.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 С.П.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Чекотова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 Д.П.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5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1960" y="120455"/>
            <a:ext cx="9178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Групповые законодательные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189336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76424"/>
              </p:ext>
            </p:extLst>
          </p:nvPr>
        </p:nvGraphicFramePr>
        <p:xfrm>
          <a:off x="320331" y="1456266"/>
          <a:ext cx="347013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4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141823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Синцова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Тютрин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Д.Г.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Носенко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Хайдуков В.В.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Алдаров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К.Р.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71046"/>
              </p:ext>
            </p:extLst>
          </p:nvPr>
        </p:nvGraphicFramePr>
        <p:xfrm>
          <a:off x="3790467" y="1486330"/>
          <a:ext cx="347883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49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8587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Дикусарова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Н.И.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22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78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Лобков А.В.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343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87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Сарсенбаев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Е.С.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060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Труфанов Н.С.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Андреев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Гаськов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30692"/>
              </p:ext>
            </p:extLst>
          </p:nvPr>
        </p:nvGraphicFramePr>
        <p:xfrm>
          <a:off x="7303552" y="1482452"/>
          <a:ext cx="3463356" cy="408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66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 А.С.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Кондрашов В.И.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 Г.Ф.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П.И.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Шевченко С.П.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 Д.П.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669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Маслов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1743" y="152413"/>
            <a:ext cx="9178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Участие в заседаниях советов МКС, ОСЗС, КСПВ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(всего 9 заседаний) </a:t>
            </a:r>
          </a:p>
        </p:txBody>
      </p:sp>
    </p:spTree>
    <p:extLst>
      <p:ext uri="{BB962C8B-B14F-4D97-AF65-F5344CB8AC3E}">
        <p14:creationId xmlns:p14="http://schemas.microsoft.com/office/powerpoint/2010/main" val="2082096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73251"/>
              </p:ext>
            </p:extLst>
          </p:nvPr>
        </p:nvGraphicFramePr>
        <p:xfrm>
          <a:off x="320331" y="1642533"/>
          <a:ext cx="347013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44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20447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Ведерников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А.В.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Дикусарова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Перетолчин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В.В.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Носенко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Андреев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Габов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Лобков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9991"/>
              </p:ext>
            </p:extLst>
          </p:nvPr>
        </p:nvGraphicFramePr>
        <p:xfrm>
          <a:off x="3790467" y="1642533"/>
          <a:ext cx="347883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49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8587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208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А.Ю.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22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Побойкин</a:t>
                      </a: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В.Л.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4788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 Т.Р.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343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Тютрин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Д.Г.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875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Алдаров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К.Р.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4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060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Крывовязый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 И.В.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Синцова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Труфанов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Хайдуков </a:t>
                      </a:r>
                      <a:r>
                        <a:rPr lang="ru-RU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19874"/>
              </p:ext>
            </p:extLst>
          </p:nvPr>
        </p:nvGraphicFramePr>
        <p:xfrm>
          <a:off x="7303552" y="1667933"/>
          <a:ext cx="3463356" cy="408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664">
                  <a:extLst>
                    <a:ext uri="{9D8B030D-6E8A-4147-A177-3AD203B41FA5}">
                      <a16:colId xmlns:a16="http://schemas.microsoft.com/office/drawing/2014/main" xmlns="" val="1747112705"/>
                    </a:ext>
                  </a:extLst>
                </a:gridCol>
                <a:gridCol w="811692">
                  <a:extLst>
                    <a:ext uri="{9D8B030D-6E8A-4147-A177-3AD203B41FA5}">
                      <a16:colId xmlns:a16="http://schemas.microsoft.com/office/drawing/2014/main" xmlns="" val="2105907757"/>
                    </a:ext>
                  </a:extLst>
                </a:gridCol>
              </a:tblGrid>
              <a:tr h="180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 Д.П.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07125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6978184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3801899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385148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 Г.Ф.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39524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938795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Кондрашов В.И.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817536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Маслов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737838"/>
                  </a:ext>
                </a:extLst>
              </a:tr>
              <a:tr h="36696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177990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Сумароков И.А.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142873"/>
                  </a:ext>
                </a:extLst>
              </a:tr>
              <a:tr h="3720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 С.П.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430943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677" y="0"/>
            <a:ext cx="1406323" cy="140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1743" y="152413"/>
            <a:ext cx="9178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Участие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депутатов в мероприятиях с ОМСМО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(всего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14 мероприятий)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9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BBFBD4-E6DE-5848-A6D6-A5126732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69" y="25855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4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343D957-E6DF-D340-8CB8-4FB31273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64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2" y="392198"/>
            <a:ext cx="9598199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принявшие участие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 работе всех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1 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100%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) сессий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E9CD5546-A5DD-E371-FC7A-1865BC952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31460"/>
              </p:ext>
            </p:extLst>
          </p:nvPr>
        </p:nvGraphicFramePr>
        <p:xfrm>
          <a:off x="1348354" y="2129217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42309852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590789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Андреев А.А.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37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Алдаров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К.Р.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5765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22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Габов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Попов О.Н.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646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Сарсенбаев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106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 И.А.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811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Н.С.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19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Тютрин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0703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Маслов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Хайдуков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37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Шевченко С.П.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550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Носенко О.Н.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Д.П.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3455025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CBBB59F0-846D-875E-D931-DB00AA72F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32292"/>
              </p:ext>
            </p:extLst>
          </p:nvPr>
        </p:nvGraphicFramePr>
        <p:xfrm>
          <a:off x="1348354" y="175837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235868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Ведерников А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834905"/>
                  </a:ext>
                </a:extLst>
              </a:tr>
            </a:tbl>
          </a:graphicData>
        </a:graphic>
      </p:graphicFrame>
      <p:pic>
        <p:nvPicPr>
          <p:cNvPr id="8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72CF58C6-E8A2-89BC-DADA-1D25B2F68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9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-283013" y="-706056"/>
            <a:ext cx="1278436" cy="75640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 txBox="1">
            <a:spLocks/>
          </p:cNvSpPr>
          <p:nvPr/>
        </p:nvSpPr>
        <p:spPr>
          <a:xfrm>
            <a:off x="503824" y="89522"/>
            <a:ext cx="9063613" cy="10465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Депутаты, отработавшие на всех сессиях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 начала до окончания каждого заседания</a:t>
            </a:r>
          </a:p>
        </p:txBody>
      </p:sp>
      <p:pic>
        <p:nvPicPr>
          <p:cNvPr id="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5D6F664-3340-DE44-AF0A-F80CEA32F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8610724" y="-553656"/>
            <a:ext cx="1278436" cy="75640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8">
            <a:extLst>
              <a:ext uri="{FF2B5EF4-FFF2-40B4-BE49-F238E27FC236}">
                <a16:creationId xmlns:a16="http://schemas.microsoft.com/office/drawing/2014/main" xmlns="" id="{CEA1D1DA-B6DA-D7CF-EA9D-0B5B18C8D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868864"/>
              </p:ext>
            </p:extLst>
          </p:nvPr>
        </p:nvGraphicFramePr>
        <p:xfrm>
          <a:off x="586538" y="1745851"/>
          <a:ext cx="9260398" cy="3679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99">
                  <a:extLst>
                    <a:ext uri="{9D8B030D-6E8A-4147-A177-3AD203B41FA5}">
                      <a16:colId xmlns:a16="http://schemas.microsoft.com/office/drawing/2014/main" xmlns="" val="488352741"/>
                    </a:ext>
                  </a:extLst>
                </a:gridCol>
                <a:gridCol w="4630199">
                  <a:extLst>
                    <a:ext uri="{9D8B030D-6E8A-4147-A177-3AD203B41FA5}">
                      <a16:colId xmlns:a16="http://schemas.microsoft.com/office/drawing/2014/main" xmlns="" val="2878417216"/>
                    </a:ext>
                  </a:extLst>
                </a:gridCol>
              </a:tblGrid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Андреев А.А.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Обухов А.В.</a:t>
                      </a:r>
                    </a:p>
                  </a:txBody>
                  <a:tcPr>
                    <a:solidFill>
                      <a:srgbClr val="EA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2829237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Безродных О.В.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Перетолчин</a:t>
                      </a:r>
                      <a:r>
                        <a:rPr lang="ru-RU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34682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Ведерников А.В.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Побойкин</a:t>
                      </a:r>
                      <a:r>
                        <a:rPr lang="ru-RU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В.Л.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75165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Габов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Р.Ф.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Сарсенбаев</a:t>
                      </a:r>
                      <a:r>
                        <a:rPr lang="ru-RU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Е.С.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350459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Гаськов</a:t>
                      </a:r>
                      <a:r>
                        <a:rPr lang="ru-RU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А.Ю.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Синцова И.А.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2209475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Дикусарова Н.И.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Труфанов Н.С.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049961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Егорова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Хайдуков</a:t>
                      </a: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В.В.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95880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Лобков</a:t>
                      </a:r>
                      <a:r>
                        <a:rPr lang="ru-RU" sz="2000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А.В.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Шершнев Д.П.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088502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Некипелов Д.Б.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140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46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FD2FCE-B8F6-F1B5-42AB-9D7C9FFC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7" y="609600"/>
            <a:ext cx="9310254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принявшие участие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в 1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(9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1%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) и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(8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2%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) сессиях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CEA1D1DA-B6DA-D7CF-EA9D-0B5B18C8D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145136"/>
              </p:ext>
            </p:extLst>
          </p:nvPr>
        </p:nvGraphicFramePr>
        <p:xfrm>
          <a:off x="586538" y="1745851"/>
          <a:ext cx="9260398" cy="490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99">
                  <a:extLst>
                    <a:ext uri="{9D8B030D-6E8A-4147-A177-3AD203B41FA5}">
                      <a16:colId xmlns:a16="http://schemas.microsoft.com/office/drawing/2014/main" xmlns="" val="488352741"/>
                    </a:ext>
                  </a:extLst>
                </a:gridCol>
                <a:gridCol w="4630199">
                  <a:extLst>
                    <a:ext uri="{9D8B030D-6E8A-4147-A177-3AD203B41FA5}">
                      <a16:colId xmlns:a16="http://schemas.microsoft.com/office/drawing/2014/main" xmlns="" val="2878417216"/>
                    </a:ext>
                  </a:extLst>
                </a:gridCol>
              </a:tblGrid>
              <a:tr h="408781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</a:t>
                      </a:r>
                      <a:r>
                        <a:rPr lang="en-US" b="1" dirty="0"/>
                        <a:t>1%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r>
                        <a:rPr lang="en-US" dirty="0"/>
                        <a:t>2%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169664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Бакуров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Е.В.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Аблов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9301131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Бренюк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Белов А.С.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08910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Вепрев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Петрук С.М.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829237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Кондрашов В.И.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Терентьев А.Н.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34682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Качин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Шпаков В.Ю.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75165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Красноштанов А.Н.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350459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Крывовязый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2209475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Кудрявцева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Г.Ф.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049961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Любенков</a:t>
                      </a:r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958809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Сагдеев</a:t>
                      </a:r>
                      <a:r>
                        <a:rPr lang="ru-RU" b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Т.Р.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088502"/>
                  </a:ext>
                </a:extLst>
              </a:tr>
              <a:tr h="40878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Франтенко С.С.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1402189"/>
                  </a:ext>
                </a:extLst>
              </a:tr>
            </a:tbl>
          </a:graphicData>
        </a:graphic>
      </p:graphicFrame>
      <p:pic>
        <p:nvPicPr>
          <p:cNvPr id="9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9914B6C8-E1F7-BF1E-16A4-BCDF45A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E23A7A-4955-8149-BBF2-F3BFAACD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71" y="697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Депутаты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принявшие участие в работе 65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%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и менее сессий: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F4EB8E-CD5F-5D40-BDA8-5DF2B148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4D9EAAB-A88F-F54A-BB22-355F43A41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918318"/>
              </p:ext>
            </p:extLst>
          </p:nvPr>
        </p:nvGraphicFramePr>
        <p:xfrm>
          <a:off x="1292839" y="244159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4A447A17-7FFA-FC46-B364-5583F9610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8076001"/>
              </p:ext>
            </p:extLst>
          </p:nvPr>
        </p:nvGraphicFramePr>
        <p:xfrm>
          <a:off x="565191" y="1558064"/>
          <a:ext cx="10883151" cy="382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5D6F664-3340-DE44-AF0A-F80CEA32F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0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 txBox="1">
            <a:spLocks/>
          </p:cNvSpPr>
          <p:nvPr/>
        </p:nvSpPr>
        <p:spPr>
          <a:xfrm>
            <a:off x="341644" y="237813"/>
            <a:ext cx="9656466" cy="10589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Количество депутатов, </a:t>
            </a:r>
          </a:p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покинувших заседания до их окончания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70005"/>
              </p:ext>
            </p:extLst>
          </p:nvPr>
        </p:nvGraphicFramePr>
        <p:xfrm>
          <a:off x="1507957" y="1423652"/>
          <a:ext cx="8128000" cy="448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42758136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79194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Сессия, дата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проведения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Количество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депутатов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6589922"/>
                  </a:ext>
                </a:extLst>
              </a:tr>
              <a:tr h="40524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52-я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en-US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26 января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521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53-я, </a:t>
                      </a:r>
                      <a:r>
                        <a:rPr lang="ru-RU" sz="16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 февраля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63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54-я,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 марта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726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55-я,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</a:t>
                      </a: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6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56-я,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25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мая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55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57-я,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</a:t>
                      </a: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июня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22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58-я,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сентября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октября</a:t>
                      </a:r>
                      <a:endParaRPr lang="ru-RU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970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60-я,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</a:t>
                      </a: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ноября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20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61-я,</a:t>
                      </a:r>
                      <a:r>
                        <a:rPr lang="ru-RU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ноября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384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62-я,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14</a:t>
                      </a:r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декабря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4244006"/>
                  </a:ext>
                </a:extLst>
              </a:tr>
            </a:tbl>
          </a:graphicData>
        </a:graphic>
      </p:graphicFrame>
      <p:pic>
        <p:nvPicPr>
          <p:cNvPr id="13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9914B6C8-E1F7-BF1E-16A4-BCDF45A64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8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F33D7070-777E-83DA-F599-0C7A40E74E39}"/>
              </a:ext>
            </a:extLst>
          </p:cNvPr>
          <p:cNvSpPr txBox="1">
            <a:spLocks/>
          </p:cNvSpPr>
          <p:nvPr/>
        </p:nvSpPr>
        <p:spPr>
          <a:xfrm>
            <a:off x="341644" y="237813"/>
            <a:ext cx="9656466" cy="10561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000" b="1" dirty="0">
                <a:solidFill>
                  <a:schemeClr val="accent2">
                    <a:lumMod val="50000"/>
                  </a:schemeClr>
                </a:solidFill>
              </a:rPr>
              <a:t>Количество заседаний, которые депутаты покинули до их завершения</a:t>
            </a:r>
          </a:p>
        </p:txBody>
      </p:sp>
      <p:pic>
        <p:nvPicPr>
          <p:cNvPr id="11" name="Picture 6" descr="https://yt3.ggpht.com/a/AATXAJyWRU639D80aYBbX2kXz4CTOmerLwDCOnF29O3r=s900-c-k-c0xffffffff-no-rj-mo">
            <a:extLst>
              <a:ext uri="{FF2B5EF4-FFF2-40B4-BE49-F238E27FC236}">
                <a16:creationId xmlns:a16="http://schemas.microsoft.com/office/drawing/2014/main" xmlns="" id="{35D6F664-3340-DE44-AF0A-F80CEA32F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27367C56-9A5A-4A8D-9502-510F37980F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518437"/>
              </p:ext>
            </p:extLst>
          </p:nvPr>
        </p:nvGraphicFramePr>
        <p:xfrm>
          <a:off x="353942" y="1293962"/>
          <a:ext cx="9368028" cy="5063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192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9DC26F-A191-9648-8BA0-6EFA75BF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72" y="209534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Информация об участии депутатов в заседаниях постоянных комитетов и постоянных комиссий Законодательного Собрания Иркутской области за 2022 год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6" descr="https://yt3.ggpht.com/a/AATXAJyWRU639D80aYBbX2kXz4CTOmerLwDCOnF29O3r=s900-c-k-c0xffffffff-no-rj-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0"/>
            <a:ext cx="2105197" cy="210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507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{CD43B358-E6E2-1443-8643-7812C130E18D}tf10001060</Template>
  <TotalTime>4641</TotalTime>
  <Words>1107</Words>
  <Application>Microsoft Office PowerPoint</Application>
  <PresentationFormat>Произвольный</PresentationFormat>
  <Paragraphs>441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  Информация о работе депутатов Законодательного Собрания Иркутской области третьего созыва  с 01.01.2022 по 31.12.2022</vt:lpstr>
      <vt:lpstr>Всего за отчетный период:</vt:lpstr>
      <vt:lpstr>Депутаты, принявшие участие  в работе всех 11 (100%) сессий</vt:lpstr>
      <vt:lpstr>Презентация PowerPoint</vt:lpstr>
      <vt:lpstr>Депутаты, принявшие участие  в 10 (91%) и 9 (82%) сессиях</vt:lpstr>
      <vt:lpstr>Депутаты, принявшие участие в работе 65% (7) и менее сессий:</vt:lpstr>
      <vt:lpstr>Презентация PowerPoint</vt:lpstr>
      <vt:lpstr>Презентация PowerPoint</vt:lpstr>
      <vt:lpstr>Презентация PowerPoint</vt:lpstr>
      <vt:lpstr>Комитет по законодательству о государственном строительстве области и местном самоуправлении</vt:lpstr>
      <vt:lpstr>Комитет по бюджету, ценообразованию, финансово-экономическому и налоговому законодательству</vt:lpstr>
      <vt:lpstr>Комитет по здравоохранению и социальной защите</vt:lpstr>
      <vt:lpstr>Комитет по социально-культурному законодательству </vt:lpstr>
      <vt:lpstr>Комитет по собственности и экономической политике</vt:lpstr>
      <vt:lpstr>Комитет по законодательству о природопользовании, экологии и сельском хозяйстве</vt:lpstr>
      <vt:lpstr>Комитет по строительству и дорожному хозяйству</vt:lpstr>
      <vt:lpstr>Комиссия по Регламенту, депутатской этике, информационной политике и связям с общественными объединениями</vt:lpstr>
      <vt:lpstr>Комиссия по контрольной деятельности</vt:lpstr>
      <vt:lpstr>Средний показатель явки депутатов на заседания комитетов и комиссий (%)</vt:lpstr>
      <vt:lpstr>ЗАКОНОДАТЕЛЬНЫЕ ИНИЦИАТИВЫ  </vt:lpstr>
      <vt:lpstr>Лидеры по количеству индивидуально внесенных законопроектов: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О работе депутатов Законодательного Собрания Иркутской области третьего созыва»  с 01.01.2020 по 31.12.2020</dc:title>
  <dc:creator>Microsoft Office User</dc:creator>
  <cp:lastModifiedBy>ЛаншаковаТатьяна Евгеньевна</cp:lastModifiedBy>
  <cp:revision>170</cp:revision>
  <cp:lastPrinted>2023-01-12T05:22:42Z</cp:lastPrinted>
  <dcterms:created xsi:type="dcterms:W3CDTF">2021-06-08T14:43:45Z</dcterms:created>
  <dcterms:modified xsi:type="dcterms:W3CDTF">2023-01-18T08:40:19Z</dcterms:modified>
</cp:coreProperties>
</file>