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8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1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3.xml" ContentType="application/vnd.openxmlformats-officedocument.presentationml.notesSlide+xml"/>
  <Override PartName="/ppt/tags/tag1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6601" r:id="rId1"/>
    <p:sldMasterId id="2147486631" r:id="rId2"/>
  </p:sldMasterIdLst>
  <p:notesMasterIdLst>
    <p:notesMasterId r:id="rId17"/>
  </p:notesMasterIdLst>
  <p:handoutMasterIdLst>
    <p:handoutMasterId r:id="rId18"/>
  </p:handoutMasterIdLst>
  <p:sldIdLst>
    <p:sldId id="2085" r:id="rId3"/>
    <p:sldId id="2179" r:id="rId4"/>
    <p:sldId id="2200" r:id="rId5"/>
    <p:sldId id="2202" r:id="rId6"/>
    <p:sldId id="2201" r:id="rId7"/>
    <p:sldId id="2211" r:id="rId8"/>
    <p:sldId id="2212" r:id="rId9"/>
    <p:sldId id="2213" r:id="rId10"/>
    <p:sldId id="2231" r:id="rId11"/>
    <p:sldId id="2233" r:id="rId12"/>
    <p:sldId id="2232" r:id="rId13"/>
    <p:sldId id="2221" r:id="rId14"/>
    <p:sldId id="2206" r:id="rId15"/>
    <p:sldId id="2222" r:id="rId16"/>
  </p:sldIdLst>
  <p:sldSz cx="9144000" cy="6858000" type="screen4x3"/>
  <p:notesSz cx="6797675" cy="9928225"/>
  <p:custDataLst>
    <p:tags r:id="rId1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3951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09511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65057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19023" indent="317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77734" algn="l" defTabSz="9110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33284" algn="l" defTabSz="9110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188823" algn="l" defTabSz="9110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44370" algn="l" defTabSz="9110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224_5" initials="k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CBA"/>
    <a:srgbClr val="FFCCCC"/>
    <a:srgbClr val="008000"/>
    <a:srgbClr val="00FF00"/>
    <a:srgbClr val="FF66FF"/>
    <a:srgbClr val="00FFFF"/>
    <a:srgbClr val="CCFFCC"/>
    <a:srgbClr val="006600"/>
    <a:srgbClr val="EF172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82295" autoAdjust="0"/>
  </p:normalViewPr>
  <p:slideViewPr>
    <p:cSldViewPr snapToGrid="0">
      <p:cViewPr varScale="1">
        <p:scale>
          <a:sx n="89" d="100"/>
          <a:sy n="89" d="100"/>
        </p:scale>
        <p:origin x="2436" y="90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1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обеспеченность</a:t>
            </a:r>
            <a:r>
              <a:rPr lang="ru-RU" sz="1200" baseline="0" dirty="0"/>
              <a:t> населения налоговыми и неналоговыми доходами*, руб./чел.</a:t>
            </a:r>
            <a:endParaRPr lang="ru-RU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FA-4684-87DD-3937429E7CF0}"/>
              </c:ext>
            </c:extLst>
          </c:dPt>
          <c:dPt>
            <c:idx val="1"/>
            <c:invertIfNegative val="0"/>
            <c:bubble3D val="0"/>
            <c:spPr>
              <a:solidFill>
                <a:srgbClr val="FF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0FA-4684-87DD-3937429E7CF0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FA-4684-87DD-3937429E7CF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4638D54-2B38-41F5-A678-7B94DBBECADC}" type="VALUE">
                      <a:rPr lang="ru-RU" smtClean="0"/>
                      <a:pPr/>
                      <a:t>[ЗНАЧЕНИЕ]</a:t>
                    </a:fld>
                    <a:endParaRPr lang="ru-RU" dirty="0"/>
                  </a:p>
                  <a:p>
                    <a:r>
                      <a:rPr lang="ru-RU" dirty="0"/>
                      <a:t>27 место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0FA-4684-87DD-3937429E7CF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DA42C7C-693D-4812-BDB4-E374050B2684}" type="VALUE">
                      <a:rPr lang="ru-RU" smtClean="0"/>
                      <a:pPr/>
                      <a:t>[ЗНАЧЕНИЕ]</a:t>
                    </a:fld>
                    <a:endParaRPr lang="ru-RU" dirty="0"/>
                  </a:p>
                  <a:p>
                    <a:r>
                      <a:rPr lang="ru-RU" dirty="0"/>
                      <a:t>14 место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0FA-4684-87DD-3937429E7CF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AC1C7B3-9D2A-43A9-96E2-A5934E62347E}" type="VALUE">
                      <a:rPr lang="ru-RU" smtClean="0"/>
                      <a:pPr/>
                      <a:t>[ЗНАЧЕНИЕ]</a:t>
                    </a:fld>
                    <a:endParaRPr lang="ru-RU" dirty="0"/>
                  </a:p>
                  <a:p>
                    <a:r>
                      <a:rPr lang="ru-RU" dirty="0">
                        <a:solidFill>
                          <a:srgbClr val="C00000"/>
                        </a:solidFill>
                      </a:rPr>
                      <a:t>29 место в РФ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0FA-4684-87DD-3937429E7CF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9AE542F-D4BD-44F1-8FC4-D0C6E4DCFD22}" type="VALUE">
                      <a:rPr lang="ru-RU" smtClean="0"/>
                      <a:pPr/>
                      <a:t>[ЗНАЧЕНИЕ]</a:t>
                    </a:fld>
                    <a:endParaRPr lang="ru-RU"/>
                  </a:p>
                  <a:p>
                    <a:r>
                      <a:rPr lang="ru-RU"/>
                      <a:t>8 место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0FA-4684-87DD-3937429E7C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г. Усолье-Сибирское</c:v>
                </c:pt>
                <c:pt idx="1">
                  <c:v>Усольский р.</c:v>
                </c:pt>
                <c:pt idx="2">
                  <c:v>В среднем по региону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5534</c:v>
                </c:pt>
                <c:pt idx="1">
                  <c:v>8559</c:v>
                </c:pt>
                <c:pt idx="2">
                  <c:v>9479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FA-4684-87DD-3937429E7C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11874552"/>
        <c:axId val="311866320"/>
      </c:barChart>
      <c:catAx>
        <c:axId val="311874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1866320"/>
        <c:crosses val="autoZero"/>
        <c:auto val="1"/>
        <c:lblAlgn val="ctr"/>
        <c:lblOffset val="100"/>
        <c:noMultiLvlLbl val="0"/>
      </c:catAx>
      <c:valAx>
        <c:axId val="31186632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11874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темп роста за</a:t>
            </a:r>
            <a:r>
              <a:rPr lang="ru-RU" sz="1200" baseline="0" dirty="0"/>
              <a:t> 2015 год</a:t>
            </a:r>
            <a:r>
              <a:rPr lang="ru-RU" sz="1200" dirty="0"/>
              <a:t>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solidFill>
              <a:srgbClr val="FFCCFF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E6-4757-9105-FDACEC16E8E5}"/>
              </c:ext>
            </c:extLst>
          </c:dPt>
          <c:dPt>
            <c:idx val="1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E6-4757-9105-FDACEC16E8E5}"/>
              </c:ext>
            </c:extLst>
          </c:dPt>
          <c:dPt>
            <c:idx val="2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E6-4757-9105-FDACEC16E8E5}"/>
              </c:ext>
            </c:extLst>
          </c:dPt>
          <c:dPt>
            <c:idx val="3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E6-4757-9105-FDACEC16E8E5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FE6-4757-9105-FDACEC16E8E5}"/>
              </c:ext>
            </c:extLst>
          </c:dPt>
          <c:dPt>
            <c:idx val="5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FE6-4757-9105-FDACEC16E8E5}"/>
              </c:ext>
            </c:extLst>
          </c:dPt>
          <c:dPt>
            <c:idx val="6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FE6-4757-9105-FDACEC16E8E5}"/>
              </c:ext>
            </c:extLst>
          </c:dPt>
          <c:dPt>
            <c:idx val="7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FE6-4757-9105-FDACEC16E8E5}"/>
              </c:ext>
            </c:extLst>
          </c:dPt>
          <c:dPt>
            <c:idx val="8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FE6-4757-9105-FDACEC16E8E5}"/>
              </c:ext>
            </c:extLst>
          </c:dPt>
          <c:dPt>
            <c:idx val="9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FE6-4757-9105-FDACEC16E8E5}"/>
              </c:ext>
            </c:extLst>
          </c:dPt>
          <c:dPt>
            <c:idx val="10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FE6-4757-9105-FDACEC16E8E5}"/>
              </c:ext>
            </c:extLst>
          </c:dPt>
          <c:dPt>
            <c:idx val="11"/>
            <c:invertIfNegative val="0"/>
            <c:bubble3D val="0"/>
            <c:spPr>
              <a:solidFill>
                <a:srgbClr val="C0E498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FE6-4757-9105-FDACEC16E8E5}"/>
              </c:ext>
            </c:extLst>
          </c:dPt>
          <c:dLbls>
            <c:dLbl>
              <c:idx val="0"/>
              <c:layout>
                <c:manualLayout>
                  <c:x val="-2.8486999385847734E-3"/>
                  <c:y val="-1.61024865595212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E6-4757-9105-FDACEC16E8E5}"/>
                </c:ext>
              </c:extLst>
            </c:dLbl>
            <c:dLbl>
              <c:idx val="1"/>
              <c:layout>
                <c:manualLayout>
                  <c:x val="2.8486999385847734E-3"/>
                  <c:y val="-6.58745696324458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E6-4757-9105-FDACEC16E8E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FE6-4757-9105-FDACEC16E8E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FE6-4757-9105-FDACEC16E8E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FE6-4757-9105-FDACEC16E8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КБ Кемеровской области</c:v>
                </c:pt>
                <c:pt idx="1">
                  <c:v>КБ Алтайского края</c:v>
                </c:pt>
                <c:pt idx="2">
                  <c:v>КБ Республики Алтай</c:v>
                </c:pt>
                <c:pt idx="3">
                  <c:v>КБ Республики Бурятия</c:v>
                </c:pt>
                <c:pt idx="4">
                  <c:v>КБ Омской области</c:v>
                </c:pt>
                <c:pt idx="5">
                  <c:v>КБ Новосибирской области</c:v>
                </c:pt>
                <c:pt idx="6">
                  <c:v>КБ Иркутской области</c:v>
                </c:pt>
                <c:pt idx="7">
                  <c:v>КБ Забайкальского края</c:v>
                </c:pt>
                <c:pt idx="8">
                  <c:v>КБ Томской области</c:v>
                </c:pt>
                <c:pt idx="9">
                  <c:v>КБ Красноярского края</c:v>
                </c:pt>
                <c:pt idx="10">
                  <c:v>КБ Республики Хакасия</c:v>
                </c:pt>
                <c:pt idx="11">
                  <c:v>КБ Республики Тыва</c:v>
                </c:pt>
              </c:strCache>
            </c:strRef>
          </c:cat>
          <c:val>
            <c:numRef>
              <c:f>Лист1!$B$2:$B$13</c:f>
              <c:numCache>
                <c:formatCode>0.0%</c:formatCode>
                <c:ptCount val="12"/>
                <c:pt idx="0">
                  <c:v>0.92179408060026757</c:v>
                </c:pt>
                <c:pt idx="1">
                  <c:v>0.99172563108690004</c:v>
                </c:pt>
                <c:pt idx="2">
                  <c:v>0.99637635166834626</c:v>
                </c:pt>
                <c:pt idx="3">
                  <c:v>0.99932784323335522</c:v>
                </c:pt>
                <c:pt idx="4">
                  <c:v>1.0051917371114134</c:v>
                </c:pt>
                <c:pt idx="5">
                  <c:v>1.0093927212728881</c:v>
                </c:pt>
                <c:pt idx="6">
                  <c:v>1.0100886833621427</c:v>
                </c:pt>
                <c:pt idx="7">
                  <c:v>1.0108848770170777</c:v>
                </c:pt>
                <c:pt idx="8">
                  <c:v>1.0147644018208228</c:v>
                </c:pt>
                <c:pt idx="9">
                  <c:v>1.0194449939308972</c:v>
                </c:pt>
                <c:pt idx="10">
                  <c:v>1.0222838582473084</c:v>
                </c:pt>
                <c:pt idx="11">
                  <c:v>1.0524532805390105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FE6-4757-9105-FDACEC16E8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10593736"/>
        <c:axId val="310586288"/>
      </c:barChart>
      <c:catAx>
        <c:axId val="310593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0586288"/>
        <c:crosses val="autoZero"/>
        <c:auto val="1"/>
        <c:lblAlgn val="ctr"/>
        <c:lblOffset val="100"/>
        <c:noMultiLvlLbl val="0"/>
      </c:catAx>
      <c:valAx>
        <c:axId val="310586288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310593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размер</a:t>
            </a:r>
            <a:r>
              <a:rPr lang="ru-RU" sz="1200" baseline="0" dirty="0"/>
              <a:t> налога в расчете на 1 жителя в трудоспособном возрасте*, руб./чел</a:t>
            </a:r>
            <a:endParaRPr lang="ru-RU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solidFill>
              <a:srgbClr val="FFCCFF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DA-4473-B76B-B03A80555356}"/>
              </c:ext>
            </c:extLst>
          </c:dPt>
          <c:dPt>
            <c:idx val="1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DA-4473-B76B-B03A80555356}"/>
              </c:ext>
            </c:extLst>
          </c:dPt>
          <c:dPt>
            <c:idx val="2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DA-4473-B76B-B03A80555356}"/>
              </c:ext>
            </c:extLst>
          </c:dPt>
          <c:dPt>
            <c:idx val="3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DA-4473-B76B-B03A80555356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CDA-4473-B76B-B03A80555356}"/>
              </c:ext>
            </c:extLst>
          </c:dPt>
          <c:dPt>
            <c:idx val="5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CDA-4473-B76B-B03A80555356}"/>
              </c:ext>
            </c:extLst>
          </c:dPt>
          <c:dPt>
            <c:idx val="6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CDA-4473-B76B-B03A80555356}"/>
              </c:ext>
            </c:extLst>
          </c:dPt>
          <c:dPt>
            <c:idx val="7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CDA-4473-B76B-B03A80555356}"/>
              </c:ext>
            </c:extLst>
          </c:dPt>
          <c:dPt>
            <c:idx val="8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CDA-4473-B76B-B03A80555356}"/>
              </c:ext>
            </c:extLst>
          </c:dPt>
          <c:dPt>
            <c:idx val="9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CDA-4473-B76B-B03A80555356}"/>
              </c:ext>
            </c:extLst>
          </c:dPt>
          <c:dPt>
            <c:idx val="10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CDA-4473-B76B-B03A80555356}"/>
              </c:ext>
            </c:extLst>
          </c:dPt>
          <c:dPt>
            <c:idx val="11"/>
            <c:invertIfNegative val="0"/>
            <c:bubble3D val="0"/>
            <c:spPr>
              <a:solidFill>
                <a:srgbClr val="C0E498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CDA-4473-B76B-B03A80555356}"/>
              </c:ext>
            </c:extLst>
          </c:dPt>
          <c:dLbls>
            <c:dLbl>
              <c:idx val="0"/>
              <c:layout>
                <c:manualLayout>
                  <c:x val="-5.6973998771695468E-3"/>
                  <c:y val="-2.1956460886153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DA-4473-B76B-B03A80555356}"/>
                </c:ext>
              </c:extLst>
            </c:dLbl>
            <c:dLbl>
              <c:idx val="1"/>
              <c:layout>
                <c:manualLayout>
                  <c:x val="0"/>
                  <c:y val="2.1959918868810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DA-4473-B76B-B03A80555356}"/>
                </c:ext>
              </c:extLst>
            </c:dLbl>
            <c:dLbl>
              <c:idx val="2"/>
              <c:layout>
                <c:manualLayout>
                  <c:x val="-2.8486999385848254E-3"/>
                  <c:y val="-1.610248655952128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DA-4473-B76B-B03A80555356}"/>
                </c:ext>
              </c:extLst>
            </c:dLbl>
            <c:dLbl>
              <c:idx val="3"/>
              <c:layout>
                <c:manualLayout>
                  <c:x val="-2.8486999385847209E-3"/>
                  <c:y val="-2.19581898774819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DA-4473-B76B-B03A80555356}"/>
                </c:ext>
              </c:extLst>
            </c:dLbl>
            <c:dLbl>
              <c:idx val="6"/>
              <c:layout>
                <c:manualLayout>
                  <c:x val="2.8486999385847209E-3"/>
                  <c:y val="2.19581898774819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CDA-4473-B76B-B03A8055535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4CDA-4473-B76B-B03A8055535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4CDA-4473-B76B-B03A805553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Алтайский край</c:v>
                </c:pt>
                <c:pt idx="1">
                  <c:v>Республика Тыва</c:v>
                </c:pt>
                <c:pt idx="2">
                  <c:v>Республика Алтай</c:v>
                </c:pt>
                <c:pt idx="3">
                  <c:v>Омская область</c:v>
                </c:pt>
                <c:pt idx="4">
                  <c:v>Республика Бурятия</c:v>
                </c:pt>
                <c:pt idx="5">
                  <c:v>Республика Хакасия</c:v>
                </c:pt>
                <c:pt idx="6">
                  <c:v>Забайкальский край</c:v>
                </c:pt>
                <c:pt idx="7">
                  <c:v>Кемеровская область</c:v>
                </c:pt>
                <c:pt idx="8">
                  <c:v>Томская область</c:v>
                </c:pt>
                <c:pt idx="9">
                  <c:v>Новосибирская область</c:v>
                </c:pt>
                <c:pt idx="10">
                  <c:v>Иркутская область</c:v>
                </c:pt>
                <c:pt idx="11">
                  <c:v>Красноярский край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15062.589559747865</c:v>
                </c:pt>
                <c:pt idx="1">
                  <c:v>17266.536088268793</c:v>
                </c:pt>
                <c:pt idx="2">
                  <c:v>17865.588372014685</c:v>
                </c:pt>
                <c:pt idx="3">
                  <c:v>18850.608370710277</c:v>
                </c:pt>
                <c:pt idx="4">
                  <c:v>20020.223979937116</c:v>
                </c:pt>
                <c:pt idx="5">
                  <c:v>22021.981097866963</c:v>
                </c:pt>
                <c:pt idx="6">
                  <c:v>24725.764352998416</c:v>
                </c:pt>
                <c:pt idx="7">
                  <c:v>24828.332535962905</c:v>
                </c:pt>
                <c:pt idx="8">
                  <c:v>26796.606852094341</c:v>
                </c:pt>
                <c:pt idx="9">
                  <c:v>26809.974076169085</c:v>
                </c:pt>
                <c:pt idx="10">
                  <c:v>28866.423047465192</c:v>
                </c:pt>
                <c:pt idx="11">
                  <c:v>33569.772238154488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CDA-4473-B76B-B03A805553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15827096"/>
        <c:axId val="315835328"/>
      </c:barChart>
      <c:catAx>
        <c:axId val="315827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5835328"/>
        <c:crosses val="autoZero"/>
        <c:auto val="1"/>
        <c:lblAlgn val="ctr"/>
        <c:lblOffset val="100"/>
        <c:noMultiLvlLbl val="0"/>
      </c:catAx>
      <c:valAx>
        <c:axId val="315835328"/>
        <c:scaling>
          <c:orientation val="minMax"/>
          <c:min val="-3.5"/>
        </c:scaling>
        <c:delete val="1"/>
        <c:axPos val="b"/>
        <c:numFmt formatCode="#,##0" sourceLinked="1"/>
        <c:majorTickMark val="out"/>
        <c:minorTickMark val="none"/>
        <c:tickLblPos val="nextTo"/>
        <c:crossAx val="315827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200" b="0" i="0" baseline="0" dirty="0">
                <a:effectLst/>
              </a:rPr>
              <a:t>темп роста НДФЛ за </a:t>
            </a:r>
            <a:r>
              <a:rPr lang="en-US" sz="1200" b="0" i="0" baseline="0" dirty="0">
                <a:effectLst/>
              </a:rPr>
              <a:t>I</a:t>
            </a:r>
            <a:r>
              <a:rPr lang="ru-RU" sz="1200" b="0" i="0" baseline="0" dirty="0">
                <a:effectLst/>
              </a:rPr>
              <a:t> квартал 2016 года, %</a:t>
            </a:r>
            <a:endParaRPr lang="ru-RU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solidFill>
              <a:srgbClr val="FFCCFF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E6-4757-9105-FDACEC16E8E5}"/>
              </c:ext>
            </c:extLst>
          </c:dPt>
          <c:dPt>
            <c:idx val="1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E6-4757-9105-FDACEC16E8E5}"/>
              </c:ext>
            </c:extLst>
          </c:dPt>
          <c:dPt>
            <c:idx val="2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E6-4757-9105-FDACEC16E8E5}"/>
              </c:ext>
            </c:extLst>
          </c:dPt>
          <c:dPt>
            <c:idx val="3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E6-4757-9105-FDACEC16E8E5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FE6-4757-9105-FDACEC16E8E5}"/>
              </c:ext>
            </c:extLst>
          </c:dPt>
          <c:dPt>
            <c:idx val="5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FE6-4757-9105-FDACEC16E8E5}"/>
              </c:ext>
            </c:extLst>
          </c:dPt>
          <c:dPt>
            <c:idx val="6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FE6-4757-9105-FDACEC16E8E5}"/>
              </c:ext>
            </c:extLst>
          </c:dPt>
          <c:dPt>
            <c:idx val="7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FE6-4757-9105-FDACEC16E8E5}"/>
              </c:ext>
            </c:extLst>
          </c:dPt>
          <c:dPt>
            <c:idx val="8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FE6-4757-9105-FDACEC16E8E5}"/>
              </c:ext>
            </c:extLst>
          </c:dPt>
          <c:dPt>
            <c:idx val="9"/>
            <c:invertIfNegative val="0"/>
            <c:bubble3D val="0"/>
            <c:spPr>
              <a:solidFill>
                <a:srgbClr val="C0E498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FE6-4757-9105-FDACEC16E8E5}"/>
              </c:ext>
            </c:extLst>
          </c:dPt>
          <c:dPt>
            <c:idx val="10"/>
            <c:invertIfNegative val="0"/>
            <c:bubble3D val="0"/>
            <c:spPr>
              <a:solidFill>
                <a:srgbClr val="C0E498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FE6-4757-9105-FDACEC16E8E5}"/>
              </c:ext>
            </c:extLst>
          </c:dPt>
          <c:dPt>
            <c:idx val="11"/>
            <c:invertIfNegative val="0"/>
            <c:bubble3D val="0"/>
            <c:spPr>
              <a:solidFill>
                <a:srgbClr val="C0E498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FE6-4757-9105-FDACEC16E8E5}"/>
              </c:ext>
            </c:extLst>
          </c:dPt>
          <c:dLbls>
            <c:dLbl>
              <c:idx val="0"/>
              <c:layout>
                <c:manualLayout>
                  <c:x val="-2.8486999385847734E-3"/>
                  <c:y val="-1.61024865595212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E6-4757-9105-FDACEC16E8E5}"/>
                </c:ext>
              </c:extLst>
            </c:dLbl>
            <c:dLbl>
              <c:idx val="1"/>
              <c:layout>
                <c:manualLayout>
                  <c:x val="2.8486999385847734E-3"/>
                  <c:y val="-6.58745696324458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E6-4757-9105-FDACEC16E8E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FE6-4757-9105-FDACEC16E8E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FE6-4757-9105-FDACEC16E8E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FE6-4757-9105-FDACEC16E8E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DFE6-4757-9105-FDACEC16E8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КБ Кемеровской области</c:v>
                </c:pt>
                <c:pt idx="1">
                  <c:v>КБ Республики Хакасия</c:v>
                </c:pt>
                <c:pt idx="2">
                  <c:v>КБ Забайкальского края</c:v>
                </c:pt>
                <c:pt idx="3">
                  <c:v>КБ Республики Алтай</c:v>
                </c:pt>
                <c:pt idx="4">
                  <c:v>КБ Новосибирской области</c:v>
                </c:pt>
                <c:pt idx="5">
                  <c:v>КБ Омской области</c:v>
                </c:pt>
                <c:pt idx="6">
                  <c:v>КБ Томской области</c:v>
                </c:pt>
                <c:pt idx="7">
                  <c:v>КБ Иркутской области</c:v>
                </c:pt>
                <c:pt idx="8">
                  <c:v>КБ Республики Бурятия</c:v>
                </c:pt>
                <c:pt idx="9">
                  <c:v>КБ Алтайского края</c:v>
                </c:pt>
                <c:pt idx="10">
                  <c:v>КБ Красноярского края</c:v>
                </c:pt>
                <c:pt idx="11">
                  <c:v>КБ Республики Тыва</c:v>
                </c:pt>
              </c:strCache>
            </c:strRef>
          </c:cat>
          <c:val>
            <c:numRef>
              <c:f>Лист1!$B$2:$B$13</c:f>
              <c:numCache>
                <c:formatCode>0.0%</c:formatCode>
                <c:ptCount val="12"/>
                <c:pt idx="0">
                  <c:v>0.99590077328142035</c:v>
                </c:pt>
                <c:pt idx="1">
                  <c:v>1.0085191571365075</c:v>
                </c:pt>
                <c:pt idx="2">
                  <c:v>1.0216784332818996</c:v>
                </c:pt>
                <c:pt idx="3">
                  <c:v>1.03167156746378</c:v>
                </c:pt>
                <c:pt idx="4">
                  <c:v>1.0320411141132575</c:v>
                </c:pt>
                <c:pt idx="5">
                  <c:v>1.0341046724711109</c:v>
                </c:pt>
                <c:pt idx="6">
                  <c:v>1.0382119316132461</c:v>
                </c:pt>
                <c:pt idx="7">
                  <c:v>1.0623846146379101</c:v>
                </c:pt>
                <c:pt idx="8">
                  <c:v>1.0765893415351484</c:v>
                </c:pt>
                <c:pt idx="9">
                  <c:v>1.0831013199267203</c:v>
                </c:pt>
                <c:pt idx="10">
                  <c:v>1.1056804138907619</c:v>
                </c:pt>
                <c:pt idx="11">
                  <c:v>1.1589469294878676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FE6-4757-9105-FDACEC16E8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15824744"/>
        <c:axId val="315827880"/>
      </c:barChart>
      <c:catAx>
        <c:axId val="315824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5827880"/>
        <c:crosses val="autoZero"/>
        <c:auto val="1"/>
        <c:lblAlgn val="ctr"/>
        <c:lblOffset val="100"/>
        <c:noMultiLvlLbl val="0"/>
      </c:catAx>
      <c:valAx>
        <c:axId val="315827880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315824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200" b="0" i="0" baseline="0" dirty="0">
                <a:effectLst/>
              </a:rPr>
              <a:t>темп роста НДФЛ с иностранных граждан </a:t>
            </a:r>
            <a:br>
              <a:rPr lang="ru-RU" sz="1200" b="0" i="0" baseline="0" dirty="0">
                <a:effectLst/>
              </a:rPr>
            </a:br>
            <a:r>
              <a:rPr lang="ru-RU" sz="1200" b="0" i="0" baseline="0" dirty="0">
                <a:effectLst/>
              </a:rPr>
              <a:t>за </a:t>
            </a:r>
            <a:r>
              <a:rPr lang="en-US" sz="1200" b="0" i="0" baseline="0" dirty="0">
                <a:effectLst/>
              </a:rPr>
              <a:t>I</a:t>
            </a:r>
            <a:r>
              <a:rPr lang="ru-RU" sz="1200" b="0" i="0" baseline="0" dirty="0">
                <a:effectLst/>
              </a:rPr>
              <a:t> квартал 2016 года, %</a:t>
            </a:r>
            <a:endParaRPr lang="ru-RU" sz="1200" dirty="0">
              <a:effectLst/>
            </a:endParaRPr>
          </a:p>
        </c:rich>
      </c:tx>
      <c:layout>
        <c:manualLayout>
          <c:xMode val="edge"/>
          <c:yMode val="edge"/>
          <c:x val="0.16005745850206834"/>
          <c:y val="2.195818987748194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solidFill>
              <a:srgbClr val="FFCCFF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7E-4591-BB31-0C1BF89C6E13}"/>
              </c:ext>
            </c:extLst>
          </c:dPt>
          <c:dPt>
            <c:idx val="1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7E-4591-BB31-0C1BF89C6E13}"/>
              </c:ext>
            </c:extLst>
          </c:dPt>
          <c:dPt>
            <c:idx val="2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D7E-4591-BB31-0C1BF89C6E13}"/>
              </c:ext>
            </c:extLst>
          </c:dPt>
          <c:dPt>
            <c:idx val="3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D7E-4591-BB31-0C1BF89C6E13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D7E-4591-BB31-0C1BF89C6E13}"/>
              </c:ext>
            </c:extLst>
          </c:dPt>
          <c:dPt>
            <c:idx val="5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D7E-4591-BB31-0C1BF89C6E13}"/>
              </c:ext>
            </c:extLst>
          </c:dPt>
          <c:dPt>
            <c:idx val="6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D7E-4591-BB31-0C1BF89C6E13}"/>
              </c:ext>
            </c:extLst>
          </c:dPt>
          <c:dPt>
            <c:idx val="7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D7E-4591-BB31-0C1BF89C6E13}"/>
              </c:ext>
            </c:extLst>
          </c:dPt>
          <c:dPt>
            <c:idx val="8"/>
            <c:invertIfNegative val="0"/>
            <c:bubble3D val="0"/>
            <c:spPr>
              <a:solidFill>
                <a:srgbClr val="C0E498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D7E-4591-BB31-0C1BF89C6E13}"/>
              </c:ext>
            </c:extLst>
          </c:dPt>
          <c:dPt>
            <c:idx val="9"/>
            <c:invertIfNegative val="0"/>
            <c:bubble3D val="0"/>
            <c:spPr>
              <a:solidFill>
                <a:srgbClr val="C0E498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D7E-4591-BB31-0C1BF89C6E13}"/>
              </c:ext>
            </c:extLst>
          </c:dPt>
          <c:dPt>
            <c:idx val="10"/>
            <c:invertIfNegative val="0"/>
            <c:bubble3D val="0"/>
            <c:spPr>
              <a:solidFill>
                <a:srgbClr val="C0E498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D7E-4591-BB31-0C1BF89C6E13}"/>
              </c:ext>
            </c:extLst>
          </c:dPt>
          <c:dPt>
            <c:idx val="11"/>
            <c:invertIfNegative val="0"/>
            <c:bubble3D val="0"/>
            <c:spPr>
              <a:solidFill>
                <a:srgbClr val="C0E498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D7E-4591-BB31-0C1BF89C6E13}"/>
              </c:ext>
            </c:extLst>
          </c:dPt>
          <c:dLbls>
            <c:dLbl>
              <c:idx val="0"/>
              <c:layout>
                <c:manualLayout>
                  <c:x val="-2.8486999385847734E-3"/>
                  <c:y val="-1.61024865595212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7E-4591-BB31-0C1BF89C6E13}"/>
                </c:ext>
              </c:extLst>
            </c:dLbl>
            <c:dLbl>
              <c:idx val="1"/>
              <c:layout>
                <c:manualLayout>
                  <c:x val="2.8486999385847734E-3"/>
                  <c:y val="-6.58745696324458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7E-4591-BB31-0C1BF89C6E1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D7E-4591-BB31-0C1BF89C6E1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D7E-4591-BB31-0C1BF89C6E13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4D7E-4591-BB31-0C1BF89C6E13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4D7E-4591-BB31-0C1BF89C6E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КБ Республики Алтай</c:v>
                </c:pt>
                <c:pt idx="1">
                  <c:v>КБ Кемеровской области</c:v>
                </c:pt>
                <c:pt idx="2">
                  <c:v>КБ Новосибирской области</c:v>
                </c:pt>
                <c:pt idx="3">
                  <c:v>КБ Омской области</c:v>
                </c:pt>
                <c:pt idx="4">
                  <c:v>КБ Республики Тыва</c:v>
                </c:pt>
                <c:pt idx="5">
                  <c:v>КБ Республики Бурятия</c:v>
                </c:pt>
                <c:pt idx="6">
                  <c:v>КБ Красноярского края</c:v>
                </c:pt>
                <c:pt idx="7">
                  <c:v>КБ Иркутской области</c:v>
                </c:pt>
                <c:pt idx="8">
                  <c:v>КБ Алтайского края</c:v>
                </c:pt>
                <c:pt idx="9">
                  <c:v>КБ Забайкальского края</c:v>
                </c:pt>
                <c:pt idx="10">
                  <c:v>КБ Республики Хакасия</c:v>
                </c:pt>
                <c:pt idx="11">
                  <c:v>КБ Томской области</c:v>
                </c:pt>
              </c:strCache>
            </c:strRef>
          </c:cat>
          <c:val>
            <c:numRef>
              <c:f>Лист1!$B$2:$B$13</c:f>
              <c:numCache>
                <c:formatCode>0.0%</c:formatCode>
                <c:ptCount val="12"/>
                <c:pt idx="0">
                  <c:v>1.7917134701228519</c:v>
                </c:pt>
                <c:pt idx="1">
                  <c:v>2.4355125125624433</c:v>
                </c:pt>
                <c:pt idx="2">
                  <c:v>2.5951242245257395</c:v>
                </c:pt>
                <c:pt idx="3">
                  <c:v>2.6268235486223759</c:v>
                </c:pt>
                <c:pt idx="4">
                  <c:v>2.6850025750001301</c:v>
                </c:pt>
                <c:pt idx="5">
                  <c:v>2.9206969733058399</c:v>
                </c:pt>
                <c:pt idx="6">
                  <c:v>2.9241553093268102</c:v>
                </c:pt>
                <c:pt idx="7">
                  <c:v>3.2110080275930444</c:v>
                </c:pt>
                <c:pt idx="8">
                  <c:v>3.858515490058755</c:v>
                </c:pt>
                <c:pt idx="9">
                  <c:v>4.1473863137737972</c:v>
                </c:pt>
                <c:pt idx="10">
                  <c:v>4.1828458676452387</c:v>
                </c:pt>
                <c:pt idx="11">
                  <c:v>4.6115916592518555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D7E-4591-BB31-0C1BF89C6E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15833368"/>
        <c:axId val="315831408"/>
      </c:barChart>
      <c:catAx>
        <c:axId val="315833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5831408"/>
        <c:crosses val="autoZero"/>
        <c:auto val="1"/>
        <c:lblAlgn val="ctr"/>
        <c:lblOffset val="100"/>
        <c:noMultiLvlLbl val="0"/>
      </c:catAx>
      <c:valAx>
        <c:axId val="315831408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315833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tx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A4-4300-8E90-9CBD7F993913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A4-4300-8E90-9CBD7F99391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2A4-4300-8E90-9CBD7F9939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бюджеты районов Иркутской области</c:v>
                </c:pt>
                <c:pt idx="1">
                  <c:v>бюджеты городов Иркутской области</c:v>
                </c:pt>
                <c:pt idx="2">
                  <c:v>местные бюджеты РФ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0.63400000000000012</c:v>
                </c:pt>
                <c:pt idx="1">
                  <c:v>0.67800000000000016</c:v>
                </c:pt>
                <c:pt idx="2">
                  <c:v>1.0489999999999997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A4-4300-8E90-9CBD7F9939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15120384"/>
        <c:axId val="315117640"/>
      </c:barChart>
      <c:catAx>
        <c:axId val="31512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5117640"/>
        <c:crosses val="autoZero"/>
        <c:auto val="1"/>
        <c:lblAlgn val="ctr"/>
        <c:lblOffset val="100"/>
        <c:noMultiLvlLbl val="0"/>
      </c:catAx>
      <c:valAx>
        <c:axId val="31511764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one"/>
        <c:crossAx val="31512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факт</a:t>
            </a:r>
            <a:r>
              <a:rPr lang="ru-RU" sz="1200" baseline="0" dirty="0"/>
              <a:t> 2015 года, млн. руб.</a:t>
            </a:r>
            <a:endParaRPr lang="ru-RU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38-4CC1-80C9-58BC3063985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38-4CC1-80C9-58BC3063985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738-4CC1-80C9-58BC3063985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738-4CC1-80C9-58BC3063985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738-4CC1-80C9-58BC3063985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738-4CC1-80C9-58BC3063985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738-4CC1-80C9-58BC3063985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738-4CC1-80C9-58BC3063985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738-4CC1-80C9-58BC3063985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738-4CC1-80C9-58BC3063985D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738-4CC1-80C9-58BC3063985D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738-4CC1-80C9-58BC3063985D}"/>
              </c:ext>
            </c:extLst>
          </c:dPt>
          <c:dLbls>
            <c:dLbl>
              <c:idx val="0"/>
              <c:layout>
                <c:manualLayout>
                  <c:x val="-2.8486999385847734E-3"/>
                  <c:y val="-1.61024865595212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38-4CC1-80C9-58BC3063985D}"/>
                </c:ext>
              </c:extLst>
            </c:dLbl>
            <c:dLbl>
              <c:idx val="1"/>
              <c:layout>
                <c:manualLayout>
                  <c:x val="2.8486999385847734E-3"/>
                  <c:y val="-6.58745696324458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38-4CC1-80C9-58BC3063985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738-4CC1-80C9-58BC3063985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738-4CC1-80C9-58BC3063985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738-4CC1-80C9-58BC3063985D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C738-4CC1-80C9-58BC30639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КБ Республики Алтай</c:v>
                </c:pt>
                <c:pt idx="1">
                  <c:v>КБ Республики Тыва</c:v>
                </c:pt>
                <c:pt idx="2">
                  <c:v>КБ Республики Хакасия</c:v>
                </c:pt>
                <c:pt idx="3">
                  <c:v>КБ Республики Бурятия</c:v>
                </c:pt>
                <c:pt idx="4">
                  <c:v>КБ Забайкальского края</c:v>
                </c:pt>
                <c:pt idx="5">
                  <c:v>КБ Омской области</c:v>
                </c:pt>
                <c:pt idx="6">
                  <c:v>КБ Кемеровской области</c:v>
                </c:pt>
                <c:pt idx="7">
                  <c:v>КБ Томской области</c:v>
                </c:pt>
                <c:pt idx="8">
                  <c:v>КБ Новосибирской области</c:v>
                </c:pt>
                <c:pt idx="9">
                  <c:v>КБ Алтайского края</c:v>
                </c:pt>
                <c:pt idx="10">
                  <c:v>КБ Красноярского края</c:v>
                </c:pt>
                <c:pt idx="11">
                  <c:v>КБ Иркутской области</c:v>
                </c:pt>
              </c:strCache>
            </c:strRef>
          </c:cat>
          <c:val>
            <c:numRef>
              <c:f>Лист1!$B$2:$B$13</c:f>
              <c:numCache>
                <c:formatCode>0</c:formatCode>
                <c:ptCount val="12"/>
                <c:pt idx="0">
                  <c:v>18</c:v>
                </c:pt>
                <c:pt idx="1">
                  <c:v>30</c:v>
                </c:pt>
                <c:pt idx="2">
                  <c:v>34</c:v>
                </c:pt>
                <c:pt idx="3">
                  <c:v>68</c:v>
                </c:pt>
                <c:pt idx="4">
                  <c:v>110</c:v>
                </c:pt>
                <c:pt idx="5">
                  <c:v>180</c:v>
                </c:pt>
                <c:pt idx="6">
                  <c:v>183</c:v>
                </c:pt>
                <c:pt idx="7">
                  <c:v>311</c:v>
                </c:pt>
                <c:pt idx="8">
                  <c:v>334</c:v>
                </c:pt>
                <c:pt idx="9">
                  <c:v>374</c:v>
                </c:pt>
                <c:pt idx="10">
                  <c:v>440</c:v>
                </c:pt>
                <c:pt idx="11">
                  <c:v>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738-4CC1-80C9-58BC306398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15116464"/>
        <c:axId val="315116856"/>
      </c:barChart>
      <c:catAx>
        <c:axId val="315116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5116856"/>
        <c:crosses val="autoZero"/>
        <c:auto val="1"/>
        <c:lblAlgn val="ctr"/>
        <c:lblOffset val="100"/>
        <c:noMultiLvlLbl val="0"/>
      </c:catAx>
      <c:valAx>
        <c:axId val="3151168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31511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50" dirty="0"/>
              <a:t>инвентаризационная стоимость 1 объекта налогообложения</a:t>
            </a:r>
            <a:r>
              <a:rPr lang="ru-RU" sz="1050" baseline="0" dirty="0"/>
              <a:t>, руб.</a:t>
            </a:r>
            <a:endParaRPr lang="ru-RU" sz="105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solidFill>
              <a:srgbClr val="FFCCCC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CCC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DA-4473-B76B-B03A80555356}"/>
              </c:ext>
            </c:extLst>
          </c:dPt>
          <c:dPt>
            <c:idx val="1"/>
            <c:invertIfNegative val="0"/>
            <c:bubble3D val="0"/>
            <c:spPr>
              <a:solidFill>
                <a:srgbClr val="FFCCCC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DA-4473-B76B-B03A80555356}"/>
              </c:ext>
            </c:extLst>
          </c:dPt>
          <c:dPt>
            <c:idx val="2"/>
            <c:invertIfNegative val="0"/>
            <c:bubble3D val="0"/>
            <c:spPr>
              <a:solidFill>
                <a:srgbClr val="FFCCCC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DA-4473-B76B-B03A80555356}"/>
              </c:ext>
            </c:extLst>
          </c:dPt>
          <c:dPt>
            <c:idx val="3"/>
            <c:invertIfNegative val="0"/>
            <c:bubble3D val="0"/>
            <c:spPr>
              <a:solidFill>
                <a:srgbClr val="FFCCCC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DA-4473-B76B-B03A80555356}"/>
              </c:ext>
            </c:extLst>
          </c:dPt>
          <c:dPt>
            <c:idx val="4"/>
            <c:invertIfNegative val="0"/>
            <c:bubble3D val="0"/>
            <c:spPr>
              <a:solidFill>
                <a:srgbClr val="FFCCCC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CDA-4473-B76B-B03A80555356}"/>
              </c:ext>
            </c:extLst>
          </c:dPt>
          <c:dPt>
            <c:idx val="5"/>
            <c:invertIfNegative val="0"/>
            <c:bubble3D val="0"/>
            <c:spPr>
              <a:solidFill>
                <a:srgbClr val="FFCCCC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CDA-4473-B76B-B03A80555356}"/>
              </c:ext>
            </c:extLst>
          </c:dPt>
          <c:dPt>
            <c:idx val="6"/>
            <c:invertIfNegative val="0"/>
            <c:bubble3D val="0"/>
            <c:spPr>
              <a:solidFill>
                <a:srgbClr val="FFCCCC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CDA-4473-B76B-B03A80555356}"/>
              </c:ext>
            </c:extLst>
          </c:dPt>
          <c:dPt>
            <c:idx val="7"/>
            <c:invertIfNegative val="0"/>
            <c:bubble3D val="0"/>
            <c:spPr>
              <a:solidFill>
                <a:srgbClr val="FFCCCC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CDA-4473-B76B-B03A80555356}"/>
              </c:ext>
            </c:extLst>
          </c:dPt>
          <c:dPt>
            <c:idx val="8"/>
            <c:invertIfNegative val="0"/>
            <c:bubble3D val="0"/>
            <c:spPr>
              <a:solidFill>
                <a:srgbClr val="FFCCCC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CDA-4473-B76B-B03A80555356}"/>
              </c:ext>
            </c:extLst>
          </c:dPt>
          <c:dPt>
            <c:idx val="9"/>
            <c:invertIfNegative val="0"/>
            <c:bubble3D val="0"/>
            <c:spPr>
              <a:solidFill>
                <a:srgbClr val="D4ECBA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CDA-4473-B76B-B03A80555356}"/>
              </c:ext>
            </c:extLst>
          </c:dPt>
          <c:dPt>
            <c:idx val="10"/>
            <c:invertIfNegative val="0"/>
            <c:bubble3D val="0"/>
            <c:spPr>
              <a:solidFill>
                <a:srgbClr val="D4ECBA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CDA-4473-B76B-B03A80555356}"/>
              </c:ext>
            </c:extLst>
          </c:dPt>
          <c:dPt>
            <c:idx val="11"/>
            <c:invertIfNegative val="0"/>
            <c:bubble3D val="0"/>
            <c:spPr>
              <a:solidFill>
                <a:srgbClr val="D4ECBA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CDA-4473-B76B-B03A80555356}"/>
              </c:ext>
            </c:extLst>
          </c:dPt>
          <c:dLbls>
            <c:dLbl>
              <c:idx val="0"/>
              <c:layout>
                <c:manualLayout>
                  <c:x val="-5.6973998771695468E-3"/>
                  <c:y val="-2.1956460886153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DA-4473-B76B-B03A80555356}"/>
                </c:ext>
              </c:extLst>
            </c:dLbl>
            <c:dLbl>
              <c:idx val="1"/>
              <c:layout>
                <c:manualLayout>
                  <c:x val="0"/>
                  <c:y val="2.1959918868810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DA-4473-B76B-B03A80555356}"/>
                </c:ext>
              </c:extLst>
            </c:dLbl>
            <c:dLbl>
              <c:idx val="2"/>
              <c:layout>
                <c:manualLayout>
                  <c:x val="-2.8486999385848254E-3"/>
                  <c:y val="-1.610248655952128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DA-4473-B76B-B03A80555356}"/>
                </c:ext>
              </c:extLst>
            </c:dLbl>
            <c:dLbl>
              <c:idx val="3"/>
              <c:layout>
                <c:manualLayout>
                  <c:x val="-2.8486999385847209E-3"/>
                  <c:y val="-2.19581898774819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DA-4473-B76B-B03A80555356}"/>
                </c:ext>
              </c:extLst>
            </c:dLbl>
            <c:dLbl>
              <c:idx val="6"/>
              <c:layout>
                <c:manualLayout>
                  <c:x val="2.8486999385847209E-3"/>
                  <c:y val="2.19581898774819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CDA-4473-B76B-B03A8055535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4CDA-4473-B76B-B03A8055535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4CDA-4473-B76B-B03A805553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Кемеровская область</c:v>
                </c:pt>
                <c:pt idx="1">
                  <c:v>Республика Хакасия</c:v>
                </c:pt>
                <c:pt idx="2">
                  <c:v>Омская область</c:v>
                </c:pt>
                <c:pt idx="3">
                  <c:v>Республика Бурятия</c:v>
                </c:pt>
                <c:pt idx="4">
                  <c:v>Республика Алтай</c:v>
                </c:pt>
                <c:pt idx="5">
                  <c:v>Забайкальский край</c:v>
                </c:pt>
                <c:pt idx="6">
                  <c:v>Алтайский край</c:v>
                </c:pt>
                <c:pt idx="7">
                  <c:v>Новосибирская область</c:v>
                </c:pt>
                <c:pt idx="8">
                  <c:v>Республика Тыва</c:v>
                </c:pt>
                <c:pt idx="9">
                  <c:v>Красноярский край</c:v>
                </c:pt>
                <c:pt idx="10">
                  <c:v>Томская область</c:v>
                </c:pt>
                <c:pt idx="11">
                  <c:v>Иркутская область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120552.09691220503</c:v>
                </c:pt>
                <c:pt idx="1">
                  <c:v>137177.05473801057</c:v>
                </c:pt>
                <c:pt idx="2">
                  <c:v>154909.69875255704</c:v>
                </c:pt>
                <c:pt idx="3">
                  <c:v>185013.76381840138</c:v>
                </c:pt>
                <c:pt idx="4">
                  <c:v>214190.8398757145</c:v>
                </c:pt>
                <c:pt idx="5">
                  <c:v>258446.78007230471</c:v>
                </c:pt>
                <c:pt idx="6">
                  <c:v>291419.04888542078</c:v>
                </c:pt>
                <c:pt idx="7">
                  <c:v>340163.69039001648</c:v>
                </c:pt>
                <c:pt idx="8">
                  <c:v>343515.2522137101</c:v>
                </c:pt>
                <c:pt idx="9">
                  <c:v>349267.70934904937</c:v>
                </c:pt>
                <c:pt idx="10">
                  <c:v>436399.52422640618</c:v>
                </c:pt>
                <c:pt idx="11">
                  <c:v>546731.05411893188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CDA-4473-B76B-B03A805553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15127048"/>
        <c:axId val="315122344"/>
      </c:barChart>
      <c:catAx>
        <c:axId val="315127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5122344"/>
        <c:crosses val="autoZero"/>
        <c:auto val="1"/>
        <c:lblAlgn val="ctr"/>
        <c:lblOffset val="100"/>
        <c:noMultiLvlLbl val="0"/>
      </c:catAx>
      <c:valAx>
        <c:axId val="315122344"/>
        <c:scaling>
          <c:orientation val="minMax"/>
          <c:min val="-3.5"/>
        </c:scaling>
        <c:delete val="1"/>
        <c:axPos val="b"/>
        <c:numFmt formatCode="#,##0" sourceLinked="1"/>
        <c:majorTickMark val="out"/>
        <c:minorTickMark val="none"/>
        <c:tickLblPos val="nextTo"/>
        <c:crossAx val="315127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900" dirty="0"/>
              <a:t>темп роста в 2015 году,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184170469793238"/>
          <c:y val="8.2127088124440348E-2"/>
          <c:w val="0.57303685320492204"/>
          <c:h val="0.909213777501984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solidFill>
              <a:srgbClr val="C0E498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35-42FD-B70F-C9D3B0FAF2BB}"/>
              </c:ext>
            </c:extLst>
          </c:dPt>
          <c:dPt>
            <c:idx val="1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35-42FD-B70F-C9D3B0FAF2BB}"/>
              </c:ext>
            </c:extLst>
          </c:dPt>
          <c:dPt>
            <c:idx val="2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35-42FD-B70F-C9D3B0FAF2BB}"/>
              </c:ext>
            </c:extLst>
          </c:dPt>
          <c:dPt>
            <c:idx val="3"/>
            <c:invertIfNegative val="0"/>
            <c:bubble3D val="0"/>
            <c:spPr>
              <a:solidFill>
                <a:srgbClr val="C0E498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35-42FD-B70F-C9D3B0FAF2BB}"/>
              </c:ext>
            </c:extLst>
          </c:dPt>
          <c:dPt>
            <c:idx val="4"/>
            <c:invertIfNegative val="0"/>
            <c:bubble3D val="0"/>
            <c:spPr>
              <a:solidFill>
                <a:srgbClr val="C0E498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E35-42FD-B70F-C9D3B0FAF2BB}"/>
              </c:ext>
            </c:extLst>
          </c:dPt>
          <c:dPt>
            <c:idx val="5"/>
            <c:invertIfNegative val="0"/>
            <c:bubble3D val="0"/>
            <c:spPr>
              <a:solidFill>
                <a:srgbClr val="C0E498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E35-42FD-B70F-C9D3B0FAF2BB}"/>
              </c:ext>
            </c:extLst>
          </c:dPt>
          <c:dPt>
            <c:idx val="6"/>
            <c:invertIfNegative val="0"/>
            <c:bubble3D val="0"/>
            <c:spPr>
              <a:solidFill>
                <a:srgbClr val="C0E498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E35-42FD-B70F-C9D3B0FAF2BB}"/>
              </c:ext>
            </c:extLst>
          </c:dPt>
          <c:dPt>
            <c:idx val="7"/>
            <c:invertIfNegative val="0"/>
            <c:bubble3D val="0"/>
            <c:spPr>
              <a:solidFill>
                <a:srgbClr val="C0E498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E35-42FD-B70F-C9D3B0FAF2BB}"/>
              </c:ext>
            </c:extLst>
          </c:dPt>
          <c:dPt>
            <c:idx val="8"/>
            <c:invertIfNegative val="0"/>
            <c:bubble3D val="0"/>
            <c:spPr>
              <a:solidFill>
                <a:srgbClr val="C0E498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E35-42FD-B70F-C9D3B0FAF2BB}"/>
              </c:ext>
            </c:extLst>
          </c:dPt>
          <c:dPt>
            <c:idx val="9"/>
            <c:invertIfNegative val="0"/>
            <c:bubble3D val="0"/>
            <c:spPr>
              <a:solidFill>
                <a:srgbClr val="C0E498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E35-42FD-B70F-C9D3B0FAF2BB}"/>
              </c:ext>
            </c:extLst>
          </c:dPt>
          <c:dPt>
            <c:idx val="10"/>
            <c:invertIfNegative val="0"/>
            <c:bubble3D val="0"/>
            <c:spPr>
              <a:solidFill>
                <a:srgbClr val="C0E498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E35-42FD-B70F-C9D3B0FAF2BB}"/>
              </c:ext>
            </c:extLst>
          </c:dPt>
          <c:dPt>
            <c:idx val="11"/>
            <c:invertIfNegative val="0"/>
            <c:bubble3D val="0"/>
            <c:spPr>
              <a:solidFill>
                <a:srgbClr val="C0E498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E35-42FD-B70F-C9D3B0FAF2BB}"/>
              </c:ext>
            </c:extLst>
          </c:dPt>
          <c:dLbls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7E35-42FD-B70F-C9D3B0FAF2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КБ Республики Бурятия</c:v>
                </c:pt>
                <c:pt idx="1">
                  <c:v>КБ Кемеровской области</c:v>
                </c:pt>
                <c:pt idx="2">
                  <c:v>КБ Томской области</c:v>
                </c:pt>
                <c:pt idx="3">
                  <c:v>КБ Республики Алтай</c:v>
                </c:pt>
                <c:pt idx="4">
                  <c:v>КБ Забайкальского края</c:v>
                </c:pt>
                <c:pt idx="5">
                  <c:v>КБ Омской области</c:v>
                </c:pt>
                <c:pt idx="6">
                  <c:v>КБ Новосибирской области</c:v>
                </c:pt>
                <c:pt idx="7">
                  <c:v>КБ Республики Тыва</c:v>
                </c:pt>
                <c:pt idx="8">
                  <c:v>КБ Алтайского края</c:v>
                </c:pt>
                <c:pt idx="9">
                  <c:v>КБ Республики Хакасия</c:v>
                </c:pt>
                <c:pt idx="10">
                  <c:v>КБ Иркутской области</c:v>
                </c:pt>
                <c:pt idx="11">
                  <c:v>КБ Красноярского края</c:v>
                </c:pt>
              </c:strCache>
            </c:strRef>
          </c:cat>
          <c:val>
            <c:numRef>
              <c:f>Лист1!$B$2:$B$13</c:f>
              <c:numCache>
                <c:formatCode>0.0%</c:formatCode>
                <c:ptCount val="12"/>
                <c:pt idx="0">
                  <c:v>0.8072270084159332</c:v>
                </c:pt>
                <c:pt idx="1">
                  <c:v>0.90246504336714495</c:v>
                </c:pt>
                <c:pt idx="2">
                  <c:v>0.92088948911158319</c:v>
                </c:pt>
                <c:pt idx="3">
                  <c:v>0.98550914523990085</c:v>
                </c:pt>
                <c:pt idx="4">
                  <c:v>0.98889447796651708</c:v>
                </c:pt>
                <c:pt idx="5">
                  <c:v>0.99089715971899139</c:v>
                </c:pt>
                <c:pt idx="6">
                  <c:v>0.99418123598322539</c:v>
                </c:pt>
                <c:pt idx="7">
                  <c:v>1.0693328990487054</c:v>
                </c:pt>
                <c:pt idx="8">
                  <c:v>1.0862238371806956</c:v>
                </c:pt>
                <c:pt idx="9">
                  <c:v>1.1597932572790104</c:v>
                </c:pt>
                <c:pt idx="10">
                  <c:v>1.1712597530013646</c:v>
                </c:pt>
                <c:pt idx="11">
                  <c:v>2.1930080304901063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E35-42FD-B70F-C9D3B0FAF2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15831016"/>
        <c:axId val="315830232"/>
      </c:barChart>
      <c:catAx>
        <c:axId val="315831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5830232"/>
        <c:crosses val="autoZero"/>
        <c:auto val="1"/>
        <c:lblAlgn val="ctr"/>
        <c:lblOffset val="100"/>
        <c:noMultiLvlLbl val="0"/>
      </c:catAx>
      <c:valAx>
        <c:axId val="315830232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315831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динамика поступления налоговых и неналоговых доходов</a:t>
            </a:r>
            <a:r>
              <a:rPr lang="ru-RU" sz="1200" baseline="0" dirty="0"/>
              <a:t>*, % 2015 к 2014</a:t>
            </a:r>
            <a:endParaRPr lang="ru-RU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4EC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808-47A6-895D-7A46E7DE26DB}"/>
              </c:ext>
            </c:extLst>
          </c:dPt>
          <c:dPt>
            <c:idx val="1"/>
            <c:invertIfNegative val="0"/>
            <c:bubble3D val="0"/>
            <c:spPr>
              <a:solidFill>
                <a:srgbClr val="D4EC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08-47A6-895D-7A46E7DE26DB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08-47A6-895D-7A46E7DE26D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4638D54-2B38-41F5-A678-7B94DBBECADC}" type="VALUE">
                      <a:rPr lang="ru-RU" smtClean="0"/>
                      <a:pPr/>
                      <a:t>[ЗНАЧЕНИЕ]</a:t>
                    </a:fld>
                    <a:endParaRPr lang="ru-RU" dirty="0"/>
                  </a:p>
                  <a:p>
                    <a:r>
                      <a:rPr lang="ru-RU" dirty="0"/>
                      <a:t>6 место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808-47A6-895D-7A46E7DE26D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DA42C7C-693D-4812-BDB4-E374050B2684}" type="VALUE">
                      <a:rPr lang="ru-RU" smtClean="0"/>
                      <a:pPr/>
                      <a:t>[ЗНАЧЕНИЕ]</a:t>
                    </a:fld>
                    <a:endParaRPr lang="ru-RU" dirty="0"/>
                  </a:p>
                  <a:p>
                    <a:r>
                      <a:rPr lang="ru-RU" dirty="0"/>
                      <a:t>26 место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808-47A6-895D-7A46E7DE26D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AC1C7B3-9D2A-43A9-96E2-A5934E62347E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808-47A6-895D-7A46E7DE26D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9AE542F-D4BD-44F1-8FC4-D0C6E4DCFD22}" type="VALUE">
                      <a:rPr lang="ru-RU" smtClean="0"/>
                      <a:pPr/>
                      <a:t>[ЗНАЧЕНИЕ]</a:t>
                    </a:fld>
                    <a:endParaRPr lang="ru-RU" dirty="0"/>
                  </a:p>
                  <a:p>
                    <a:r>
                      <a:rPr lang="ru-RU" dirty="0"/>
                      <a:t>27 место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808-47A6-895D-7A46E7DE26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Усольский р.</c:v>
                </c:pt>
                <c:pt idx="1">
                  <c:v>г. Усолье-Сибирское</c:v>
                </c:pt>
                <c:pt idx="2">
                  <c:v>В среднем по региону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1.1060000000000001</c:v>
                </c:pt>
                <c:pt idx="1">
                  <c:v>0.99299999999999999</c:v>
                </c:pt>
                <c:pt idx="2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08-47A6-895D-7A46E7DE26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11877296"/>
        <c:axId val="311876120"/>
      </c:barChart>
      <c:catAx>
        <c:axId val="31187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1876120"/>
        <c:crosses val="autoZero"/>
        <c:auto val="1"/>
        <c:lblAlgn val="ctr"/>
        <c:lblOffset val="100"/>
        <c:noMultiLvlLbl val="0"/>
      </c:catAx>
      <c:valAx>
        <c:axId val="31187612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1187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дефицит</a:t>
            </a:r>
            <a:r>
              <a:rPr lang="ru-RU" sz="1200" baseline="0" dirty="0"/>
              <a:t> местных бюджетов по итогам 2015 года, % к налоговым и неналоговым доходам</a:t>
            </a:r>
            <a:endParaRPr lang="ru-RU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4EC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FA-4684-87DD-3937429E7CF0}"/>
              </c:ext>
            </c:extLst>
          </c:dPt>
          <c:dPt>
            <c:idx val="1"/>
            <c:invertIfNegative val="0"/>
            <c:bubble3D val="0"/>
            <c:spPr>
              <a:solidFill>
                <a:srgbClr val="FF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0FA-4684-87DD-3937429E7CF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0FA-4684-87DD-3937429E7CF0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FA-4684-87DD-3937429E7CF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4638D54-2B38-41F5-A678-7B94DBBECADC}" type="VALUE">
                      <a:rPr lang="ru-RU" smtClean="0"/>
                      <a:pPr/>
                      <a:t>[ЗНАЧЕНИЕ]</a:t>
                    </a:fld>
                    <a:endParaRPr lang="ru-RU" dirty="0"/>
                  </a:p>
                  <a:p>
                    <a:r>
                      <a:rPr lang="ru-RU" dirty="0"/>
                      <a:t>9 место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0FA-4684-87DD-3937429E7CF0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DA42C7C-693D-4812-BDB4-E374050B2684}" type="VALUE">
                      <a:rPr lang="ru-RU" smtClean="0">
                        <a:solidFill>
                          <a:srgbClr val="C00000"/>
                        </a:solidFill>
                      </a:rPr>
                      <a:pPr>
                        <a:defRPr b="1">
                          <a:solidFill>
                            <a:srgbClr val="C00000"/>
                          </a:solidFill>
                        </a:defRPr>
                      </a:pPr>
                      <a:t>[ЗНАЧЕНИЕ]</a:t>
                    </a:fld>
                    <a:endParaRPr lang="ru-RU" dirty="0">
                      <a:solidFill>
                        <a:srgbClr val="C00000"/>
                      </a:solidFill>
                    </a:endParaRPr>
                  </a:p>
                  <a:p>
                    <a:pPr>
                      <a:defRPr b="1">
                        <a:solidFill>
                          <a:srgbClr val="C00000"/>
                        </a:solidFill>
                      </a:defRPr>
                    </a:pPr>
                    <a:r>
                      <a:rPr lang="ru-RU" dirty="0">
                        <a:solidFill>
                          <a:srgbClr val="C00000"/>
                        </a:solidFill>
                      </a:rPr>
                      <a:t>36 место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0FA-4684-87DD-3937429E7CF0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AC1C7B3-9D2A-43A9-96E2-A5934E62347E}" type="VALUE">
                      <a:rPr lang="en-US" smtClean="0">
                        <a:solidFill>
                          <a:srgbClr val="C00000"/>
                        </a:solidFill>
                      </a:rPr>
                      <a:pPr>
                        <a:defRPr b="1">
                          <a:solidFill>
                            <a:srgbClr val="C0000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0FA-4684-87DD-3937429E7CF0}"/>
                </c:ext>
              </c:extLst>
            </c:dLbl>
            <c:dLbl>
              <c:idx val="3"/>
              <c:layout>
                <c:manualLayout>
                  <c:x val="6.9095478526086445E-3"/>
                  <c:y val="9.81647999352196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9AE542F-D4BD-44F1-8FC4-D0C6E4DCFD22}" type="VALUE">
                      <a:rPr lang="ru-RU" smtClean="0">
                        <a:solidFill>
                          <a:srgbClr val="FF0000"/>
                        </a:solidFill>
                      </a:rPr>
                      <a:pPr>
                        <a:defRPr b="1">
                          <a:solidFill>
                            <a:srgbClr val="FF0000"/>
                          </a:solidFill>
                        </a:defRPr>
                      </a:pPr>
                      <a:t>[ЗНАЧЕНИЕ]</a:t>
                    </a:fld>
                    <a:endParaRPr lang="ru-RU" dirty="0">
                      <a:solidFill>
                        <a:srgbClr val="FF0000"/>
                      </a:solidFill>
                    </a:endParaRPr>
                  </a:p>
                  <a:p>
                    <a:pPr>
                      <a:defRPr b="1">
                        <a:solidFill>
                          <a:srgbClr val="FF0000"/>
                        </a:solidFill>
                      </a:defRPr>
                    </a:pPr>
                    <a:r>
                      <a:rPr lang="ru-RU" dirty="0">
                        <a:solidFill>
                          <a:srgbClr val="FF0000"/>
                        </a:solidFill>
                      </a:rPr>
                      <a:t>26 место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0FA-4684-87DD-3937429E7CF0}"/>
                </c:ext>
              </c:extLst>
            </c:dLbl>
            <c:dLbl>
              <c:idx val="4"/>
              <c:layout>
                <c:manualLayout>
                  <c:x val="4.6063652350724297E-3"/>
                  <c:y val="7.01174513318635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FA-4684-87DD-3937429E7C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Усольский р.</c:v>
                </c:pt>
                <c:pt idx="1">
                  <c:v>г. Усолье-Сибирское</c:v>
                </c:pt>
                <c:pt idx="2">
                  <c:v>В среднем по региону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0.16700000000000001</c:v>
                </c:pt>
                <c:pt idx="1">
                  <c:v>-0.255</c:v>
                </c:pt>
                <c:pt idx="2">
                  <c:v>-4.7E-2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FA-4684-87DD-3937429E7C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11867888"/>
        <c:axId val="311874160"/>
      </c:barChart>
      <c:catAx>
        <c:axId val="31186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1874160"/>
        <c:crosses val="autoZero"/>
        <c:auto val="1"/>
        <c:lblAlgn val="ctr"/>
        <c:lblOffset val="100"/>
        <c:noMultiLvlLbl val="0"/>
      </c:catAx>
      <c:valAx>
        <c:axId val="31187416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1186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/>
              <a:t>Распределение налоговых доходов </a:t>
            </a:r>
            <a:br>
              <a:rPr lang="ru-RU" sz="1100" dirty="0"/>
            </a:br>
            <a:r>
              <a:rPr lang="ru-RU" sz="1100" dirty="0"/>
              <a:t>в Иркутской области</a:t>
            </a:r>
          </a:p>
          <a:p>
            <a:pPr>
              <a:defRPr sz="1100"/>
            </a:pPr>
            <a:r>
              <a:rPr lang="ru-RU" sz="1100" dirty="0"/>
              <a:t>(млн. рублей)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10000"/>
                  <a:lumOff val="9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82F-4BB9-8EF0-2D64F9B05C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82F-4BB9-8EF0-2D64F9B05C8F}"/>
              </c:ext>
            </c:extLst>
          </c:dPt>
          <c:dLbls>
            <c:dLbl>
              <c:idx val="0"/>
              <c:layout>
                <c:manualLayout>
                  <c:x val="0.10215114349930184"/>
                  <c:y val="8.432994537253494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287000392629302"/>
                      <c:h val="0.306546597353685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82F-4BB9-8EF0-2D64F9B05C8F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местные бюджеты Иркутской области</c:v>
                </c:pt>
                <c:pt idx="1">
                  <c:v>областной бюджет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23374</c:v>
                </c:pt>
                <c:pt idx="1">
                  <c:v>83427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2F-4BB9-8EF0-2D64F9B05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/>
              <a:t>Распределение налоговых доходов </a:t>
            </a:r>
            <a:br>
              <a:rPr lang="ru-RU" sz="1100" dirty="0"/>
            </a:br>
            <a:r>
              <a:rPr lang="ru-RU" sz="1100" dirty="0"/>
              <a:t>в Российской Федерации</a:t>
            </a:r>
          </a:p>
          <a:p>
            <a:pPr>
              <a:defRPr sz="1100"/>
            </a:pPr>
            <a:r>
              <a:rPr lang="ru-RU" sz="1100" dirty="0"/>
              <a:t>(млрд. рублей)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9C6-417B-9F99-EC649848E479}"/>
              </c:ext>
            </c:extLst>
          </c:dPt>
          <c:dPt>
            <c:idx val="1"/>
            <c:bubble3D val="0"/>
            <c:spPr>
              <a:solidFill>
                <a:srgbClr val="D4ECB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9C6-417B-9F99-EC649848E479}"/>
              </c:ext>
            </c:extLst>
          </c:dPt>
          <c:dLbls>
            <c:dLbl>
              <c:idx val="0"/>
              <c:layout>
                <c:manualLayout>
                  <c:x val="9.9387086878400088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C6-417B-9F99-EC649848E479}"/>
                </c:ext>
              </c:extLst>
            </c:dLbl>
            <c:dLbl>
              <c:idx val="1"/>
              <c:layout>
                <c:manualLayout>
                  <c:x val="-2.8396310536685796E-3"/>
                  <c:y val="-1.686565707338353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C6-417B-9F99-EC649848E479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местные бюджеты РФ</c:v>
                </c:pt>
                <c:pt idx="1">
                  <c:v>бюджеты субъектов РФ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1262</c:v>
                </c:pt>
                <c:pt idx="1">
                  <c:v>6362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C6-417B-9F99-EC649848E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Налоговая отдача экономики </a:t>
            </a:r>
            <a:br>
              <a:rPr lang="ru-RU" sz="1200" dirty="0"/>
            </a:br>
            <a:r>
              <a:rPr lang="ru-RU" sz="1200" dirty="0"/>
              <a:t>Усольского</a:t>
            </a:r>
            <a:r>
              <a:rPr lang="ru-RU" sz="1200" baseline="0" dirty="0"/>
              <a:t> р., млн. руб.</a:t>
            </a:r>
            <a:endParaRPr lang="ru-RU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4EC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57A-4D25-B38A-B8A0A2EC9D0E}"/>
              </c:ext>
            </c:extLst>
          </c:dPt>
          <c:dPt>
            <c:idx val="1"/>
            <c:invertIfNegative val="0"/>
            <c:bubble3D val="0"/>
            <c:spPr>
              <a:solidFill>
                <a:srgbClr val="FF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7A-4D25-B38A-B8A0A2EC9D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мобилизовано налогов в областной бюджет</c:v>
                </c:pt>
                <c:pt idx="1">
                  <c:v>перечислено МБТ в бюджет района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480</c:v>
                </c:pt>
                <c:pt idx="1">
                  <c:v>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1E-4F1F-8B98-C700F8955D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11872592"/>
        <c:axId val="311865536"/>
      </c:barChart>
      <c:catAx>
        <c:axId val="31187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1865536"/>
        <c:crosses val="autoZero"/>
        <c:auto val="1"/>
        <c:lblAlgn val="ctr"/>
        <c:lblOffset val="100"/>
        <c:noMultiLvlLbl val="0"/>
      </c:catAx>
      <c:valAx>
        <c:axId val="311865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187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Налоговая отдача экономики </a:t>
            </a:r>
            <a:br>
              <a:rPr lang="ru-RU" sz="1200" dirty="0"/>
            </a:br>
            <a:r>
              <a:rPr lang="ru-RU" sz="1200" dirty="0"/>
              <a:t>г. Усолье-Сибирское</a:t>
            </a:r>
            <a:r>
              <a:rPr lang="ru-RU" sz="1200" baseline="0" dirty="0"/>
              <a:t>, млн. руб.</a:t>
            </a:r>
            <a:endParaRPr lang="ru-RU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4EC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E8A-4AF9-9E1E-25B00AF84895}"/>
              </c:ext>
            </c:extLst>
          </c:dPt>
          <c:dPt>
            <c:idx val="1"/>
            <c:invertIfNegative val="0"/>
            <c:bubble3D val="0"/>
            <c:spPr>
              <a:solidFill>
                <a:srgbClr val="FF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8A-4AF9-9E1E-25B00AF8489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922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8A-4AF9-9E1E-25B00AF8489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8A-4AF9-9E1E-25B00AF848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мобилизовано налогов в областной бюджет</c:v>
                </c:pt>
                <c:pt idx="1">
                  <c:v>перечислено МБТ в бюджет города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922</c:v>
                </c:pt>
                <c:pt idx="1">
                  <c:v>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1E-4F1F-8B98-C700F8955D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11867104"/>
        <c:axId val="311871808"/>
      </c:barChart>
      <c:catAx>
        <c:axId val="31186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1871808"/>
        <c:crosses val="autoZero"/>
        <c:auto val="1"/>
        <c:lblAlgn val="ctr"/>
        <c:lblOffset val="100"/>
        <c:noMultiLvlLbl val="0"/>
      </c:catAx>
      <c:valAx>
        <c:axId val="311871808"/>
        <c:scaling>
          <c:orientation val="minMax"/>
          <c:min val="650"/>
        </c:scaling>
        <c:delete val="1"/>
        <c:axPos val="l"/>
        <c:numFmt formatCode="#,##0" sourceLinked="1"/>
        <c:majorTickMark val="out"/>
        <c:minorTickMark val="none"/>
        <c:tickLblPos val="nextTo"/>
        <c:crossAx val="31186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г. Усолье-Сибирское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 мес. 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Прочие</c:v>
                </c:pt>
                <c:pt idx="1">
                  <c:v>Продажа активов</c:v>
                </c:pt>
                <c:pt idx="2">
                  <c:v>Акцизы на н/п</c:v>
                </c:pt>
                <c:pt idx="3">
                  <c:v>Плата за НВОС</c:v>
                </c:pt>
                <c:pt idx="4">
                  <c:v>Доходы от использования имущества</c:v>
                </c:pt>
                <c:pt idx="5">
                  <c:v>Аренда земли</c:v>
                </c:pt>
                <c:pt idx="6">
                  <c:v>Госпошлина, штрафы</c:v>
                </c:pt>
                <c:pt idx="7">
                  <c:v>Земельный налог</c:v>
                </c:pt>
                <c:pt idx="8">
                  <c:v>ЕНВД</c:v>
                </c:pt>
                <c:pt idx="9">
                  <c:v>НДФЛ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4107</c:v>
                </c:pt>
                <c:pt idx="1">
                  <c:v>3025</c:v>
                </c:pt>
                <c:pt idx="2">
                  <c:v>2295</c:v>
                </c:pt>
                <c:pt idx="3">
                  <c:v>3085</c:v>
                </c:pt>
                <c:pt idx="4">
                  <c:v>5699</c:v>
                </c:pt>
                <c:pt idx="5">
                  <c:v>11131</c:v>
                </c:pt>
                <c:pt idx="6">
                  <c:v>8853</c:v>
                </c:pt>
                <c:pt idx="7">
                  <c:v>36496</c:v>
                </c:pt>
                <c:pt idx="8">
                  <c:v>29068</c:v>
                </c:pt>
                <c:pt idx="9">
                  <c:v>51298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7-4611-8411-E2AB6C1998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 мес. 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Прочие</c:v>
                </c:pt>
                <c:pt idx="1">
                  <c:v>Продажа активов</c:v>
                </c:pt>
                <c:pt idx="2">
                  <c:v>Акцизы на н/п</c:v>
                </c:pt>
                <c:pt idx="3">
                  <c:v>Плата за НВОС</c:v>
                </c:pt>
                <c:pt idx="4">
                  <c:v>Доходы от использования имущества</c:v>
                </c:pt>
                <c:pt idx="5">
                  <c:v>Аренда земли</c:v>
                </c:pt>
                <c:pt idx="6">
                  <c:v>Госпошлина, штрафы</c:v>
                </c:pt>
                <c:pt idx="7">
                  <c:v>Земельный налог</c:v>
                </c:pt>
                <c:pt idx="8">
                  <c:v>ЕНВД</c:v>
                </c:pt>
                <c:pt idx="9">
                  <c:v>НДФЛ</c:v>
                </c:pt>
              </c:strCache>
            </c:strRef>
          </c:cat>
          <c:val>
            <c:numRef>
              <c:f>Лист1!$C$2:$C$11</c:f>
              <c:numCache>
                <c:formatCode>#,##0</c:formatCode>
                <c:ptCount val="10"/>
                <c:pt idx="0">
                  <c:v>5603</c:v>
                </c:pt>
                <c:pt idx="1">
                  <c:v>2413</c:v>
                </c:pt>
                <c:pt idx="2">
                  <c:v>2626</c:v>
                </c:pt>
                <c:pt idx="3">
                  <c:v>3534</c:v>
                </c:pt>
                <c:pt idx="4">
                  <c:v>6062</c:v>
                </c:pt>
                <c:pt idx="5">
                  <c:v>7304</c:v>
                </c:pt>
                <c:pt idx="6">
                  <c:v>8571</c:v>
                </c:pt>
                <c:pt idx="7">
                  <c:v>18725</c:v>
                </c:pt>
                <c:pt idx="8">
                  <c:v>27895</c:v>
                </c:pt>
                <c:pt idx="9">
                  <c:v>49827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77-4611-8411-E2AB6C1998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11873768"/>
        <c:axId val="311876904"/>
      </c:barChart>
      <c:catAx>
        <c:axId val="311873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1876904"/>
        <c:crosses val="autoZero"/>
        <c:auto val="1"/>
        <c:lblAlgn val="ctr"/>
        <c:lblOffset val="100"/>
        <c:noMultiLvlLbl val="0"/>
      </c:catAx>
      <c:valAx>
        <c:axId val="311876904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311873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Усольский р-н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 мес. 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Прочие</c:v>
                </c:pt>
                <c:pt idx="1">
                  <c:v>Плата за НВОС</c:v>
                </c:pt>
                <c:pt idx="2">
                  <c:v>Госпошлина, штрафы</c:v>
                </c:pt>
                <c:pt idx="3">
                  <c:v>Аренда земли</c:v>
                </c:pt>
                <c:pt idx="4">
                  <c:v>Продажа активов</c:v>
                </c:pt>
                <c:pt idx="5">
                  <c:v>ЕНВД</c:v>
                </c:pt>
                <c:pt idx="6">
                  <c:v>Акцизы на н/п</c:v>
                </c:pt>
                <c:pt idx="7">
                  <c:v>Земельный налог</c:v>
                </c:pt>
                <c:pt idx="8">
                  <c:v>ЕСХН</c:v>
                </c:pt>
                <c:pt idx="9">
                  <c:v>НДФЛ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605</c:v>
                </c:pt>
                <c:pt idx="1">
                  <c:v>277</c:v>
                </c:pt>
                <c:pt idx="2">
                  <c:v>854</c:v>
                </c:pt>
                <c:pt idx="3">
                  <c:v>1388</c:v>
                </c:pt>
                <c:pt idx="4">
                  <c:v>22492</c:v>
                </c:pt>
                <c:pt idx="5">
                  <c:v>3750</c:v>
                </c:pt>
                <c:pt idx="6">
                  <c:v>3376</c:v>
                </c:pt>
                <c:pt idx="7">
                  <c:v>9881</c:v>
                </c:pt>
                <c:pt idx="8">
                  <c:v>57786</c:v>
                </c:pt>
                <c:pt idx="9">
                  <c:v>80192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09-4626-A309-39FC18DF25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 мес. 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09-4626-A309-39FC18DF25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Прочие</c:v>
                </c:pt>
                <c:pt idx="1">
                  <c:v>Плата за НВОС</c:v>
                </c:pt>
                <c:pt idx="2">
                  <c:v>Госпошлина, штрафы</c:v>
                </c:pt>
                <c:pt idx="3">
                  <c:v>Аренда земли</c:v>
                </c:pt>
                <c:pt idx="4">
                  <c:v>Продажа активов</c:v>
                </c:pt>
                <c:pt idx="5">
                  <c:v>ЕНВД</c:v>
                </c:pt>
                <c:pt idx="6">
                  <c:v>Акцизы на н/п</c:v>
                </c:pt>
                <c:pt idx="7">
                  <c:v>Земельный налог</c:v>
                </c:pt>
                <c:pt idx="8">
                  <c:v>ЕСХН</c:v>
                </c:pt>
                <c:pt idx="9">
                  <c:v>НДФЛ</c:v>
                </c:pt>
              </c:strCache>
            </c:strRef>
          </c:cat>
          <c:val>
            <c:numRef>
              <c:f>Лист1!$C$2:$C$11</c:f>
              <c:numCache>
                <c:formatCode>#,##0</c:formatCode>
                <c:ptCount val="10"/>
                <c:pt idx="0">
                  <c:v>938</c:v>
                </c:pt>
                <c:pt idx="1">
                  <c:v>604</c:v>
                </c:pt>
                <c:pt idx="2">
                  <c:v>780</c:v>
                </c:pt>
                <c:pt idx="3">
                  <c:v>778</c:v>
                </c:pt>
                <c:pt idx="4">
                  <c:v>1663</c:v>
                </c:pt>
                <c:pt idx="5">
                  <c:v>3736</c:v>
                </c:pt>
                <c:pt idx="6">
                  <c:v>4116</c:v>
                </c:pt>
                <c:pt idx="7">
                  <c:v>7874</c:v>
                </c:pt>
                <c:pt idx="8">
                  <c:v>42493</c:v>
                </c:pt>
                <c:pt idx="9">
                  <c:v>91023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09-4626-A309-39FC18DF25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11868672"/>
        <c:axId val="311869848"/>
      </c:barChart>
      <c:catAx>
        <c:axId val="311868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1869848"/>
        <c:crosses val="autoZero"/>
        <c:auto val="1"/>
        <c:lblAlgn val="ctr"/>
        <c:lblOffset val="100"/>
        <c:noMultiLvlLbl val="0"/>
      </c:catAx>
      <c:valAx>
        <c:axId val="3118698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31186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577" tIns="45289" rIns="90577" bIns="45289" numCol="1" anchor="t" anchorCtr="0" compatLnSpc="1">
            <a:prstTxWarp prst="textNoShape">
              <a:avLst/>
            </a:prstTxWarp>
          </a:bodyPr>
          <a:lstStyle>
            <a:lvl1pPr algn="l" defTabSz="9064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7" y="0"/>
            <a:ext cx="2944813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577" tIns="45289" rIns="90577" bIns="45289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577" tIns="45289" rIns="90577" bIns="45289" numCol="1" anchor="b" anchorCtr="0" compatLnSpc="1">
            <a:prstTxWarp prst="textNoShape">
              <a:avLst/>
            </a:prstTxWarp>
          </a:bodyPr>
          <a:lstStyle>
            <a:lvl1pPr algn="l" defTabSz="9064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7" y="9431338"/>
            <a:ext cx="2944813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577" tIns="45289" rIns="90577" bIns="45289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9212938-B8CB-463C-85F4-BB92DD38CA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602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577" tIns="45289" rIns="90577" bIns="45289" numCol="1" anchor="t" anchorCtr="0" compatLnSpc="1">
            <a:prstTxWarp prst="textNoShape">
              <a:avLst/>
            </a:prstTxWarp>
          </a:bodyPr>
          <a:lstStyle>
            <a:lvl1pPr algn="l" defTabSz="9064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7" y="0"/>
            <a:ext cx="2944813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577" tIns="45289" rIns="90577" bIns="45289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79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9" y="4719638"/>
            <a:ext cx="5437187" cy="4464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577" tIns="45289" rIns="90577" bIns="45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1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577" tIns="45289" rIns="90577" bIns="45289" numCol="1" anchor="b" anchorCtr="0" compatLnSpc="1">
            <a:prstTxWarp prst="textNoShape">
              <a:avLst/>
            </a:prstTxWarp>
          </a:bodyPr>
          <a:lstStyle>
            <a:lvl1pPr algn="l" defTabSz="9064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7" y="9431338"/>
            <a:ext cx="2944813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577" tIns="45289" rIns="90577" bIns="45289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C805CD5-6701-4AD0-8A77-B74A6C7D3B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944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395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0951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6505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1902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75434" algn="l" defTabSz="910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0526" algn="l" defTabSz="910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5605" algn="l" defTabSz="910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0693" algn="l" defTabSz="910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EFB3D8E-77CF-498D-9767-073D654451EC}" type="slidenum">
              <a:rPr lang="ru-RU" smtClean="0">
                <a:solidFill>
                  <a:srgbClr val="000000"/>
                </a:solidFill>
              </a:rPr>
              <a:pPr eaLnBrk="1" hangingPunct="1"/>
              <a:t>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6896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350838"/>
            <a:ext cx="5291138" cy="3968750"/>
          </a:xfrm>
          <a:ln/>
        </p:spPr>
      </p:sp>
      <p:sp>
        <p:nvSpPr>
          <p:cNvPr id="168964" name="Заметки 2"/>
          <p:cNvSpPr>
            <a:spLocks noGrp="1"/>
          </p:cNvSpPr>
          <p:nvPr>
            <p:ph type="body" idx="1"/>
          </p:nvPr>
        </p:nvSpPr>
        <p:spPr>
          <a:xfrm>
            <a:off x="723900" y="4513264"/>
            <a:ext cx="5534025" cy="4884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ru-RU" dirty="0">
              <a:latin typeface="Arial" pitchFamily="34" charset="0"/>
            </a:endParaRPr>
          </a:p>
        </p:txBody>
      </p:sp>
      <p:sp>
        <p:nvSpPr>
          <p:cNvPr id="168965" name="Нижний колонтитул 3"/>
          <p:cNvSpPr txBox="1">
            <a:spLocks noGrp="1"/>
          </p:cNvSpPr>
          <p:nvPr/>
        </p:nvSpPr>
        <p:spPr bwMode="auto">
          <a:xfrm>
            <a:off x="4645027" y="46713"/>
            <a:ext cx="1780937" cy="1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cs typeface="Arial" pitchFamily="34" charset="0"/>
              </a:rPr>
              <a:t>MOS-ROS005-200600608-SS1wm-r_c</a:t>
            </a:r>
          </a:p>
        </p:txBody>
      </p:sp>
      <p:sp>
        <p:nvSpPr>
          <p:cNvPr id="168966" name="Номер слайда 4"/>
          <p:cNvSpPr txBox="1">
            <a:spLocks noGrp="1"/>
          </p:cNvSpPr>
          <p:nvPr/>
        </p:nvSpPr>
        <p:spPr bwMode="auto">
          <a:xfrm>
            <a:off x="5919788" y="9459913"/>
            <a:ext cx="53975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D2ACA83-D4E3-452A-A092-111DB5DC0130}" type="slidenum">
              <a:rPr lang="en-US" sz="1200">
                <a:solidFill>
                  <a:srgbClr val="000000"/>
                </a:solidFill>
                <a:cs typeface="Arial" pitchFamily="34" charset="0"/>
              </a:rPr>
              <a:pPr eaLnBrk="1" hangingPunct="1"/>
              <a:t>1</a:t>
            </a:fld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01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5918200" y="9547228"/>
            <a:ext cx="541338" cy="1841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defTabSz="895295">
              <a:defRPr/>
            </a:pPr>
            <a:fld id="{B64CA127-58B9-4637-830C-BE3503092764}" type="slidenum">
              <a:rPr lang="ru-RU" sz="1200">
                <a:latin typeface="Arial" pitchFamily="34" charset="0"/>
                <a:cs typeface="+mn-cs"/>
              </a:rPr>
              <a:pPr algn="r" defTabSz="895295">
                <a:defRPr/>
              </a:pPr>
              <a:t>10</a:t>
            </a:fld>
            <a:endParaRPr lang="ru-RU" sz="1200">
              <a:latin typeface="Arial" pitchFamily="34" charset="0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6475" y="1279525"/>
            <a:ext cx="11310938" cy="8483600"/>
          </a:xfrm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z="14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50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5918200" y="9495324"/>
            <a:ext cx="541338" cy="18314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defTabSz="895295">
              <a:defRPr/>
            </a:pPr>
            <a:fld id="{B64CA127-58B9-4637-830C-BE3503092764}" type="slidenum">
              <a:rPr lang="ru-RU" sz="1200">
                <a:latin typeface="Arial" pitchFamily="34" charset="0"/>
                <a:cs typeface="+mn-cs"/>
              </a:rPr>
              <a:pPr algn="r" defTabSz="895295">
                <a:defRPr/>
              </a:pPr>
              <a:t>11</a:t>
            </a:fld>
            <a:endParaRPr lang="ru-RU" sz="1200">
              <a:latin typeface="Arial" pitchFamily="34" charset="0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46313" y="1273175"/>
            <a:ext cx="11250613" cy="8437563"/>
          </a:xfrm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Помимо переоценки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кадастровой стоимости 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екущий год должен стать определяющим для принятия решений по переходу к налогообложению исходя из кадастровой стоимости имущества физических лиц и отдельных объектов недвижимости, определенных статьей 378.2 Налогового кодекса Российской Федерации.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 При переходе к налогообложению исходя из кадастровой стоимости высокодоходных административно-деловых, торговых центров (комплексов) мы ожидаемым положительного для бюджета эффекта за счет вовлечения в налогообложения имущества в собственности хозяйствующих субъектов, используемых специальные налоговые режимы и освобождаемых в настоящее время от уплаты налога.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Указанное решение назрело. Возможностью перехода в 2014-2015 годах к налогообложению имущества исходя из кадастровой стоимости воспользовались 28 субъектов Российской Федерации (7 субъектов Сибирского федерального округа), в текущем году их число значительно возросло. Иркутская область, напротив, являясь некогда 1 из 12 пилотных регионов по переходу к единому налогу на недвижимость, не приняла решения по переходу к налогообложению исходя из кадастровой стоимости.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 После осуществления в 2016 году переоценки объектов недвижимости жилого и нежилого фонда будет принято решение об установлении единой даты перехода к налогообложению имущества физических лиц исходя из кадастровой стоимости.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 одной стороны, такое решение позволит увеличить доходы местных бюджет за счет налогообложения новостроек, введенных в эксплуатацию после 1 января 2013 года, количество квартир в которых в Иркутской области в 2013-2014 годах составило 27 226 единиц. В настоящее время указанные объекты не облагаются налогом на имущество физических лиц по причине отсутствия у них инвентаризационной стоимости. Связанные с этим выпадающие доходы местных бюджетов оцениваются в размере 42 млн. рублей ежегодно (1 539 рублей в среднем с одного объекта).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 другой стороны, решение должно быть взвешенным дабы не допустить образования выпадающих доходов местных бюджетов в результате невозможности мобилизовать по кадастровой стоимости налог, генерируемый в настоящее время достаточной высокой инвентаризационной стоимостью. Напомню, что инвентаризационная стоимость строений, помещений и сооружений, по которым предъявлен налог к уплате в Иркутской области в 2014 году составила 546 731 рубль, что является 5 по величине значением среди регионов страны.</a:t>
            </a:r>
          </a:p>
        </p:txBody>
      </p:sp>
    </p:spTree>
    <p:extLst>
      <p:ext uri="{BB962C8B-B14F-4D97-AF65-F5344CB8AC3E}">
        <p14:creationId xmlns:p14="http://schemas.microsoft.com/office/powerpoint/2010/main" val="3880696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5918200" y="9547228"/>
            <a:ext cx="541338" cy="1841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defTabSz="895295">
              <a:defRPr/>
            </a:pPr>
            <a:fld id="{B64CA127-58B9-4637-830C-BE3503092764}" type="slidenum">
              <a:rPr lang="ru-RU" sz="1200">
                <a:latin typeface="Arial" pitchFamily="34" charset="0"/>
                <a:cs typeface="+mn-cs"/>
              </a:rPr>
              <a:pPr algn="r" defTabSz="895295">
                <a:defRPr/>
              </a:pPr>
              <a:t>12</a:t>
            </a:fld>
            <a:endParaRPr lang="ru-RU" sz="1200">
              <a:latin typeface="Arial" pitchFamily="34" charset="0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6475" y="1279525"/>
            <a:ext cx="11310938" cy="8483600"/>
          </a:xfrm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Существенно возросли в 2015 году поступления платы за негативное воздействие на окружающую среду.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Напомню, что областной и местные бюджеты Иркутской области формировались в условиях перехода с ежеквартальной на годовую периодичность внесения платы за НВОС.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    Позднее сроки внесения платы за НВОС были восстановлены Федеральным законом от 29.12.2015 года №404-ФЗ для всех плательщиков за исключением субъектов малого и среднего предпринимательства.</a:t>
            </a:r>
          </a:p>
          <a:p>
            <a:pPr algn="l"/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    </a:t>
            </a:r>
            <a:r>
              <a:rPr lang="ru-RU" sz="1200" dirty="0">
                <a:solidFill>
                  <a:schemeClr val="tx1"/>
                </a:solidFill>
              </a:rPr>
              <a:t>Дополнительные доходы (сверх утвержденных бюджетом значений) в 2016 году </a:t>
            </a:r>
            <a:r>
              <a:rPr lang="ru-RU" sz="1200">
                <a:solidFill>
                  <a:schemeClr val="tx1"/>
                </a:solidFill>
              </a:rPr>
              <a:t>составят для </a:t>
            </a:r>
            <a:r>
              <a:rPr lang="ru-RU" sz="1200" dirty="0">
                <a:solidFill>
                  <a:schemeClr val="tx1"/>
                </a:solidFill>
              </a:rPr>
              <a:t>Нижнеилимского района </a:t>
            </a:r>
            <a:r>
              <a:rPr lang="ru-RU" sz="1200" b="1" dirty="0">
                <a:solidFill>
                  <a:srgbClr val="008000"/>
                </a:solidFill>
              </a:rPr>
              <a:t>+9,3 млн. рублей</a:t>
            </a:r>
            <a:r>
              <a:rPr lang="ru-RU" sz="1200" dirty="0">
                <a:solidFill>
                  <a:schemeClr val="tx1"/>
                </a:solidFill>
              </a:rPr>
              <a:t>, для Киренского района </a:t>
            </a:r>
            <a:r>
              <a:rPr lang="ru-RU" sz="1200" b="1" dirty="0">
                <a:solidFill>
                  <a:srgbClr val="008000"/>
                </a:solidFill>
              </a:rPr>
              <a:t>+3,6 млн. рублей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</a:rPr>
              <a:t>     В </a:t>
            </a:r>
            <a:r>
              <a:rPr lang="ru-RU" sz="1200" dirty="0" err="1">
                <a:solidFill>
                  <a:schemeClr val="tx1"/>
                </a:solidFill>
              </a:rPr>
              <a:t>Усть-Кутском</a:t>
            </a:r>
            <a:r>
              <a:rPr lang="ru-RU" sz="1200" dirty="0">
                <a:solidFill>
                  <a:schemeClr val="tx1"/>
                </a:solidFill>
              </a:rPr>
              <a:t> и Казачинско-Ленском районах утвержденные бюджетом значения примерно равны прогнозы ГАД.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198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5918200" y="9547228"/>
            <a:ext cx="541338" cy="1841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defTabSz="895295">
              <a:defRPr/>
            </a:pPr>
            <a:fld id="{B64CA127-58B9-4637-830C-BE3503092764}" type="slidenum">
              <a:rPr lang="ru-RU" sz="1200">
                <a:latin typeface="Arial" pitchFamily="34" charset="0"/>
                <a:cs typeface="+mn-cs"/>
              </a:rPr>
              <a:pPr algn="r" defTabSz="895295">
                <a:defRPr/>
              </a:pPr>
              <a:t>13</a:t>
            </a:fld>
            <a:endParaRPr lang="ru-RU" sz="1200">
              <a:latin typeface="Arial" pitchFamily="34" charset="0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6475" y="1279525"/>
            <a:ext cx="11310938" cy="8483600"/>
          </a:xfrm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z="1400" b="0" baseline="0" dirty="0">
                <a:latin typeface="Arial" charset="0"/>
              </a:rPr>
              <a:t>1. Из основных изменений налогового законодательства в части доходов местных бюджетов изменения по ЕНВД я уже обозначил.</a:t>
            </a:r>
          </a:p>
          <a:p>
            <a:pPr eaLnBrk="1" hangingPunct="1"/>
            <a:r>
              <a:rPr lang="ru-RU" sz="1400" b="0" baseline="0" dirty="0">
                <a:latin typeface="Arial" charset="0"/>
              </a:rPr>
              <a:t>2. Положительным образом на доходах муниципальных образований скажется принятие </a:t>
            </a:r>
            <a:r>
              <a:rPr lang="ru-RU" sz="1400" dirty="0">
                <a:solidFill>
                  <a:srgbClr val="006600"/>
                </a:solidFill>
              </a:rPr>
              <a:t>«Новой» редакцией Бюджетного кодекса предусматривается увеличение норматива зачисления платы за негативное воздействие на окружающую среду в местные бюджеты с 55 в 2016 году до 60 в 2017 году. Таким образом, федеральный бюджет полностью отдает регионам свою часть указанного неналогового дохода – плата будет распределяться между субъектами и местными бюджетами в пропорции 40 на 60.</a:t>
            </a:r>
          </a:p>
          <a:p>
            <a:pPr eaLnBrk="1" hangingPunct="1"/>
            <a:r>
              <a:rPr lang="ru-RU" sz="1400" b="0" baseline="0" dirty="0">
                <a:latin typeface="Arial" charset="0"/>
              </a:rPr>
              <a:t>3. Не будет принят поддерживаемый регионами законопроект № 655468-6 о предоставлении доступа финансовым органам к налоговой тайне – Правительство РФ отозвало законодательную инициативу</a:t>
            </a:r>
          </a:p>
        </p:txBody>
      </p:sp>
    </p:spTree>
    <p:extLst>
      <p:ext uri="{BB962C8B-B14F-4D97-AF65-F5344CB8AC3E}">
        <p14:creationId xmlns:p14="http://schemas.microsoft.com/office/powerpoint/2010/main" val="2518730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350838"/>
            <a:ext cx="5289550" cy="3967162"/>
          </a:xfrm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xfrm>
            <a:off x="723901" y="4511676"/>
            <a:ext cx="5534025" cy="4887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dirty="0">
                <a:latin typeface="Arial" charset="0"/>
              </a:rPr>
              <a:t>Анализируемые сегодня муниципалитеты относятся к так называемой группе «северных» территорий, традиционно высокообеспеченных собственными доходами. </a:t>
            </a:r>
          </a:p>
          <a:p>
            <a:pPr eaLnBrk="1" hangingPunct="1"/>
            <a:r>
              <a:rPr lang="ru-RU" dirty="0">
                <a:latin typeface="Arial" charset="0"/>
              </a:rPr>
              <a:t>Все три района входят в первую десятку муниципалитетов по размеру получаемых налоговых и неналоговых доходов</a:t>
            </a:r>
            <a:r>
              <a:rPr lang="ru-RU" baseline="0" dirty="0">
                <a:latin typeface="Arial" charset="0"/>
              </a:rPr>
              <a:t> в расчете на одного человека, существенно превышая средний по региону уровень.</a:t>
            </a:r>
          </a:p>
          <a:p>
            <a:pPr eaLnBrk="1" hangingPunct="1"/>
            <a:r>
              <a:rPr lang="ru-RU" baseline="0" dirty="0">
                <a:latin typeface="Arial" charset="0"/>
              </a:rPr>
              <a:t>С обеспечением прироста налоговых и неналоговых доходов в 2015 году возникали трудности и было это связано с влиянием современного экономического кризиса. Но несмотря на это прирост налоговых и неналоговых доходов в северных территориях был выше среднего по региону уровня, снижение поступлений отмечено только в Казачинско-Ленском районе.</a:t>
            </a:r>
          </a:p>
          <a:p>
            <a:pPr eaLnBrk="1" hangingPunct="1"/>
            <a:endParaRPr lang="ru-RU" dirty="0">
              <a:latin typeface="Arial" charset="0"/>
            </a:endParaRPr>
          </a:p>
        </p:txBody>
      </p:sp>
      <p:sp>
        <p:nvSpPr>
          <p:cNvPr id="4100" name="Нижний колонтитул 3"/>
          <p:cNvSpPr txBox="1">
            <a:spLocks noGrp="1"/>
          </p:cNvSpPr>
          <p:nvPr/>
        </p:nvSpPr>
        <p:spPr bwMode="auto">
          <a:xfrm>
            <a:off x="4678602" y="46753"/>
            <a:ext cx="178093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800">
                <a:latin typeface="Arial" charset="0"/>
                <a:cs typeface="Arial" charset="0"/>
              </a:rPr>
              <a:t>MOS-ROS005-200600608-SS1wm-r_c</a:t>
            </a:r>
          </a:p>
        </p:txBody>
      </p:sp>
      <p:sp>
        <p:nvSpPr>
          <p:cNvPr id="4101" name="Номер слайда 4"/>
          <p:cNvSpPr txBox="1">
            <a:spLocks noGrp="1"/>
          </p:cNvSpPr>
          <p:nvPr/>
        </p:nvSpPr>
        <p:spPr bwMode="auto">
          <a:xfrm>
            <a:off x="5919788" y="9460985"/>
            <a:ext cx="5397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7E85524-01F8-4A0B-9A08-502B053E5A6D}" type="slidenum">
              <a:rPr lang="en-US" sz="1200">
                <a:latin typeface="Arial" charset="0"/>
                <a:cs typeface="Arial" charset="0"/>
              </a:rPr>
              <a:pPr algn="r" eaLnBrk="1" hangingPunct="1"/>
              <a:t>2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473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350838"/>
            <a:ext cx="5289550" cy="3967162"/>
          </a:xfrm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xfrm>
            <a:off x="723901" y="4511676"/>
            <a:ext cx="5534025" cy="4887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dirty="0">
                <a:latin typeface="Arial" charset="0"/>
              </a:rPr>
              <a:t>Несмотря на произошедшее замедление роста собственных доходов бюджет Казачинско-</a:t>
            </a:r>
            <a:r>
              <a:rPr lang="ru-RU" baseline="0" dirty="0">
                <a:latin typeface="Arial" charset="0"/>
              </a:rPr>
              <a:t>Ленского района, а здесь и далее под бюджетом района я имею в виду его консолидированные параметры, был исполнен с профицитом. Соизмеряли рост собственных доходов с расходами бюджета Киренский, Усть-Кутский районы, которые были также исполнены с профицитом. Нижнеилимский район был исполнен с дефицитом, который на 3,3 </a:t>
            </a:r>
            <a:r>
              <a:rPr lang="ru-RU" baseline="0" dirty="0" err="1">
                <a:latin typeface="Arial" charset="0"/>
              </a:rPr>
              <a:t>п.п</a:t>
            </a:r>
            <a:r>
              <a:rPr lang="ru-RU" baseline="0" dirty="0">
                <a:latin typeface="Arial" charset="0"/>
              </a:rPr>
              <a:t>. оказался выше среднего по региону уровня.</a:t>
            </a:r>
          </a:p>
          <a:p>
            <a:pPr eaLnBrk="1" hangingPunct="1"/>
            <a:r>
              <a:rPr lang="ru-RU" baseline="0" dirty="0">
                <a:latin typeface="Arial" charset="0"/>
              </a:rPr>
              <a:t>Однако даже несмотря на общую несбалансированность местных бюджетов Иркутской области, ситуация в регионе положительным образом отличается от ситуации в стране в целом.</a:t>
            </a:r>
            <a:endParaRPr lang="ru-RU" dirty="0">
              <a:latin typeface="Arial" charset="0"/>
            </a:endParaRPr>
          </a:p>
        </p:txBody>
      </p:sp>
      <p:sp>
        <p:nvSpPr>
          <p:cNvPr id="4100" name="Нижний колонтитул 3"/>
          <p:cNvSpPr txBox="1">
            <a:spLocks noGrp="1"/>
          </p:cNvSpPr>
          <p:nvPr/>
        </p:nvSpPr>
        <p:spPr bwMode="auto">
          <a:xfrm>
            <a:off x="4678602" y="46753"/>
            <a:ext cx="178093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800">
                <a:latin typeface="Arial" charset="0"/>
                <a:cs typeface="Arial" charset="0"/>
              </a:rPr>
              <a:t>MOS-ROS005-200600608-SS1wm-r_c</a:t>
            </a:r>
          </a:p>
        </p:txBody>
      </p:sp>
      <p:sp>
        <p:nvSpPr>
          <p:cNvPr id="4101" name="Номер слайда 4"/>
          <p:cNvSpPr txBox="1">
            <a:spLocks noGrp="1"/>
          </p:cNvSpPr>
          <p:nvPr/>
        </p:nvSpPr>
        <p:spPr bwMode="auto">
          <a:xfrm>
            <a:off x="5919788" y="9460985"/>
            <a:ext cx="5397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7E85524-01F8-4A0B-9A08-502B053E5A6D}" type="slidenum">
              <a:rPr lang="en-US" sz="1200">
                <a:latin typeface="Arial" charset="0"/>
                <a:cs typeface="Arial" charset="0"/>
              </a:rPr>
              <a:pPr algn="r" eaLnBrk="1" hangingPunct="1"/>
              <a:t>3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731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350838"/>
            <a:ext cx="5289550" cy="3967162"/>
          </a:xfrm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xfrm>
            <a:off x="723901" y="4511676"/>
            <a:ext cx="5534025" cy="4887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100" name="Нижний колонтитул 3"/>
          <p:cNvSpPr txBox="1">
            <a:spLocks noGrp="1"/>
          </p:cNvSpPr>
          <p:nvPr/>
        </p:nvSpPr>
        <p:spPr bwMode="auto">
          <a:xfrm>
            <a:off x="4678602" y="46753"/>
            <a:ext cx="178093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800">
                <a:latin typeface="Arial" charset="0"/>
                <a:cs typeface="Arial" charset="0"/>
              </a:rPr>
              <a:t>MOS-ROS005-200600608-SS1wm-r_c</a:t>
            </a:r>
          </a:p>
        </p:txBody>
      </p:sp>
      <p:sp>
        <p:nvSpPr>
          <p:cNvPr id="4101" name="Номер слайда 4"/>
          <p:cNvSpPr txBox="1">
            <a:spLocks noGrp="1"/>
          </p:cNvSpPr>
          <p:nvPr/>
        </p:nvSpPr>
        <p:spPr bwMode="auto">
          <a:xfrm>
            <a:off x="5919788" y="9460985"/>
            <a:ext cx="5397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7E85524-01F8-4A0B-9A08-502B053E5A6D}" type="slidenum">
              <a:rPr lang="en-US" sz="1200">
                <a:latin typeface="Arial" charset="0"/>
                <a:cs typeface="Arial" charset="0"/>
              </a:rPr>
              <a:pPr algn="r" eaLnBrk="1" hangingPunct="1"/>
              <a:t>4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648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350838"/>
            <a:ext cx="5289550" cy="3967162"/>
          </a:xfrm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xfrm>
            <a:off x="723901" y="4511676"/>
            <a:ext cx="5534025" cy="4887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dirty="0">
                <a:latin typeface="Arial" charset="0"/>
              </a:rPr>
              <a:t>Оперативная информация об исполнении консолидированных</a:t>
            </a:r>
            <a:r>
              <a:rPr lang="ru-RU" baseline="0" dirty="0">
                <a:latin typeface="Arial" charset="0"/>
              </a:rPr>
              <a:t> бюджетов районов представлена на следующем слайде. Видно, что в целом динамика налоговых и неналоговых доходов в северных территориях опережает средний по региону рост. Рассматривая основные виды доходов в отдельности видно отставание по ряду позиций от среднеобластной динамике (выделенные красным ячейки), наибольшее количество «</a:t>
            </a:r>
            <a:r>
              <a:rPr lang="ru-RU" baseline="0" dirty="0" err="1">
                <a:latin typeface="Arial" charset="0"/>
              </a:rPr>
              <a:t>проигрышних</a:t>
            </a:r>
            <a:r>
              <a:rPr lang="ru-RU" baseline="0" dirty="0">
                <a:latin typeface="Arial" charset="0"/>
              </a:rPr>
              <a:t>» позиций у Киренского (9) и Нижнеилимского районов (6).</a:t>
            </a:r>
          </a:p>
          <a:p>
            <a:pPr eaLnBrk="1" hangingPunct="1"/>
            <a:r>
              <a:rPr lang="ru-RU" baseline="0" dirty="0">
                <a:latin typeface="Arial" charset="0"/>
              </a:rPr>
              <a:t>О том как улучшить ситуацию с наполняемостью бюджетов доходами поговорим далее.</a:t>
            </a:r>
            <a:endParaRPr lang="ru-RU" dirty="0">
              <a:latin typeface="Arial" charset="0"/>
            </a:endParaRPr>
          </a:p>
        </p:txBody>
      </p:sp>
      <p:sp>
        <p:nvSpPr>
          <p:cNvPr id="4100" name="Нижний колонтитул 3"/>
          <p:cNvSpPr txBox="1">
            <a:spLocks noGrp="1"/>
          </p:cNvSpPr>
          <p:nvPr/>
        </p:nvSpPr>
        <p:spPr bwMode="auto">
          <a:xfrm>
            <a:off x="4678602" y="46753"/>
            <a:ext cx="178093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800">
                <a:latin typeface="Arial" charset="0"/>
                <a:cs typeface="Arial" charset="0"/>
              </a:rPr>
              <a:t>MOS-ROS005-200600608-SS1wm-r_c</a:t>
            </a:r>
          </a:p>
        </p:txBody>
      </p:sp>
      <p:sp>
        <p:nvSpPr>
          <p:cNvPr id="4101" name="Номер слайда 4"/>
          <p:cNvSpPr txBox="1">
            <a:spLocks noGrp="1"/>
          </p:cNvSpPr>
          <p:nvPr/>
        </p:nvSpPr>
        <p:spPr bwMode="auto">
          <a:xfrm>
            <a:off x="5919788" y="9460985"/>
            <a:ext cx="5397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7E85524-01F8-4A0B-9A08-502B053E5A6D}" type="slidenum">
              <a:rPr lang="en-US" sz="1200">
                <a:latin typeface="Arial" charset="0"/>
                <a:cs typeface="Arial" charset="0"/>
              </a:rPr>
              <a:pPr algn="r" eaLnBrk="1" hangingPunct="1"/>
              <a:t>5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81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5918200" y="9547228"/>
            <a:ext cx="541338" cy="1841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defTabSz="895295">
              <a:defRPr/>
            </a:pPr>
            <a:fld id="{B64CA127-58B9-4637-830C-BE3503092764}" type="slidenum">
              <a:rPr lang="ru-RU" sz="1200">
                <a:latin typeface="Arial" pitchFamily="34" charset="0"/>
                <a:cs typeface="+mn-cs"/>
              </a:rPr>
              <a:pPr algn="r" defTabSz="895295">
                <a:defRPr/>
              </a:pPr>
              <a:t>6</a:t>
            </a:fld>
            <a:endParaRPr lang="ru-RU" sz="1200">
              <a:latin typeface="Arial" pitchFamily="34" charset="0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6475" y="1279525"/>
            <a:ext cx="11310938" cy="8483600"/>
          </a:xfrm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Сравнительный анализ динамики поступлений НДФЛ в связи с возможными изменениями нормативов распределения налога по уровням бюджетов бюджетной системы (между регионами и местными бюджетами) целесообразно рассматривать применительно к поступлениям в консолидированный бюджет.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Экономический кризис нанес существенный удар по поступлениям НДФЛ в бюджеты субъектов РФ – в виду замедления роста заработных плат в реальном секторе экономики поступления налога в консолидированный бюджет области в 2015 году увеличились всего на 1%, что является 52 по величине темпа роста значением среди регионов страны. Утвержденный в первоначальной редакции бюджета план был не исполнен в 2015 году на 2,4 млрд. рублей или на 8%.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При этом, по размеру налога в расчете на одного жителя в трудоспособном возрасте Иркутская область с показателем в 28 866 рублей на человека занимает 21 позицию среди регионов.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Это с одной стороны может свидетельствовать о высоком уровне оплаты труда в регионе и относительно более низкой распространенности серых схем выплаты заработной платы, с другой Иркутская область все еще отстает от среднего по стране значения (32 569 рублей НДФЛ на человека), что определяет перспективы роста мобилизации поступлений данного налога.</a:t>
            </a:r>
          </a:p>
          <a:p>
            <a:pPr eaLnBrk="1" hangingPunct="1"/>
            <a:endParaRPr lang="ru-RU" sz="14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190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5918200" y="9547228"/>
            <a:ext cx="541338" cy="1841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defTabSz="895295">
              <a:defRPr/>
            </a:pPr>
            <a:fld id="{B64CA127-58B9-4637-830C-BE3503092764}" type="slidenum">
              <a:rPr lang="ru-RU" sz="1200">
                <a:latin typeface="Arial" pitchFamily="34" charset="0"/>
                <a:cs typeface="+mn-cs"/>
              </a:rPr>
              <a:pPr algn="r" defTabSz="895295">
                <a:defRPr/>
              </a:pPr>
              <a:t>7</a:t>
            </a:fld>
            <a:endParaRPr lang="ru-RU" sz="1200">
              <a:latin typeface="Arial" pitchFamily="34" charset="0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6475" y="1279525"/>
            <a:ext cx="11310938" cy="8483600"/>
          </a:xfrm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По состоянию на 1 апреля 2016 года темпы роста поступлений НДФЛ стабилизировался и составил 106,2%, что является 38 по величине значением среди субъектов РФ.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Способствует положительной динамике поступлений налога увеличение НДФЛ для иностранных граждан, осуществляющие трудовую деятельность по найму, на коэффициент, отражающий региональные особенности рынка труда.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Правительством Иркутской области указанный коэффициент на 2016 год был определен в размере 1,91. Одной из поставленных целей Правительства являлась мобилизация в бюджет «сверхдоходов» иностранных граждан, для чего его значение определялось с учетом превышения наблюдаемой динамики поступлений налога над федеральным коэффициентом-дефлятором.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 текущем году мы планируем вернуться к вопросу корректировки коэффициента, отражающего региональные особенности рынка труда, предварительно проанализировав его влияние как на доходную часть бюджета, так и на удовлетворение потребности экономики в иностранной рабочей силе.</a:t>
            </a:r>
          </a:p>
        </p:txBody>
      </p:sp>
    </p:spTree>
    <p:extLst>
      <p:ext uri="{BB962C8B-B14F-4D97-AF65-F5344CB8AC3E}">
        <p14:creationId xmlns:p14="http://schemas.microsoft.com/office/powerpoint/2010/main" val="4037440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5918200" y="9547228"/>
            <a:ext cx="541338" cy="1841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defTabSz="895295">
              <a:defRPr/>
            </a:pPr>
            <a:fld id="{B64CA127-58B9-4637-830C-BE3503092764}" type="slidenum">
              <a:rPr lang="ru-RU" sz="1200">
                <a:latin typeface="Arial" pitchFamily="34" charset="0"/>
                <a:cs typeface="+mn-cs"/>
              </a:rPr>
              <a:pPr algn="r" defTabSz="895295">
                <a:defRPr/>
              </a:pPr>
              <a:t>8</a:t>
            </a:fld>
            <a:endParaRPr lang="ru-RU" sz="1200">
              <a:latin typeface="Arial" pitchFamily="34" charset="0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6475" y="1279525"/>
            <a:ext cx="11310938" cy="8483600"/>
          </a:xfrm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Правительством Иркутской области принимаются меры по стабилизации ситуации с поступлением наиболее зависимого от кризисных явлений в экономике налога на доходы физических лиц.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 Возобновлен начатый еще в период кризиса 2008 года мониторинг отчислений налога юридическими лицами. К налогоплательщикам, имеющим обоснованные причины снижения, будут применяться меры содействия экономическому оздоровлению; в отношении предприятий, оптимизирующих налоговые платежи с использованием незаконных схем (серые заработные платы, фирмы-однодневки), - будет усиливаться контроль, в том числе со стороны налоговых органов.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Отличительной особенностью мониторинга обязательных платежей от проводимого в период предыдущего кризиса является независимость органов государственной власти и местного самоуправления от информации налоговых органов. Сейчас в соответствии со статьей 40 Бюджетного кодекса РФ мы можем самостоятельно получать информацию об обязательных платежах в бюджет юридических лиц в день их зачисления. Доступ к указанной информации был обеспечен всем муниципальным образованиям 1 и 2 уровней посредством приобретения Правительством области специального программного обеспечения.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 Особое внимание уделяется зачислению НДФЛ по месту осуществления хозяйственной деятельности. Указанное мероприятия направлено на: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на увеличение поступлений - мы выявляем случаи, когда налог в консолидированный бюджет Иркутской области не уплачивают налогоплательщики других регионов - например, компания из соседнего региона являясь плательщиком налога на добычу полезных ископаемых в областной бюджет не уплачивает в Иркутской области НДФЛ. При этом, очевидно, что добыча полезных ископаемых без организации стационарных рабочих мест и привлечения наемных рабочих не возможна несмотря на достижения современной техники.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на обеспечение справедливого распределения налога по территории области и снижения тем самым разницы в уровне бюджетной обеспеченности между муниципальными образованиями, ведь как правило, зачисление НДФЛ по месту ведения хозяйственной деятельности не обеспечивается компаниями, имеющими головные офисы в крупных городах, как правило высокообеспеченных.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 ходе проведения последнего из таких мероприятий на территории 13 муниципальных районов (городских округов) было выявлено 135 случаев неуплаты НДФЛ по месту нахождения обособленных подразделений (1,7 тыс. стационарных рабочих мест); сумма налога, перераспределенная между муниципалитетами оценивается в размере 19 млн. рублей ежегодно.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3. Ведется анализ сопутствующих НДФЛ обязательных платежей, позволяющий выявить организации, использующие «серые» схемы выплаты заработной платы.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 частности, на основании того, что достижение положительного финансового результата, как правило, влечет за собой выплату вознаграждения работникам, его обеспечившим, был сформирован и направлен в УФНС России по Иркутской области перечень юридических лиц, уплативших в 2015 году налог на прибыль, но не плативших НДФЛ.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Деятельность указанных организаций была поставлена на особый контроль со стороны налоговых органов.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4. На основании информации налоговых органов ведется работа по мобилизации недоимки по НДФЛ.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 основании анализа годовой отчетности по НДФЛ УФНС России по Иркутской области была представлена информация о налоговых агентах, имеющих годовую задолженность по налогу более 200 тыс. рублей, общий объем которой за последние 3 года составил 1 229 647 тыс. рублей.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Работа по мобилизации задолженности организована и ведется в настоящее время в рамках межведомственных рабочих групп на местах.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5. Федеральным законом от 02.05.2015 № 113-ФЗ «О внесении изменений в части первую и вторую Налогового кодекса Российской Федерации в целях повышения ответственности налоговых агентов за несоблюдение требований законодательства о налогах и сборах» была повышена ответственность налоговых агентов и введена ежеквартальная отчетность по НДФЛ, позволяющая исключить случаи, когда пользуясь годовой периодичностью отчетности, ряд налоговых агентов не платят в течение года НДФЛ, тем самым получая, по сути дела, налоговый кредит.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Перспективы взаимодействия с налоговыми органами по данному направлению будут определены в ближайшее время – после сдачи налоговыми агентами первых отчетов по новой форме 7-НДФЛ.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Мы надеемся, что оперативный их анализ позволит обеспечить своевременности поступления налога в бюджет.</a:t>
            </a:r>
          </a:p>
        </p:txBody>
      </p:sp>
    </p:spTree>
    <p:extLst>
      <p:ext uri="{BB962C8B-B14F-4D97-AF65-F5344CB8AC3E}">
        <p14:creationId xmlns:p14="http://schemas.microsoft.com/office/powerpoint/2010/main" val="988749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350838"/>
            <a:ext cx="5289550" cy="3967162"/>
          </a:xfrm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xfrm>
            <a:off x="230485" y="4511676"/>
            <a:ext cx="6408712" cy="52769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Как я уже говорил </a:t>
            </a:r>
            <a:r>
              <a:rPr lang="ru-RU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 2015 году местные 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бюджеты </a:t>
            </a:r>
            <a:r>
              <a:rPr lang="ru-RU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столкнулись с проблемой резкого сокращения поступлений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прежде стабильного земельного налога, что связано с массовым оспариванием результатов проведенной в 2013-2014 годах переоценке кадастровой стоимости земель.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Наиболее пострадавшие от переоценки муниципалитеты выделены на слайде красными цветом.</a:t>
            </a:r>
          </a:p>
          <a:p>
            <a:pPr algn="just"/>
            <a:r>
              <a:rPr lang="ru-RU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Стабилизировать ситуацию 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 поступлением не только земельного налога, но арендной платы, величина которой также зависит от кадастровой оценки, позволит </a:t>
            </a:r>
            <a:r>
              <a:rPr lang="ru-RU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выделение в 2016 году из областного бюджета средств на проведение очередной более качественной переоценки кадастровой стоимости.</a:t>
            </a:r>
          </a:p>
          <a:p>
            <a:pPr algn="just"/>
            <a:r>
              <a:rPr lang="ru-RU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Помимо переоценки кадастровой стоимости </a:t>
            </a:r>
            <a:r>
              <a:rPr lang="ru-RU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ожидать улучшения ситуации в скором времени позволяет обращение г. Братска 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Иркутской области </a:t>
            </a:r>
            <a:r>
              <a:rPr lang="ru-RU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 Конституционный суд Российской Федерации,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который решит </a:t>
            </a:r>
            <a:r>
              <a:rPr lang="ru-RU" sz="16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смогут ли муниципальные власти влиять на кадастровую оценку земель на своих территориях.</a:t>
            </a:r>
          </a:p>
          <a:p>
            <a:pPr algn="just"/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algn="just"/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algn="just"/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100" name="Нижний колонтитул 3"/>
          <p:cNvSpPr txBox="1">
            <a:spLocks noGrp="1"/>
          </p:cNvSpPr>
          <p:nvPr/>
        </p:nvSpPr>
        <p:spPr bwMode="auto">
          <a:xfrm>
            <a:off x="4678602" y="46753"/>
            <a:ext cx="178093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800">
                <a:latin typeface="Arial" charset="0"/>
                <a:cs typeface="Arial" charset="0"/>
              </a:rPr>
              <a:t>MOS-ROS005-200600608-SS1wm-r_c</a:t>
            </a:r>
          </a:p>
        </p:txBody>
      </p:sp>
      <p:sp>
        <p:nvSpPr>
          <p:cNvPr id="4101" name="Номер слайда 4"/>
          <p:cNvSpPr txBox="1">
            <a:spLocks noGrp="1"/>
          </p:cNvSpPr>
          <p:nvPr/>
        </p:nvSpPr>
        <p:spPr bwMode="auto">
          <a:xfrm>
            <a:off x="5919788" y="9460985"/>
            <a:ext cx="5397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7E85524-01F8-4A0B-9A08-502B053E5A6D}" type="slidenum">
              <a:rPr lang="en-US" sz="1200">
                <a:latin typeface="Arial" charset="0"/>
                <a:cs typeface="Arial" charset="0"/>
              </a:rPr>
              <a:pPr algn="r" eaLnBrk="1" hangingPunct="1"/>
              <a:t>9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8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vmlDrawing" Target="../drawings/vmlDrawing2.vml"/><Relationship Id="rId6" Type="http://schemas.openxmlformats.org/officeDocument/2006/relationships/tags" Target="../tags/tag40.xml"/><Relationship Id="rId11" Type="http://schemas.openxmlformats.org/officeDocument/2006/relationships/oleObject" Target="../embeddings/oleObject2.bin"/><Relationship Id="rId5" Type="http://schemas.openxmlformats.org/officeDocument/2006/relationships/tags" Target="../tags/tag39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8.xml"/><Relationship Id="rId9" Type="http://schemas.openxmlformats.org/officeDocument/2006/relationships/tags" Target="../tags/tag4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399" y="2130939"/>
            <a:ext cx="7771211" cy="29832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395" y="3886705"/>
            <a:ext cx="6401219" cy="446276"/>
          </a:xfrm>
        </p:spPr>
        <p:txBody>
          <a:bodyPr/>
          <a:lstStyle>
            <a:lvl1pPr marL="0" indent="0" algn="ctr">
              <a:buNone/>
              <a:defRPr/>
            </a:lvl1pPr>
            <a:lvl2pPr marL="413900" indent="0" algn="ctr">
              <a:buNone/>
              <a:defRPr/>
            </a:lvl2pPr>
            <a:lvl3pPr marL="827800" indent="0" algn="ctr">
              <a:buNone/>
              <a:defRPr/>
            </a:lvl3pPr>
            <a:lvl4pPr marL="1241698" indent="0" algn="ctr">
              <a:buNone/>
              <a:defRPr/>
            </a:lvl4pPr>
            <a:lvl5pPr marL="1655596" indent="0" algn="ctr">
              <a:buNone/>
              <a:defRPr/>
            </a:lvl5pPr>
            <a:lvl6pPr marL="2069491" indent="0" algn="ctr">
              <a:buNone/>
              <a:defRPr/>
            </a:lvl6pPr>
            <a:lvl7pPr marL="2483392" indent="0" algn="ctr">
              <a:buNone/>
              <a:defRPr/>
            </a:lvl7pPr>
            <a:lvl8pPr marL="2897293" indent="0" algn="ctr">
              <a:buNone/>
              <a:defRPr/>
            </a:lvl8pPr>
            <a:lvl9pPr marL="3311191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4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41060" y="1298093"/>
            <a:ext cx="3477875" cy="178578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26546" y="235604"/>
            <a:ext cx="292388" cy="236053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384897" y="235604"/>
            <a:ext cx="3200876" cy="236053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38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990" y="-22510"/>
            <a:ext cx="9146796" cy="241606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2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9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6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5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8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2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2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1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2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7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8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8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7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8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2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8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8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8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3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3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7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41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6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3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8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2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8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8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8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41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7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2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5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8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5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7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2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9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2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7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2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7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3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2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6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1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1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41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8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2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9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8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4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6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6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6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8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6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2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024" y="-21000"/>
            <a:ext cx="2611373" cy="24010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92503" tIns="46256" rIns="92503" bIns="46256"/>
          <a:lstStyle/>
          <a:p>
            <a:pPr defTabSz="93127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966" y="-27008"/>
            <a:ext cx="9174755" cy="25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779" tIns="41395" rIns="82779" bIns="413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>
              <a:solidFill>
                <a:srgbClr val="000000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198" y="6616395"/>
            <a:ext cx="9141203" cy="264116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102111" tIns="51059" rIns="102111" bIns="51059" anchor="ctr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61 h 164"/>
                <a:gd name="T4" fmla="*/ 1612 w 1612"/>
                <a:gd name="T5" fmla="*/ 16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rot="10800000" lIns="102179" tIns="51094" rIns="102179" bIns="51094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125819" y="543244"/>
            <a:ext cx="8793114" cy="6287751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9111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0"/>
              <a:ext cx="5145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20613" indent="-820613" defTabSz="911149" fontAlgn="auto">
                <a:spcBef>
                  <a:spcPts val="0"/>
                </a:spcBef>
                <a:spcAft>
                  <a:spcPts val="0"/>
                </a:spcAft>
                <a:tabLst>
                  <a:tab pos="730073" algn="r"/>
                </a:tabLst>
                <a:defRPr/>
              </a:pPr>
              <a:r>
                <a:rPr lang="ru-RU" sz="1200">
                  <a:solidFill>
                    <a:srgbClr val="000000"/>
                  </a:solidFill>
                </a:rPr>
                <a:t>	</a:t>
              </a:r>
              <a:r>
                <a:rPr lang="en-US" sz="1200">
                  <a:solidFill>
                    <a:srgbClr val="000000"/>
                  </a:solidFill>
                </a:rPr>
                <a:t>*</a:t>
              </a:r>
              <a:r>
                <a:rPr lang="ru-RU" sz="1200">
                  <a:solidFill>
                    <a:srgbClr val="000000"/>
                  </a:solidFill>
                </a:rPr>
                <a:t>	Сноска</a:t>
              </a:r>
              <a:endParaRPr lang="en-US" sz="1200">
                <a:solidFill>
                  <a:srgbClr val="000000"/>
                </a:solidFill>
              </a:endParaRPr>
            </a:p>
            <a:p>
              <a:pPr marL="820613" indent="-820613" defTabSz="911149" fontAlgn="auto">
                <a:spcBef>
                  <a:spcPct val="20000"/>
                </a:spcBef>
                <a:spcAft>
                  <a:spcPts val="0"/>
                </a:spcAft>
                <a:tabLst>
                  <a:tab pos="730073" algn="r"/>
                </a:tabLst>
                <a:defRPr/>
              </a:pPr>
              <a:r>
                <a:rPr lang="ru-RU" sz="1200">
                  <a:solidFill>
                    <a:srgbClr val="000000"/>
                  </a:solidFill>
                </a:rPr>
                <a:t>	Источник</a:t>
              </a:r>
              <a:r>
                <a:rPr lang="en-US" sz="1200">
                  <a:solidFill>
                    <a:srgbClr val="000000"/>
                  </a:solidFill>
                </a:rPr>
                <a:t>:</a:t>
              </a:r>
              <a:r>
                <a:rPr lang="ru-RU" sz="1200">
                  <a:solidFill>
                    <a:srgbClr val="000000"/>
                  </a:solidFill>
                </a:rPr>
                <a:t>	Источник</a:t>
              </a:r>
              <a:endParaRPr 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191047" y="2765124"/>
            <a:ext cx="1764773" cy="9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1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75378" y="4303298"/>
            <a:ext cx="996058" cy="9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1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>
                <a:solidFill>
                  <a:srgbClr val="000000"/>
                </a:solidFill>
              </a:rPr>
              <a:t>Printed 08/06/2006 17:52:59</a:t>
            </a:r>
          </a:p>
        </p:txBody>
      </p:sp>
      <p:graphicFrame>
        <p:nvGraphicFramePr>
          <p:cNvPr id="159" name="Rectangle 38" hidden="1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6994" y="12"/>
          <a:ext cx="150979" cy="162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235" name="think-cell Slide" r:id="rId11" imgW="0" imgH="0" progId="TCLayout.ActiveDocument.1">
                  <p:embed/>
                </p:oleObj>
              </mc:Choice>
              <mc:Fallback>
                <p:oleObj name="think-cell Slide" r:id="rId11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4" y="12"/>
                        <a:ext cx="150979" cy="1620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1647" y="235626"/>
            <a:ext cx="8797307" cy="17428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29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1647" y="235626"/>
            <a:ext cx="8797307" cy="17428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08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7F83-81EE-4F92-A77D-6CABC1E859D8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13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7F83-81EE-4F92-A77D-6CABC1E859D8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252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7F83-81EE-4F92-A77D-6CABC1E859D8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83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7F83-81EE-4F92-A77D-6CABC1E859D8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16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8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20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7" indent="0">
              <a:buNone/>
              <a:defRPr sz="1600" b="1"/>
            </a:lvl7pPr>
            <a:lvl8pPr marL="3199044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8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20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7" indent="0">
              <a:buNone/>
              <a:defRPr sz="1600" b="1"/>
            </a:lvl7pPr>
            <a:lvl8pPr marL="3199044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7F83-81EE-4F92-A77D-6CABC1E859D8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55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7F83-81EE-4F92-A77D-6CABC1E859D8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53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72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7F83-81EE-4F92-A77D-6CABC1E859D8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394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08" indent="0">
              <a:buNone/>
              <a:defRPr sz="1200"/>
            </a:lvl2pPr>
            <a:lvl3pPr marL="914012" indent="0">
              <a:buNone/>
              <a:defRPr sz="1000"/>
            </a:lvl3pPr>
            <a:lvl4pPr marL="1371020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7" indent="0">
              <a:buNone/>
              <a:defRPr sz="900"/>
            </a:lvl7pPr>
            <a:lvl8pPr marL="3199044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7F83-81EE-4F92-A77D-6CABC1E859D8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61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8" indent="0">
              <a:buNone/>
              <a:defRPr sz="2800"/>
            </a:lvl2pPr>
            <a:lvl3pPr marL="914012" indent="0">
              <a:buNone/>
              <a:defRPr sz="2400"/>
            </a:lvl3pPr>
            <a:lvl4pPr marL="1371020" indent="0">
              <a:buNone/>
              <a:defRPr sz="2000"/>
            </a:lvl4pPr>
            <a:lvl5pPr marL="1828025" indent="0">
              <a:buNone/>
              <a:defRPr sz="2000"/>
            </a:lvl5pPr>
            <a:lvl6pPr marL="2285032" indent="0">
              <a:buNone/>
              <a:defRPr sz="2000"/>
            </a:lvl6pPr>
            <a:lvl7pPr marL="2742037" indent="0">
              <a:buNone/>
              <a:defRPr sz="2000"/>
            </a:lvl7pPr>
            <a:lvl8pPr marL="3199044" indent="0">
              <a:buNone/>
              <a:defRPr sz="2000"/>
            </a:lvl8pPr>
            <a:lvl9pPr marL="365605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08" indent="0">
              <a:buNone/>
              <a:defRPr sz="1200"/>
            </a:lvl2pPr>
            <a:lvl3pPr marL="914012" indent="0">
              <a:buNone/>
              <a:defRPr sz="1000"/>
            </a:lvl3pPr>
            <a:lvl4pPr marL="1371020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7" indent="0">
              <a:buNone/>
              <a:defRPr sz="900"/>
            </a:lvl7pPr>
            <a:lvl8pPr marL="3199044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7F83-81EE-4F92-A77D-6CABC1E859D8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699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7F83-81EE-4F92-A77D-6CABC1E859D8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943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7F83-81EE-4F92-A77D-6CABC1E859D8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88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745" y="4407441"/>
            <a:ext cx="7772609" cy="553998"/>
          </a:xfrm>
        </p:spPr>
        <p:txBody>
          <a:bodyPr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745" y="4124814"/>
            <a:ext cx="7772609" cy="282625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900" indent="0">
              <a:buNone/>
              <a:defRPr sz="1600"/>
            </a:lvl2pPr>
            <a:lvl3pPr marL="827800" indent="0">
              <a:buNone/>
              <a:defRPr sz="1500"/>
            </a:lvl3pPr>
            <a:lvl4pPr marL="1241698" indent="0">
              <a:buNone/>
              <a:defRPr sz="1300"/>
            </a:lvl4pPr>
            <a:lvl5pPr marL="1655596" indent="0">
              <a:buNone/>
              <a:defRPr sz="1300"/>
            </a:lvl5pPr>
            <a:lvl6pPr marL="2069491" indent="0">
              <a:buNone/>
              <a:defRPr sz="1300"/>
            </a:lvl6pPr>
            <a:lvl7pPr marL="2483392" indent="0">
              <a:buNone/>
              <a:defRPr sz="1300"/>
            </a:lvl7pPr>
            <a:lvl8pPr marL="2897293" indent="0">
              <a:buNone/>
              <a:defRPr sz="1300"/>
            </a:lvl8pPr>
            <a:lvl9pPr marL="3311191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8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815" y="1298077"/>
            <a:ext cx="4329456" cy="152303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89495" y="1298077"/>
            <a:ext cx="4329455" cy="152303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9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35" y="274623"/>
            <a:ext cx="8229739" cy="2983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151" y="1825324"/>
            <a:ext cx="4040079" cy="34912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900" indent="0">
              <a:buNone/>
              <a:defRPr sz="1800" b="1"/>
            </a:lvl2pPr>
            <a:lvl3pPr marL="827800" indent="0">
              <a:buNone/>
              <a:defRPr sz="1600" b="1"/>
            </a:lvl3pPr>
            <a:lvl4pPr marL="1241698" indent="0">
              <a:buNone/>
              <a:defRPr sz="1500" b="1"/>
            </a:lvl4pPr>
            <a:lvl5pPr marL="1655596" indent="0">
              <a:buNone/>
              <a:defRPr sz="1500" b="1"/>
            </a:lvl5pPr>
            <a:lvl6pPr marL="2069491" indent="0">
              <a:buNone/>
              <a:defRPr sz="1500" b="1"/>
            </a:lvl6pPr>
            <a:lvl7pPr marL="2483392" indent="0">
              <a:buNone/>
              <a:defRPr sz="1500" b="1"/>
            </a:lvl7pPr>
            <a:lvl8pPr marL="2897293" indent="0">
              <a:buNone/>
              <a:defRPr sz="1500" b="1"/>
            </a:lvl8pPr>
            <a:lvl9pPr marL="3311191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151" y="2174463"/>
            <a:ext cx="4040079" cy="13503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93" y="1825324"/>
            <a:ext cx="4041477" cy="34912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900" indent="0">
              <a:buNone/>
              <a:defRPr sz="1800" b="1"/>
            </a:lvl2pPr>
            <a:lvl3pPr marL="827800" indent="0">
              <a:buNone/>
              <a:defRPr sz="1600" b="1"/>
            </a:lvl3pPr>
            <a:lvl4pPr marL="1241698" indent="0">
              <a:buNone/>
              <a:defRPr sz="1500" b="1"/>
            </a:lvl4pPr>
            <a:lvl5pPr marL="1655596" indent="0">
              <a:buNone/>
              <a:defRPr sz="1500" b="1"/>
            </a:lvl5pPr>
            <a:lvl6pPr marL="2069491" indent="0">
              <a:buNone/>
              <a:defRPr sz="1500" b="1"/>
            </a:lvl6pPr>
            <a:lvl7pPr marL="2483392" indent="0">
              <a:buNone/>
              <a:defRPr sz="1500" b="1"/>
            </a:lvl7pPr>
            <a:lvl8pPr marL="2897293" indent="0">
              <a:buNone/>
              <a:defRPr sz="1500" b="1"/>
            </a:lvl8pPr>
            <a:lvl9pPr marL="3311191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393" y="2174463"/>
            <a:ext cx="4041477" cy="13503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5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6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2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36" y="1152015"/>
            <a:ext cx="3008391" cy="28262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4562" y="273141"/>
            <a:ext cx="5112308" cy="174285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136" y="1434629"/>
            <a:ext cx="3008391" cy="203658"/>
          </a:xfrm>
        </p:spPr>
        <p:txBody>
          <a:bodyPr/>
          <a:lstStyle>
            <a:lvl1pPr marL="0" indent="0">
              <a:buNone/>
              <a:defRPr sz="1300"/>
            </a:lvl1pPr>
            <a:lvl2pPr marL="413900" indent="0">
              <a:buNone/>
              <a:defRPr sz="1100"/>
            </a:lvl2pPr>
            <a:lvl3pPr marL="827800" indent="0">
              <a:buNone/>
              <a:defRPr sz="900"/>
            </a:lvl3pPr>
            <a:lvl4pPr marL="1241698" indent="0">
              <a:buNone/>
              <a:defRPr sz="800"/>
            </a:lvl4pPr>
            <a:lvl5pPr marL="1655596" indent="0">
              <a:buNone/>
              <a:defRPr sz="800"/>
            </a:lvl5pPr>
            <a:lvl6pPr marL="2069491" indent="0">
              <a:buNone/>
              <a:defRPr sz="800"/>
            </a:lvl6pPr>
            <a:lvl7pPr marL="2483392" indent="0">
              <a:buNone/>
              <a:defRPr sz="800"/>
            </a:lvl7pPr>
            <a:lvl8pPr marL="2897293" indent="0">
              <a:buNone/>
              <a:defRPr sz="800"/>
            </a:lvl8pPr>
            <a:lvl9pPr marL="331119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8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80" y="5085238"/>
            <a:ext cx="5486959" cy="28262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80" y="612268"/>
            <a:ext cx="5486959" cy="446276"/>
          </a:xfrm>
        </p:spPr>
        <p:txBody>
          <a:bodyPr/>
          <a:lstStyle>
            <a:lvl1pPr marL="0" indent="0">
              <a:buNone/>
              <a:defRPr sz="2900"/>
            </a:lvl1pPr>
            <a:lvl2pPr marL="413900" indent="0">
              <a:buNone/>
              <a:defRPr sz="2600"/>
            </a:lvl2pPr>
            <a:lvl3pPr marL="827800" indent="0">
              <a:buNone/>
              <a:defRPr sz="2200"/>
            </a:lvl3pPr>
            <a:lvl4pPr marL="1241698" indent="0">
              <a:buNone/>
              <a:defRPr sz="1800"/>
            </a:lvl4pPr>
            <a:lvl5pPr marL="1655596" indent="0">
              <a:buNone/>
              <a:defRPr sz="1800"/>
            </a:lvl5pPr>
            <a:lvl6pPr marL="2069491" indent="0">
              <a:buNone/>
              <a:defRPr sz="1800"/>
            </a:lvl6pPr>
            <a:lvl7pPr marL="2483392" indent="0">
              <a:buNone/>
              <a:defRPr sz="1800"/>
            </a:lvl7pPr>
            <a:lvl8pPr marL="2897293" indent="0">
              <a:buNone/>
              <a:defRPr sz="1800"/>
            </a:lvl8pPr>
            <a:lvl9pPr marL="3311191" indent="0">
              <a:buNone/>
              <a:defRPr sz="18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80" y="5367850"/>
            <a:ext cx="5486959" cy="203658"/>
          </a:xfrm>
        </p:spPr>
        <p:txBody>
          <a:bodyPr/>
          <a:lstStyle>
            <a:lvl1pPr marL="0" indent="0">
              <a:buNone/>
              <a:defRPr sz="1300"/>
            </a:lvl1pPr>
            <a:lvl2pPr marL="413900" indent="0">
              <a:buNone/>
              <a:defRPr sz="1100"/>
            </a:lvl2pPr>
            <a:lvl3pPr marL="827800" indent="0">
              <a:buNone/>
              <a:defRPr sz="900"/>
            </a:lvl3pPr>
            <a:lvl4pPr marL="1241698" indent="0">
              <a:buNone/>
              <a:defRPr sz="800"/>
            </a:lvl4pPr>
            <a:lvl5pPr marL="1655596" indent="0">
              <a:buNone/>
              <a:defRPr sz="800"/>
            </a:lvl5pPr>
            <a:lvl6pPr marL="2069491" indent="0">
              <a:buNone/>
              <a:defRPr sz="800"/>
            </a:lvl6pPr>
            <a:lvl7pPr marL="2483392" indent="0">
              <a:buNone/>
              <a:defRPr sz="800"/>
            </a:lvl7pPr>
            <a:lvl8pPr marL="2897293" indent="0">
              <a:buNone/>
              <a:defRPr sz="800"/>
            </a:lvl8pPr>
            <a:lvl9pPr marL="331119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9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26" Type="http://schemas.openxmlformats.org/officeDocument/2006/relationships/tags" Target="../tags/tag12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5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0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23" Type="http://schemas.openxmlformats.org/officeDocument/2006/relationships/tags" Target="../tags/tag9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tags" Target="../tags/tag8.xml"/><Relationship Id="rId27" Type="http://schemas.openxmlformats.org/officeDocument/2006/relationships/tags" Target="../tags/tag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343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-6990" y="-22510"/>
            <a:ext cx="9146796" cy="241606"/>
            <a:chOff x="-4" y="-14"/>
            <a:chExt cx="5646" cy="149"/>
          </a:xfrm>
        </p:grpSpPr>
        <p:sp>
          <p:nvSpPr>
            <p:cNvPr id="1042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43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44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45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46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47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48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3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49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9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50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6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51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6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3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54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55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7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56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2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57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58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3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59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1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60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61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3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62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6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63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64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8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65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66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67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6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68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69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6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70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8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71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2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72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73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74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75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7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76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77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8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78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79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80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8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81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82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83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2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84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4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85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6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86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41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87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88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89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4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90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7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91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92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93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94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95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96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2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97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98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8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99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00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7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01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02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03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7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04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41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05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06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07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6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08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2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09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5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10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7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11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12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5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13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14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6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15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3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16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17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18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19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8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20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3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21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6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22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23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3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24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25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26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6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27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4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28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8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29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30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31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32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33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34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35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1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36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37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38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39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40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1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41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41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42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43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7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44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45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2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46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47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8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48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8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49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50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51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52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53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3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54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55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56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57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58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59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60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61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62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63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64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65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66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67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68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69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70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71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72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8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73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6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74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75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7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76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77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7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78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7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79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80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81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82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1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83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84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85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86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Freeform 353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6534024" y="-21000"/>
            <a:ext cx="2611373" cy="24010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84095" tIns="42054" rIns="84095" bIns="4205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AutoShape 196"/>
          <p:cNvSpPr>
            <a:spLocks noChangeAspect="1" noChangeArrowheads="1" noTextEdit="1"/>
          </p:cNvSpPr>
          <p:nvPr>
            <p:custDataLst>
              <p:tags r:id="rId18"/>
            </p:custDataLst>
          </p:nvPr>
        </p:nvSpPr>
        <p:spPr bwMode="auto">
          <a:xfrm>
            <a:off x="-6966" y="-27008"/>
            <a:ext cx="9174755" cy="25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779" tIns="41395" rIns="82779" bIns="413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31" name="Group 355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4198" y="6616395"/>
            <a:ext cx="9141203" cy="264116"/>
            <a:chOff x="3" y="4085"/>
            <a:chExt cx="5643" cy="163"/>
          </a:xfrm>
        </p:grpSpPr>
        <p:sp>
          <p:nvSpPr>
            <p:cNvPr id="1040" name="Rectangle 36"/>
            <p:cNvSpPr>
              <a:spLocks noChangeArrowheads="1"/>
            </p:cNvSpPr>
            <p:nvPr userDrawn="1">
              <p:custDataLst>
                <p:tags r:id="rId27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102186" tIns="51096" rIns="102186" bIns="51096" anchor="ctr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41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56 h 164"/>
                <a:gd name="T4" fmla="*/ 1612 w 1612"/>
                <a:gd name="T5" fmla="*/ 156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rot="10800000" lIns="92891" tIns="46449" rIns="92891" bIns="46449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30" name="pg num"/>
          <p:cNvSpPr>
            <a:spLocks noGrp="1" noChangeArrowheads="1"/>
          </p:cNvSpPr>
          <p:nvPr>
            <p:ph type="sldNum" sz="quarter" idx="4"/>
            <p:custDataLst>
              <p:tags r:id="rId20"/>
            </p:custDataLst>
          </p:nvPr>
        </p:nvSpPr>
        <p:spPr bwMode="auto">
          <a:xfrm>
            <a:off x="7010727" y="6661419"/>
            <a:ext cx="1904010" cy="18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89576AD-9E96-4D29-BD87-D7E1B0AE1714}" type="slidenum">
              <a:rPr lang="ru-RU" smtClean="0">
                <a:solidFill>
                  <a:srgbClr val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  <p:custDataLst>
              <p:tags r:id="rId21"/>
            </p:custDataLst>
          </p:nvPr>
        </p:nvSpPr>
        <p:spPr bwMode="auto">
          <a:xfrm>
            <a:off x="121623" y="235624"/>
            <a:ext cx="8793114" cy="3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4" name="Rectangle 3"/>
          <p:cNvSpPr>
            <a:spLocks noGrp="1" noChangeArrowheads="1"/>
          </p:cNvSpPr>
          <p:nvPr>
            <p:ph type="body" idx="1"/>
            <p:custDataLst>
              <p:tags r:id="rId22"/>
            </p:custDataLst>
          </p:nvPr>
        </p:nvSpPr>
        <p:spPr bwMode="auto">
          <a:xfrm>
            <a:off x="125819" y="1298092"/>
            <a:ext cx="8793114" cy="174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grpSp>
        <p:nvGrpSpPr>
          <p:cNvPr id="1035" name="McK Slide Elements"/>
          <p:cNvGrpSpPr>
            <a:grpSpLocks/>
          </p:cNvGrpSpPr>
          <p:nvPr/>
        </p:nvGrpSpPr>
        <p:grpSpPr bwMode="auto">
          <a:xfrm>
            <a:off x="125819" y="543244"/>
            <a:ext cx="8793114" cy="6287751"/>
            <a:chOff x="77" y="335"/>
            <a:chExt cx="5429" cy="3882"/>
          </a:xfrm>
        </p:grpSpPr>
        <p:sp>
          <p:nvSpPr>
            <p:cNvPr id="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9111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5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0"/>
              <a:ext cx="5145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20613" indent="-820613" defTabSz="911149" fontAlgn="auto">
                <a:spcBef>
                  <a:spcPts val="0"/>
                </a:spcBef>
                <a:spcAft>
                  <a:spcPts val="0"/>
                </a:spcAft>
                <a:tabLst>
                  <a:tab pos="730073" algn="r"/>
                </a:tabLst>
                <a:defRPr/>
              </a:pPr>
              <a:r>
                <a:rPr lang="ru-RU" sz="1200">
                  <a:solidFill>
                    <a:srgbClr val="000000"/>
                  </a:solidFill>
                </a:rPr>
                <a:t>	</a:t>
              </a:r>
              <a:r>
                <a:rPr lang="en-US" sz="1200">
                  <a:solidFill>
                    <a:srgbClr val="000000"/>
                  </a:solidFill>
                </a:rPr>
                <a:t>*</a:t>
              </a:r>
              <a:r>
                <a:rPr lang="ru-RU" sz="1200">
                  <a:solidFill>
                    <a:srgbClr val="000000"/>
                  </a:solidFill>
                </a:rPr>
                <a:t>	Сноска</a:t>
              </a:r>
              <a:endParaRPr lang="en-US" sz="1200">
                <a:solidFill>
                  <a:srgbClr val="000000"/>
                </a:solidFill>
              </a:endParaRPr>
            </a:p>
            <a:p>
              <a:pPr marL="820613" indent="-820613" defTabSz="911149" fontAlgn="auto">
                <a:spcBef>
                  <a:spcPct val="20000"/>
                </a:spcBef>
                <a:spcAft>
                  <a:spcPts val="0"/>
                </a:spcAft>
                <a:tabLst>
                  <a:tab pos="730073" algn="r"/>
                </a:tabLst>
                <a:defRPr/>
              </a:pPr>
              <a:r>
                <a:rPr lang="ru-RU" sz="1200">
                  <a:solidFill>
                    <a:srgbClr val="000000"/>
                  </a:solidFill>
                </a:rPr>
                <a:t>	Источник</a:t>
              </a:r>
              <a:r>
                <a:rPr lang="en-US" sz="1200">
                  <a:solidFill>
                    <a:srgbClr val="000000"/>
                  </a:solidFill>
                </a:rPr>
                <a:t>:</a:t>
              </a:r>
              <a:r>
                <a:rPr lang="ru-RU" sz="1200">
                  <a:solidFill>
                    <a:srgbClr val="000000"/>
                  </a:solidFill>
                </a:rPr>
                <a:t>	Источник</a:t>
              </a:r>
              <a:endParaRPr 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1052" name="Working Draft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8191047" y="2765124"/>
            <a:ext cx="1764773" cy="9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1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1053" name="Printed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5400000">
            <a:off x="8575378" y="4303298"/>
            <a:ext cx="996058" cy="9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1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>
                <a:solidFill>
                  <a:srgbClr val="000000"/>
                </a:solidFill>
              </a:rPr>
              <a:t>Printed 08/06/2006 17:52:59</a:t>
            </a: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3"/>
            <p:custDataLst>
              <p:tags r:id="rId25"/>
            </p:custDataLst>
          </p:nvPr>
        </p:nvSpPr>
        <p:spPr bwMode="auto">
          <a:xfrm>
            <a:off x="151000" y="36044"/>
            <a:ext cx="66" cy="1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8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1026" name="Rectangle 38" hidden="1"/>
          <p:cNvGraphicFramePr>
            <a:graphicFrameLocks/>
          </p:cNvGraphicFramePr>
          <p:nvPr>
            <p:custDataLst>
              <p:tags r:id="rId26"/>
            </p:custDataLst>
          </p:nvPr>
        </p:nvGraphicFramePr>
        <p:xfrm>
          <a:off x="6994" y="12"/>
          <a:ext cx="150979" cy="162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11" name="think-cell Slide" r:id="rId28" imgW="0" imgH="0" progId="TCLayout.ActiveDocument.1">
                  <p:embed/>
                </p:oleObj>
              </mc:Choice>
              <mc:Fallback>
                <p:oleObj name="think-cell Slide" r:id="rId28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4" y="12"/>
                        <a:ext cx="150979" cy="1620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299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02" r:id="rId1"/>
    <p:sldLayoutId id="2147486603" r:id="rId2"/>
    <p:sldLayoutId id="2147486604" r:id="rId3"/>
    <p:sldLayoutId id="2147486605" r:id="rId4"/>
    <p:sldLayoutId id="2147486606" r:id="rId5"/>
    <p:sldLayoutId id="2147486607" r:id="rId6"/>
    <p:sldLayoutId id="2147486608" r:id="rId7"/>
    <p:sldLayoutId id="2147486609" r:id="rId8"/>
    <p:sldLayoutId id="2147486610" r:id="rId9"/>
    <p:sldLayoutId id="2147486611" r:id="rId10"/>
    <p:sldLayoutId id="2147486612" r:id="rId11"/>
    <p:sldLayoutId id="2147486613" r:id="rId12"/>
    <p:sldLayoutId id="2147486614" r:id="rId13"/>
  </p:sldLayoutIdLst>
  <p:txStyles>
    <p:titleStyle>
      <a:lvl1pPr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2pPr>
      <a:lvl3pPr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3pPr>
      <a:lvl4pPr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4pPr>
      <a:lvl5pPr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5pPr>
      <a:lvl6pPr marL="413900"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6pPr>
      <a:lvl7pPr marL="827800"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7pPr>
      <a:lvl8pPr marL="1241698"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8pPr>
      <a:lvl9pPr marL="1655596"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9pPr>
    </p:titleStyle>
    <p:bodyStyle>
      <a:lvl1pPr marL="347790" indent="-347790" algn="l" defTabSz="911149" rtl="0" eaLnBrk="1" fontAlgn="base" hangingPunct="1">
        <a:spcBef>
          <a:spcPct val="0"/>
        </a:spcBef>
        <a:spcAft>
          <a:spcPct val="0"/>
        </a:spcAft>
        <a:buSzPct val="120000"/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148029" indent="-146590" algn="l" defTabSz="911149" rtl="0" eaLnBrk="1" fontAlgn="base" hangingPunct="1">
        <a:spcBef>
          <a:spcPct val="0"/>
        </a:spcBef>
        <a:spcAft>
          <a:spcPct val="0"/>
        </a:spcAft>
        <a:buSzPct val="120000"/>
        <a:buChar char="•"/>
        <a:defRPr sz="2600">
          <a:solidFill>
            <a:schemeClr val="tx1"/>
          </a:solidFill>
          <a:latin typeface="+mn-lt"/>
        </a:defRPr>
      </a:lvl2pPr>
      <a:lvl3pPr marL="300363" indent="-150901" algn="l" defTabSz="911149" rtl="0" eaLnBrk="1" fontAlgn="base" hangingPunct="1"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3pPr>
      <a:lvl4pPr marL="439769" indent="-136532" algn="l" defTabSz="911149" rtl="0" eaLnBrk="1" fontAlgn="base" hangingPunct="1">
        <a:spcBef>
          <a:spcPct val="0"/>
        </a:spcBef>
        <a:spcAft>
          <a:spcPct val="0"/>
        </a:spcAft>
        <a:buSzPct val="89000"/>
        <a:buChar char="•"/>
        <a:defRPr sz="1800">
          <a:solidFill>
            <a:schemeClr val="tx1"/>
          </a:solidFill>
          <a:latin typeface="+mn-lt"/>
        </a:defRPr>
      </a:lvl4pPr>
      <a:lvl5pPr marL="592112" indent="-149463" algn="l" defTabSz="911149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5pPr>
      <a:lvl6pPr marL="1006005" indent="-149463" algn="l" defTabSz="911149" rtl="0" eaLnBrk="1" fontAlgn="base" hangingPunct="1">
        <a:spcBef>
          <a:spcPct val="0"/>
        </a:spcBef>
        <a:spcAft>
          <a:spcPct val="0"/>
        </a:spcAft>
        <a:buSzPct val="75000"/>
        <a:buChar char="–"/>
        <a:defRPr>
          <a:solidFill>
            <a:schemeClr val="tx1"/>
          </a:solidFill>
          <a:latin typeface="+mn-lt"/>
        </a:defRPr>
      </a:lvl6pPr>
      <a:lvl7pPr marL="1419904" indent="-149463" algn="l" defTabSz="911149" rtl="0" eaLnBrk="1" fontAlgn="base" hangingPunct="1">
        <a:spcBef>
          <a:spcPct val="0"/>
        </a:spcBef>
        <a:spcAft>
          <a:spcPct val="0"/>
        </a:spcAft>
        <a:buSzPct val="75000"/>
        <a:buChar char="–"/>
        <a:defRPr>
          <a:solidFill>
            <a:schemeClr val="tx1"/>
          </a:solidFill>
          <a:latin typeface="+mn-lt"/>
        </a:defRPr>
      </a:lvl7pPr>
      <a:lvl8pPr marL="1833798" indent="-149463" algn="l" defTabSz="911149" rtl="0" eaLnBrk="1" fontAlgn="base" hangingPunct="1">
        <a:spcBef>
          <a:spcPct val="0"/>
        </a:spcBef>
        <a:spcAft>
          <a:spcPct val="0"/>
        </a:spcAft>
        <a:buSzPct val="75000"/>
        <a:buChar char="–"/>
        <a:defRPr>
          <a:solidFill>
            <a:schemeClr val="tx1"/>
          </a:solidFill>
          <a:latin typeface="+mn-lt"/>
        </a:defRPr>
      </a:lvl8pPr>
      <a:lvl9pPr marL="2247700" indent="-149463" algn="l" defTabSz="911149" rtl="0" eaLnBrk="1" fontAlgn="base" hangingPunct="1">
        <a:spcBef>
          <a:spcPct val="0"/>
        </a:spcBef>
        <a:spcAft>
          <a:spcPct val="0"/>
        </a:spcAft>
        <a:buSzPct val="7500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900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7800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1698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5596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9491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3392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7293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191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2" tIns="45701" rIns="91402" bIns="4570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02" tIns="45701" rIns="91402" bIns="4570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37F83-81EE-4F92-A77D-6CABC1E859D8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66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32" r:id="rId1"/>
    <p:sldLayoutId id="2147486633" r:id="rId2"/>
    <p:sldLayoutId id="2147486634" r:id="rId3"/>
    <p:sldLayoutId id="2147486635" r:id="rId4"/>
    <p:sldLayoutId id="2147486636" r:id="rId5"/>
    <p:sldLayoutId id="2147486637" r:id="rId6"/>
    <p:sldLayoutId id="2147486638" r:id="rId7"/>
    <p:sldLayoutId id="2147486639" r:id="rId8"/>
    <p:sldLayoutId id="2147486640" r:id="rId9"/>
    <p:sldLayoutId id="2147486641" r:id="rId10"/>
    <p:sldLayoutId id="2147486642" r:id="rId11"/>
  </p:sldLayoutIdLst>
  <p:txStyles>
    <p:titleStyle>
      <a:lvl1pPr algn="ctr" defTabSz="9140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54" indent="-342754" algn="l" defTabSz="9140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36" indent="-285630" algn="l" defTabSz="9140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15" indent="-228502" algn="l" defTabSz="9140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21" indent="-228502" algn="l" defTabSz="9140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28" indent="-228502" algn="l" defTabSz="9140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34" indent="-228502" algn="l" defTabSz="9140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40" indent="-228502" algn="l" defTabSz="9140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47" indent="-228502" algn="l" defTabSz="9140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52" indent="-228502" algn="l" defTabSz="9140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8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5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7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5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slideLayout" Target="../slideLayouts/slideLayout7.xml"/><Relationship Id="rId18" Type="http://schemas.openxmlformats.org/officeDocument/2006/relationships/chart" Target="../charts/chart16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image" Target="../media/image1.emf"/><Relationship Id="rId2" Type="http://schemas.openxmlformats.org/officeDocument/2006/relationships/tags" Target="../tags/tag105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11.v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5" Type="http://schemas.openxmlformats.org/officeDocument/2006/relationships/chart" Target="../charts/chart15.xml"/><Relationship Id="rId10" Type="http://schemas.openxmlformats.org/officeDocument/2006/relationships/tags" Target="../tags/tag113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117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10" Type="http://schemas.openxmlformats.org/officeDocument/2006/relationships/image" Target="../media/image1.emf"/><Relationship Id="rId4" Type="http://schemas.openxmlformats.org/officeDocument/2006/relationships/tags" Target="../tags/tag118.xml"/><Relationship Id="rId9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../media/image1.emf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oleObject" Target="../embeddings/oleObject13.bin"/><Relationship Id="rId2" Type="http://schemas.openxmlformats.org/officeDocument/2006/relationships/tags" Target="../tags/tag121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25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12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chart" Target="../charts/char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13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14.v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10" Type="http://schemas.openxmlformats.org/officeDocument/2006/relationships/image" Target="../media/image1.emf"/><Relationship Id="rId4" Type="http://schemas.openxmlformats.org/officeDocument/2006/relationships/tags" Target="../tags/tag131.xml"/><Relationship Id="rId9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chart" Target="../charts/chart1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1.emf"/><Relationship Id="rId2" Type="http://schemas.openxmlformats.org/officeDocument/2006/relationships/tags" Target="../tags/tag46.xml"/><Relationship Id="rId1" Type="http://schemas.openxmlformats.org/officeDocument/2006/relationships/vmlDrawing" Target="../drawings/vmlDrawing3.vml"/><Relationship Id="rId6" Type="http://schemas.openxmlformats.org/officeDocument/2006/relationships/tags" Target="../tags/tag50.xml"/><Relationship Id="rId11" Type="http://schemas.openxmlformats.org/officeDocument/2006/relationships/oleObject" Target="../embeddings/oleObject3.bin"/><Relationship Id="rId5" Type="http://schemas.openxmlformats.org/officeDocument/2006/relationships/tags" Target="../tags/tag49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48.xml"/><Relationship Id="rId9" Type="http://schemas.openxmlformats.org/officeDocument/2006/relationships/slideLayout" Target="../slideLayouts/slideLayout7.xml"/><Relationship Id="rId1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chart" Target="../charts/chart3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1.emf"/><Relationship Id="rId2" Type="http://schemas.openxmlformats.org/officeDocument/2006/relationships/tags" Target="../tags/tag53.xml"/><Relationship Id="rId1" Type="http://schemas.openxmlformats.org/officeDocument/2006/relationships/vmlDrawing" Target="../drawings/vmlDrawing4.vml"/><Relationship Id="rId6" Type="http://schemas.openxmlformats.org/officeDocument/2006/relationships/tags" Target="../tags/tag57.xml"/><Relationship Id="rId11" Type="http://schemas.openxmlformats.org/officeDocument/2006/relationships/oleObject" Target="../embeddings/oleObject4.bin"/><Relationship Id="rId5" Type="http://schemas.openxmlformats.org/officeDocument/2006/relationships/tags" Target="../tags/tag56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55.xml"/><Relationship Id="rId9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chart" Target="../charts/chart5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chart" Target="../charts/chart4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.vml"/><Relationship Id="rId6" Type="http://schemas.openxmlformats.org/officeDocument/2006/relationships/tags" Target="../tags/tag64.xml"/><Relationship Id="rId11" Type="http://schemas.openxmlformats.org/officeDocument/2006/relationships/image" Target="../media/image1.emf"/><Relationship Id="rId5" Type="http://schemas.openxmlformats.org/officeDocument/2006/relationships/tags" Target="../tags/tag63.xml"/><Relationship Id="rId15" Type="http://schemas.openxmlformats.org/officeDocument/2006/relationships/chart" Target="../charts/chart7.xml"/><Relationship Id="rId10" Type="http://schemas.openxmlformats.org/officeDocument/2006/relationships/oleObject" Target="../embeddings/oleObject5.bin"/><Relationship Id="rId4" Type="http://schemas.openxmlformats.org/officeDocument/2006/relationships/tags" Target="../tags/tag62.xml"/><Relationship Id="rId9" Type="http://schemas.openxmlformats.org/officeDocument/2006/relationships/notesSlide" Target="../notesSlides/notesSlide4.xml"/><Relationship Id="rId1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chart" Target="../charts/chart9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1.emf"/><Relationship Id="rId2" Type="http://schemas.openxmlformats.org/officeDocument/2006/relationships/tags" Target="../tags/tag66.xml"/><Relationship Id="rId1" Type="http://schemas.openxmlformats.org/officeDocument/2006/relationships/vmlDrawing" Target="../drawings/vmlDrawing6.vml"/><Relationship Id="rId6" Type="http://schemas.openxmlformats.org/officeDocument/2006/relationships/tags" Target="../tags/tag70.xml"/><Relationship Id="rId11" Type="http://schemas.openxmlformats.org/officeDocument/2006/relationships/oleObject" Target="../embeddings/oleObject6.bin"/><Relationship Id="rId5" Type="http://schemas.openxmlformats.org/officeDocument/2006/relationships/tags" Target="../tags/tag69.xml"/><Relationship Id="rId10" Type="http://schemas.openxmlformats.org/officeDocument/2006/relationships/chart" Target="../charts/chart8.xml"/><Relationship Id="rId4" Type="http://schemas.openxmlformats.org/officeDocument/2006/relationships/tags" Target="../tags/tag68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slideLayout" Target="../slideLayouts/slideLayout7.xml"/><Relationship Id="rId18" Type="http://schemas.openxmlformats.org/officeDocument/2006/relationships/chart" Target="../charts/chart11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image" Target="../media/image1.emf"/><Relationship Id="rId2" Type="http://schemas.openxmlformats.org/officeDocument/2006/relationships/tags" Target="../tags/tag7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7.v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chart" Target="../charts/chart10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slideLayout" Target="../slideLayouts/slideLayout7.xml"/><Relationship Id="rId18" Type="http://schemas.openxmlformats.org/officeDocument/2006/relationships/chart" Target="../charts/chart13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image" Target="../media/image1.emf"/><Relationship Id="rId2" Type="http://schemas.openxmlformats.org/officeDocument/2006/relationships/tags" Target="../tags/tag83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8.v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5" Type="http://schemas.openxmlformats.org/officeDocument/2006/relationships/chart" Target="../charts/chart12.xml"/><Relationship Id="rId10" Type="http://schemas.openxmlformats.org/officeDocument/2006/relationships/tags" Target="../tags/tag91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9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94.xml"/><Relationship Id="rId1" Type="http://schemas.openxmlformats.org/officeDocument/2006/relationships/vmlDrawing" Target="../drawings/vmlDrawing9.v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10" Type="http://schemas.openxmlformats.org/officeDocument/2006/relationships/image" Target="../media/image1.emf"/><Relationship Id="rId4" Type="http://schemas.openxmlformats.org/officeDocument/2006/relationships/tags" Target="../tags/tag96.xml"/><Relationship Id="rId9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image" Target="../media/image1.emf"/><Relationship Id="rId2" Type="http://schemas.openxmlformats.org/officeDocument/2006/relationships/tags" Target="../tags/tag99.xml"/><Relationship Id="rId1" Type="http://schemas.openxmlformats.org/officeDocument/2006/relationships/vmlDrawing" Target="../drawings/vmlDrawing10.vml"/><Relationship Id="rId6" Type="http://schemas.openxmlformats.org/officeDocument/2006/relationships/tags" Target="../tags/tag103.xml"/><Relationship Id="rId11" Type="http://schemas.openxmlformats.org/officeDocument/2006/relationships/oleObject" Target="../embeddings/oleObject10.bin"/><Relationship Id="rId5" Type="http://schemas.openxmlformats.org/officeDocument/2006/relationships/tags" Target="../tags/tag102.xml"/><Relationship Id="rId10" Type="http://schemas.openxmlformats.org/officeDocument/2006/relationships/image" Target="../media/image2.jpeg"/><Relationship Id="rId4" Type="http://schemas.openxmlformats.org/officeDocument/2006/relationships/tags" Target="../tags/tag101.xml"/><Relationship Id="rId9" Type="http://schemas.openxmlformats.org/officeDocument/2006/relationships/notesSlide" Target="../notesSlides/notesSlide9.xml"/><Relationship Id="rId1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3"/>
          <p:cNvSpPr>
            <a:spLocks noChangeArrowheads="1"/>
          </p:cNvSpPr>
          <p:nvPr/>
        </p:nvSpPr>
        <p:spPr bwMode="auto">
          <a:xfrm>
            <a:off x="153909" y="5797323"/>
            <a:ext cx="9144000" cy="83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41" tIns="46169" rIns="92341" bIns="46169">
            <a:spAutoFit/>
          </a:bodyPr>
          <a:lstStyle/>
          <a:p>
            <a:pPr algn="ctr" defTabSz="927145"/>
            <a:r>
              <a:rPr lang="ru-RU" sz="2400" b="1" dirty="0">
                <a:solidFill>
                  <a:srgbClr val="002960"/>
                </a:solidFill>
                <a:cs typeface="Arial" pitchFamily="34" charset="0"/>
              </a:rPr>
              <a:t>Министерство финансов Иркутской области</a:t>
            </a:r>
          </a:p>
          <a:p>
            <a:pPr algn="ctr" defTabSz="927145"/>
            <a:r>
              <a:rPr lang="ru-RU" sz="2400" b="1" dirty="0">
                <a:solidFill>
                  <a:srgbClr val="002960"/>
                </a:solidFill>
                <a:cs typeface="Arial" pitchFamily="34" charset="0"/>
              </a:rPr>
              <a:t>май 2016 года</a:t>
            </a:r>
            <a:endParaRPr lang="ru-RU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1909" y="2041863"/>
            <a:ext cx="812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27145"/>
            <a:r>
              <a:rPr lang="ru-RU" sz="3600" b="1" dirty="0">
                <a:solidFill>
                  <a:srgbClr val="002960"/>
                </a:solidFill>
                <a:cs typeface="Arial" pitchFamily="34" charset="0"/>
              </a:rPr>
              <a:t>Семинар с депутатами представительных органов города Усолье-Сибирское и Усольского района</a:t>
            </a:r>
            <a:endParaRPr lang="en-US" sz="3600" b="1" dirty="0">
              <a:solidFill>
                <a:srgbClr val="0029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87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557980592"/>
              </p:ext>
            </p:extLst>
          </p:nvPr>
        </p:nvGraphicFramePr>
        <p:xfrm>
          <a:off x="420130" y="694475"/>
          <a:ext cx="4458174" cy="5107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8" name="Объект 7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39795" cy="15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18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39795" cy="150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39795" cy="150066"/>
          </a:xfrm>
          <a:prstGeom prst="rect">
            <a:avLst/>
          </a:prstGeom>
          <a:solidFill>
            <a:scrgbClr r="0" g="0" b="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ru-RU" sz="1100" b="1">
              <a:latin typeface="Arial"/>
              <a:sym typeface="Arial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0" y="258762"/>
            <a:ext cx="9144000" cy="492443"/>
          </a:xfrm>
        </p:spPr>
        <p:txBody>
          <a:bodyPr/>
          <a:lstStyle/>
          <a:p>
            <a:pPr algn="ctr" defTabSz="908890" eaLnBrk="1" hangingPunct="1"/>
            <a:r>
              <a:rPr lang="ru-RU" sz="1600" b="0" dirty="0"/>
              <a:t>ИСПОЛНЕНИЕ КОНСОЛИДИРОВАННОГО БЮДЖЕТА ИРКУТСКОЙ ОБЛАСТИ ПО НАЛОГУ НА ИМУЩЕСТВО ФИЗИЧЕСКИХ ЛИЦ</a:t>
            </a:r>
            <a:endParaRPr lang="ru-RU" sz="1600" b="0" dirty="0">
              <a:cs typeface="Arial" charset="0"/>
            </a:endParaRPr>
          </a:p>
        </p:txBody>
      </p:sp>
      <p:sp>
        <p:nvSpPr>
          <p:cNvPr id="784388" name="Line 102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02628" y="758884"/>
            <a:ext cx="8351361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/>
        </p:spPr>
        <p:txBody>
          <a:bodyPr lIns="91296" tIns="45648" rIns="91296" bIns="45648"/>
          <a:lstStyle/>
          <a:p>
            <a:pPr algn="ctr">
              <a:defRPr/>
            </a:pP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Номер слайда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>
          <a:xfrm>
            <a:off x="7010400" y="6661164"/>
            <a:ext cx="1905000" cy="189111"/>
          </a:xfrm>
        </p:spPr>
        <p:txBody>
          <a:bodyPr/>
          <a:lstStyle/>
          <a:p>
            <a:pPr>
              <a:defRPr/>
            </a:pPr>
            <a:fld id="{0B64DBBB-7DE2-4A34-9C82-2C30523B3B74}" type="slidenum">
              <a:rPr lang="en-US" smtClean="0">
                <a:latin typeface="Arial" pitchFamily="34" charset="0"/>
              </a:rPr>
              <a:pPr>
                <a:defRPr/>
              </a:pPr>
              <a:t>10</a:t>
            </a:fld>
            <a:endParaRPr lang="en-US" dirty="0">
              <a:latin typeface="Arial" pitchFamily="34" charset="0"/>
            </a:endParaRPr>
          </a:p>
        </p:txBody>
      </p:sp>
      <p:graphicFrame>
        <p:nvGraphicFramePr>
          <p:cNvPr id="117" name="Диаграмма 116"/>
          <p:cNvGraphicFramePr/>
          <p:nvPr>
            <p:extLst>
              <p:ext uri="{D42A27DB-BD31-4B8C-83A1-F6EECF244321}">
                <p14:modId xmlns:p14="http://schemas.microsoft.com/office/powerpoint/2010/main" val="2125294307"/>
              </p:ext>
            </p:extLst>
          </p:nvPr>
        </p:nvGraphicFramePr>
        <p:xfrm>
          <a:off x="4865387" y="694475"/>
          <a:ext cx="4458174" cy="5107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18" name="Таблица 117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596977217"/>
              </p:ext>
            </p:extLst>
          </p:nvPr>
        </p:nvGraphicFramePr>
        <p:xfrm>
          <a:off x="4456871" y="1261472"/>
          <a:ext cx="482456" cy="47364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2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4339"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339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339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339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339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339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339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339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339"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339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4339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4339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79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4339">
                <a:tc>
                  <a:txBody>
                    <a:bodyPr/>
                    <a:lstStyle/>
                    <a:p>
                      <a:pPr algn="r"/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592060"/>
                  </a:ext>
                </a:extLst>
              </a:tr>
            </a:tbl>
          </a:graphicData>
        </a:graphic>
      </p:graphicFrame>
      <p:sp>
        <p:nvSpPr>
          <p:cNvPr id="119" name="TextBox 118"/>
          <p:cNvSpPr txBox="1"/>
          <p:nvPr>
            <p:custDataLst>
              <p:tags r:id="rId8"/>
            </p:custDataLst>
          </p:nvPr>
        </p:nvSpPr>
        <p:spPr>
          <a:xfrm>
            <a:off x="4403250" y="766237"/>
            <a:ext cx="1254645" cy="261779"/>
          </a:xfrm>
          <a:prstGeom prst="rect">
            <a:avLst/>
          </a:prstGeom>
          <a:noFill/>
        </p:spPr>
        <p:txBody>
          <a:bodyPr wrap="square" lIns="82890" tIns="41445" rIns="82890" bIns="41445" rtlCol="0">
            <a:spAutoFit/>
          </a:bodyPr>
          <a:lstStyle/>
          <a:p>
            <a:pPr algn="ctr"/>
            <a:r>
              <a:rPr lang="ru-RU" sz="1100" b="1" dirty="0">
                <a:latin typeface="+mj-lt"/>
              </a:rPr>
              <a:t>Место в РФ</a:t>
            </a:r>
          </a:p>
        </p:txBody>
      </p:sp>
      <p:sp>
        <p:nvSpPr>
          <p:cNvPr id="120" name="Скругленный прямоугольник 119"/>
          <p:cNvSpPr/>
          <p:nvPr>
            <p:custDataLst>
              <p:tags r:id="rId9"/>
            </p:custDataLst>
          </p:nvPr>
        </p:nvSpPr>
        <p:spPr bwMode="auto">
          <a:xfrm>
            <a:off x="4504425" y="1260396"/>
            <a:ext cx="4534471" cy="380479"/>
          </a:xfrm>
          <a:prstGeom prst="roundRect">
            <a:avLst/>
          </a:prstGeom>
          <a:noFill/>
          <a:ln w="1905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82835" tIns="41421" rIns="82835" bIns="41421"/>
          <a:lstStyle/>
          <a:p>
            <a:pPr>
              <a:defRPr/>
            </a:pPr>
            <a:endParaRPr lang="ru-RU" sz="1300"/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>
            <a:off x="8104625" y="1306141"/>
            <a:ext cx="0" cy="30031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623481" y="4280226"/>
            <a:ext cx="1177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C00000"/>
                </a:solidFill>
              </a:rPr>
              <a:t>Среднее по РФ</a:t>
            </a:r>
          </a:p>
          <a:p>
            <a:pPr algn="ctr"/>
            <a:r>
              <a:rPr lang="ru-RU" sz="1000" b="1" dirty="0">
                <a:solidFill>
                  <a:srgbClr val="C00000"/>
                </a:solidFill>
              </a:rPr>
              <a:t>346 358 руб.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4268908061"/>
              </p:ext>
            </p:extLst>
          </p:nvPr>
        </p:nvGraphicFramePr>
        <p:xfrm>
          <a:off x="51486" y="1115904"/>
          <a:ext cx="482456" cy="4517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2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6470"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470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470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470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70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470"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470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470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470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470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470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6470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79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>
            <p:custDataLst>
              <p:tags r:id="rId11"/>
            </p:custDataLst>
          </p:nvPr>
        </p:nvSpPr>
        <p:spPr>
          <a:xfrm>
            <a:off x="-42007" y="746682"/>
            <a:ext cx="1254645" cy="261779"/>
          </a:xfrm>
          <a:prstGeom prst="rect">
            <a:avLst/>
          </a:prstGeom>
          <a:noFill/>
        </p:spPr>
        <p:txBody>
          <a:bodyPr wrap="square" lIns="82890" tIns="41445" rIns="82890" bIns="41445" rtlCol="0">
            <a:spAutoFit/>
          </a:bodyPr>
          <a:lstStyle/>
          <a:p>
            <a:pPr algn="ctr"/>
            <a:r>
              <a:rPr lang="ru-RU" sz="1100" b="1" dirty="0">
                <a:latin typeface="+mj-lt"/>
              </a:rPr>
              <a:t>Место в РФ</a:t>
            </a:r>
          </a:p>
        </p:txBody>
      </p:sp>
      <p:sp>
        <p:nvSpPr>
          <p:cNvPr id="28" name="Скругленный прямоугольник 27"/>
          <p:cNvSpPr/>
          <p:nvPr>
            <p:custDataLst>
              <p:tags r:id="rId12"/>
            </p:custDataLst>
          </p:nvPr>
        </p:nvSpPr>
        <p:spPr bwMode="auto">
          <a:xfrm>
            <a:off x="5234" y="1115902"/>
            <a:ext cx="4499192" cy="380479"/>
          </a:xfrm>
          <a:prstGeom prst="roundRect">
            <a:avLst/>
          </a:prstGeom>
          <a:noFill/>
          <a:ln w="1905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82835" tIns="41421" rIns="82835" bIns="41421"/>
          <a:lstStyle/>
          <a:p>
            <a:pPr>
              <a:defRPr/>
            </a:pPr>
            <a:endParaRPr lang="ru-RU" sz="1300"/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1755470" y="5638951"/>
            <a:ext cx="5633060" cy="959150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028700"/>
            <a:r>
              <a:rPr lang="ru-RU" sz="1600" b="1" dirty="0">
                <a:solidFill>
                  <a:srgbClr val="C00000"/>
                </a:solidFill>
              </a:rPr>
              <a:t>Высокая инвентаризационная стоимость </a:t>
            </a:r>
            <a:r>
              <a:rPr lang="ru-RU" sz="1600" dirty="0"/>
              <a:t>определяет проблемы перехода к налогообложению имущества физических лиц исходя из кадастровой стоимости</a:t>
            </a:r>
            <a:endParaRPr lang="ru-RU" sz="1600" b="1" dirty="0"/>
          </a:p>
          <a:p>
            <a:pPr marL="0" marR="0" indent="0" algn="l" defTabSz="1028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475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39795" cy="15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00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39795" cy="150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39795" cy="150066"/>
          </a:xfrm>
          <a:prstGeom prst="rect">
            <a:avLst/>
          </a:prstGeom>
          <a:solidFill>
            <a:scrgbClr r="0" g="0" b="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ru-RU" sz="1200" b="1">
              <a:latin typeface="Arial"/>
              <a:sym typeface="Arial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0" y="258762"/>
            <a:ext cx="9144000" cy="492443"/>
          </a:xfrm>
        </p:spPr>
        <p:txBody>
          <a:bodyPr/>
          <a:lstStyle/>
          <a:p>
            <a:pPr algn="ctr" defTabSz="908890" eaLnBrk="1" hangingPunct="1"/>
            <a:r>
              <a:rPr lang="ru-RU" sz="1600" b="0" dirty="0"/>
              <a:t>ДОПОЛНИТЕЛЬНЫЕ ДОХОДЫ МЕСТНЫХ БЮДЖЕТОВ ОТ ПЕРЕХОДА К НАЛОГООБЛОЖЕНИЮ ИМУЩЕСТВА ИСХОДЯ ИЗ КАДАСТРОВОЙ СТОИМОСТИ</a:t>
            </a:r>
            <a:endParaRPr lang="ru-RU" sz="1600" b="0" dirty="0">
              <a:cs typeface="Arial" charset="0"/>
            </a:endParaRPr>
          </a:p>
        </p:txBody>
      </p:sp>
      <p:sp>
        <p:nvSpPr>
          <p:cNvPr id="784388" name="Line 102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60586" y="751205"/>
            <a:ext cx="8351361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/>
        </p:spPr>
        <p:txBody>
          <a:bodyPr lIns="91296" tIns="45648" rIns="91296" bIns="45648"/>
          <a:lstStyle/>
          <a:p>
            <a:pPr algn="ctr">
              <a:defRPr/>
            </a:pP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Номер слайда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>
          <a:xfrm>
            <a:off x="7010400" y="6661164"/>
            <a:ext cx="1905000" cy="189111"/>
          </a:xfrm>
        </p:spPr>
        <p:txBody>
          <a:bodyPr/>
          <a:lstStyle/>
          <a:p>
            <a:pPr>
              <a:defRPr/>
            </a:pPr>
            <a:fld id="{0B64DBBB-7DE2-4A34-9C82-2C30523B3B74}" type="slidenum">
              <a:rPr lang="en-US" smtClean="0">
                <a:latin typeface="Arial" pitchFamily="34" charset="0"/>
              </a:rPr>
              <a:pPr>
                <a:defRPr/>
              </a:pPr>
              <a:t>11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2" y="825443"/>
            <a:ext cx="8848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1. Переход к налогообложению отдельных объектов недвижимости (офисов, торговых центров и комплексов) исходя из кадастровой стоимости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664262"/>
              </p:ext>
            </p:extLst>
          </p:nvPr>
        </p:nvGraphicFramePr>
        <p:xfrm>
          <a:off x="179512" y="2425881"/>
          <a:ext cx="8848873" cy="13487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76621">
                  <a:extLst>
                    <a:ext uri="{9D8B030D-6E8A-4147-A177-3AD203B41FA5}">
                      <a16:colId xmlns:a16="http://schemas.microsoft.com/office/drawing/2014/main" val="2130802337"/>
                    </a:ext>
                  </a:extLst>
                </a:gridCol>
                <a:gridCol w="4072252">
                  <a:extLst>
                    <a:ext uri="{9D8B030D-6E8A-4147-A177-3AD203B41FA5}">
                      <a16:colId xmlns:a16="http://schemas.microsoft.com/office/drawing/2014/main" val="3853670808"/>
                    </a:ext>
                  </a:extLst>
                </a:gridCol>
              </a:tblGrid>
              <a:tr h="64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Название муниципального района (городского округа)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209" marR="24209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Размер дополнительных доходов, 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209" marR="24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2833106"/>
                  </a:ext>
                </a:extLst>
              </a:tr>
              <a:tr h="64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г. Иркутск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209" marR="24209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+165 547</a:t>
                      </a:r>
                      <a:endParaRPr lang="ru-RU" sz="105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209" marR="24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9004591"/>
                  </a:ext>
                </a:extLst>
              </a:tr>
              <a:tr h="64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г. Братск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209" marR="24209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+27 962</a:t>
                      </a:r>
                      <a:endParaRPr lang="ru-RU" sz="105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209" marR="24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3997594"/>
                  </a:ext>
                </a:extLst>
              </a:tr>
              <a:tr h="64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г. Ангарск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209" marR="24209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+25 033</a:t>
                      </a:r>
                      <a:endParaRPr lang="ru-RU" sz="105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209" marR="24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2438220"/>
                  </a:ext>
                </a:extLst>
              </a:tr>
              <a:tr h="64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г. Усть-Илимск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209" marR="24209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+9 730</a:t>
                      </a:r>
                      <a:endParaRPr lang="ru-RU" sz="105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209" marR="24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3758381"/>
                  </a:ext>
                </a:extLst>
              </a:tr>
              <a:tr h="64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г. Усолье-Сибирское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209" marR="24209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+9 701</a:t>
                      </a:r>
                      <a:endParaRPr lang="ru-RU" sz="12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209" marR="24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C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871466"/>
                  </a:ext>
                </a:extLst>
              </a:tr>
              <a:tr h="64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Прочие МО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209" marR="24209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+42 466</a:t>
                      </a:r>
                      <a:endParaRPr lang="ru-RU" sz="105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209" marR="24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4740825"/>
                  </a:ext>
                </a:extLst>
              </a:tr>
              <a:tr h="64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ИТОГО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209" marR="24209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+280 439</a:t>
                      </a:r>
                      <a:endParaRPr lang="ru-RU" sz="12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209" marR="24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3771453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73000" y="1410218"/>
            <a:ext cx="8855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/>
              <a:t>Переход к налогообложению торгово-офисной недвижимости исходя из кадастровой стоимости приведет к необходимости уплаты с нее налога налогоплательщиками на специальных налоговых режимов, освобожденных в настоящее время от налогообложения. Часть из них являются физическими лицами – индивидуальными предпринимателями, налогообложение которых увеличит поступление налога на имущество ФЛ в местные бюджеты по ставке до 2%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0300" y="3748672"/>
            <a:ext cx="8878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2. Переход к налогообложению имущества физических лиц исходя из кадастровой стоимости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429407" y="4162097"/>
            <a:ext cx="6159062" cy="88286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028700"/>
            <a:r>
              <a:rPr lang="ru-RU" sz="1200" dirty="0"/>
              <a:t>В соответствии с Федеральным законом № 135-ФЗ «Об оценочной деятельности» кадастровая оценка проводиться </a:t>
            </a:r>
            <a:r>
              <a:rPr lang="ru-RU" sz="1200" b="1" dirty="0"/>
              <a:t>не чаще 1 раза в 3 года – проводимая в настоящее время оценка будет последней до предельного срока перехода к кадастровой стоимости (1 января 2020 года)</a:t>
            </a:r>
          </a:p>
          <a:p>
            <a:pPr marL="0" marR="0" indent="0" algn="l" defTabSz="1028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150300" y="5166003"/>
            <a:ext cx="3896183" cy="1447515"/>
          </a:xfrm>
          <a:prstGeom prst="roundRect">
            <a:avLst/>
          </a:prstGeom>
          <a:ln>
            <a:solidFill>
              <a:srgbClr val="008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28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Переход к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налогообложению имущества ФЛ исходя из кадастровой стоимости </a:t>
            </a:r>
            <a:r>
              <a:rPr lang="ru-RU" sz="1200" b="1" dirty="0">
                <a:solidFill>
                  <a:srgbClr val="008000"/>
                </a:solidFill>
                <a:latin typeface="+mj-lt"/>
              </a:rPr>
              <a:t>с 1 января 201</a:t>
            </a:r>
            <a:r>
              <a:rPr lang="en-US" sz="1200" b="1" dirty="0">
                <a:solidFill>
                  <a:srgbClr val="008000"/>
                </a:solidFill>
                <a:latin typeface="+mj-lt"/>
              </a:rPr>
              <a:t>7</a:t>
            </a:r>
            <a:r>
              <a:rPr lang="ru-RU" sz="1200" b="1" dirty="0">
                <a:solidFill>
                  <a:srgbClr val="008000"/>
                </a:solidFill>
                <a:latin typeface="+mj-lt"/>
              </a:rPr>
              <a:t> года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 если по итогам проводимой в настоящее время переоценки будет выявлено отсутствие выпадающих доходов местных бюджетов или их незначительный размер в высокообеспеченных территориях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5062308" y="5129307"/>
            <a:ext cx="3896183" cy="1447515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28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Переход к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налогообложению имущества ФЛ исходя из кадастровой стоимости </a:t>
            </a:r>
            <a:r>
              <a:rPr lang="ru-RU" sz="1200" b="1" dirty="0">
                <a:solidFill>
                  <a:srgbClr val="C00000"/>
                </a:solidFill>
                <a:latin typeface="+mj-lt"/>
              </a:rPr>
              <a:t>с 1 января 2020 года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 если по итогам проводимой в настоящее время переоценки будет выявлено что кадастровая стоимость не сможет обеспечить местные бюджеты доходами сопоставимыми с налогом по инвентаризационной стоимости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8" name="Стрелка влево 27"/>
          <p:cNvSpPr/>
          <p:nvPr/>
        </p:nvSpPr>
        <p:spPr bwMode="auto">
          <a:xfrm rot="19230849">
            <a:off x="1054268" y="4834889"/>
            <a:ext cx="585345" cy="504497"/>
          </a:xfrm>
          <a:prstGeom prst="leftArrow">
            <a:avLst/>
          </a:prstGeom>
          <a:solidFill>
            <a:srgbClr val="D4ECBA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28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Стрелка влево 31"/>
          <p:cNvSpPr/>
          <p:nvPr/>
        </p:nvSpPr>
        <p:spPr bwMode="auto">
          <a:xfrm rot="2369151" flipH="1">
            <a:off x="7406115" y="4779696"/>
            <a:ext cx="585345" cy="504497"/>
          </a:xfrm>
          <a:prstGeom prst="leftArrow">
            <a:avLst/>
          </a:prstGeom>
          <a:solidFill>
            <a:srgbClr val="FFCCC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28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124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39795" cy="15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75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39795" cy="150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39795" cy="150066"/>
          </a:xfrm>
          <a:prstGeom prst="rect">
            <a:avLst/>
          </a:prstGeom>
          <a:solidFill>
            <a:scrgbClr r="0" g="0" b="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ru-RU" sz="1100" b="1">
              <a:latin typeface="Arial"/>
              <a:sym typeface="Arial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0" y="258762"/>
            <a:ext cx="9144000" cy="215444"/>
          </a:xfrm>
        </p:spPr>
        <p:txBody>
          <a:bodyPr/>
          <a:lstStyle/>
          <a:p>
            <a:pPr algn="ctr" defTabSz="908890" eaLnBrk="1" hangingPunct="1"/>
            <a:r>
              <a:rPr lang="ru-RU" sz="1400" b="0" dirty="0"/>
              <a:t>МОБИЛИЗАЦИЯ В ПЛАТЫ ЗА НЕГАТИВНОЕ ВОЗДЕЙСТВИЕ НА ОКРУЖАЮЩУЮ СРЕДУ В 2015 ГОДУ</a:t>
            </a:r>
            <a:endParaRPr lang="ru-RU" sz="1400" b="0" dirty="0">
              <a:cs typeface="Arial" charset="0"/>
            </a:endParaRPr>
          </a:p>
        </p:txBody>
      </p:sp>
      <p:sp>
        <p:nvSpPr>
          <p:cNvPr id="784388" name="Line 102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02628" y="548680"/>
            <a:ext cx="8351361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/>
        </p:spPr>
        <p:txBody>
          <a:bodyPr lIns="91296" tIns="45648" rIns="91296" bIns="45648"/>
          <a:lstStyle/>
          <a:p>
            <a:pPr algn="ctr">
              <a:defRPr/>
            </a:pP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Номер слайда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>
          <a:xfrm>
            <a:off x="7010400" y="6661164"/>
            <a:ext cx="1905000" cy="189111"/>
          </a:xfrm>
        </p:spPr>
        <p:txBody>
          <a:bodyPr/>
          <a:lstStyle/>
          <a:p>
            <a:pPr>
              <a:defRPr/>
            </a:pPr>
            <a:fld id="{0B64DBBB-7DE2-4A34-9C82-2C30523B3B74}" type="slidenum">
              <a:rPr lang="en-US" smtClean="0">
                <a:latin typeface="Arial" pitchFamily="34" charset="0"/>
              </a:rPr>
              <a:pPr>
                <a:defRPr/>
              </a:pPr>
              <a:t>12</a:t>
            </a:fld>
            <a:endParaRPr lang="en-US" dirty="0">
              <a:latin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402628" y="592378"/>
          <a:ext cx="4458174" cy="5604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custDataLst>
              <p:tags r:id="rId7"/>
            </p:custDataLst>
            <p:extLst/>
          </p:nvPr>
        </p:nvGraphicFramePr>
        <p:xfrm>
          <a:off x="-5888" y="984437"/>
          <a:ext cx="482456" cy="52128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2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-1758" y="722658"/>
            <a:ext cx="1254645" cy="261779"/>
          </a:xfrm>
          <a:prstGeom prst="rect">
            <a:avLst/>
          </a:prstGeom>
          <a:noFill/>
        </p:spPr>
        <p:txBody>
          <a:bodyPr wrap="square" lIns="82890" tIns="41445" rIns="82890" bIns="41445" rtlCol="0">
            <a:spAutoFit/>
          </a:bodyPr>
          <a:lstStyle/>
          <a:p>
            <a:pPr algn="ctr"/>
            <a:r>
              <a:rPr lang="ru-RU" sz="1100" b="1" dirty="0">
                <a:latin typeface="+mj-lt"/>
              </a:rPr>
              <a:t>Место в РФ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 flipH="1">
            <a:off x="3347864" y="1364428"/>
            <a:ext cx="9054" cy="474273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992260" y="6107166"/>
            <a:ext cx="787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C00000"/>
                </a:solidFill>
              </a:rPr>
              <a:t>Среднее по РФ</a:t>
            </a:r>
          </a:p>
          <a:p>
            <a:pPr algn="ctr"/>
            <a:r>
              <a:rPr lang="ru-RU" sz="1000" b="1" dirty="0">
                <a:solidFill>
                  <a:srgbClr val="C00000"/>
                </a:solidFill>
              </a:rPr>
              <a:t>96,6%</a:t>
            </a:r>
          </a:p>
        </p:txBody>
      </p:sp>
      <p:sp>
        <p:nvSpPr>
          <p:cNvPr id="24" name="Скругленный прямоугольник 23"/>
          <p:cNvSpPr/>
          <p:nvPr>
            <p:custDataLst>
              <p:tags r:id="rId9"/>
            </p:custDataLst>
          </p:nvPr>
        </p:nvSpPr>
        <p:spPr bwMode="auto">
          <a:xfrm>
            <a:off x="200766" y="1492545"/>
            <a:ext cx="3646718" cy="352279"/>
          </a:xfrm>
          <a:prstGeom prst="roundRect">
            <a:avLst/>
          </a:prstGeom>
          <a:noFill/>
          <a:ln w="1905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82835" tIns="41421" rIns="82835" bIns="41421"/>
          <a:lstStyle/>
          <a:p>
            <a:pPr>
              <a:defRPr/>
            </a:pPr>
            <a:endParaRPr lang="ru-RU" sz="1300"/>
          </a:p>
        </p:txBody>
      </p:sp>
      <p:sp>
        <p:nvSpPr>
          <p:cNvPr id="25" name="TextBox 24"/>
          <p:cNvSpPr txBox="1"/>
          <p:nvPr/>
        </p:nvSpPr>
        <p:spPr>
          <a:xfrm>
            <a:off x="4312618" y="1976176"/>
            <a:ext cx="4441371" cy="33239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Очередное изменение сроков внесения платы за негативное воздействие на окружающую среду</a:t>
            </a:r>
            <a:r>
              <a:rPr lang="ru-RU" sz="1400" dirty="0">
                <a:solidFill>
                  <a:schemeClr val="tx1"/>
                </a:solidFill>
              </a:rPr>
              <a:t>: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     Областной и местные бюджеты Иркутской области формировались в условиях перехода с ежеквартальной на годовую периодичность внесения платы за НВОС.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     Позднее сроки внесения платы за НВОС были восстановлены Федеральным законом от 29.12.2015 года №404-ФЗ для всех плательщиков за исключением субъектов малого и среднего предпринимательства.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     Дополнительные доходы (сверх утвержденных бюджетом значений) в 2016 году составят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для города Усолье-Сибирское </a:t>
            </a:r>
            <a:r>
              <a:rPr lang="ru-RU" sz="1400" b="1" dirty="0">
                <a:solidFill>
                  <a:srgbClr val="008000"/>
                </a:solidFill>
              </a:rPr>
              <a:t>+3 966 тыс. рублей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1231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39795" cy="15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727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39795" cy="150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39795" cy="150066"/>
          </a:xfrm>
          <a:prstGeom prst="rect">
            <a:avLst/>
          </a:prstGeom>
          <a:solidFill>
            <a:scrgbClr r="0" g="0" b="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ru-RU" sz="1100" b="1">
              <a:latin typeface="Arial"/>
              <a:sym typeface="Arial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0" y="258762"/>
            <a:ext cx="9144000" cy="523220"/>
          </a:xfrm>
        </p:spPr>
        <p:txBody>
          <a:bodyPr/>
          <a:lstStyle/>
          <a:p>
            <a:pPr algn="ctr" defTabSz="908890" eaLnBrk="1" hangingPunct="1"/>
            <a:r>
              <a:rPr lang="ru-RU" sz="1700" b="0" dirty="0"/>
              <a:t>ОЖИДАЕМЫЕ ИЗМЕНЕНИЯ ФЕДЕРАЛЬНОГО ЗАКОНОДАТЕЛЬСТВА В ЧАСТИ ОБЕСПЕЧЕНИЯ НАПОЛНЯЕМОСТИ МЕСТНЫХ БЮДЖЕТОВ ДОХОДАМИ</a:t>
            </a:r>
            <a:endParaRPr lang="ru-RU" sz="1700" b="0" dirty="0">
              <a:cs typeface="Arial" charset="0"/>
            </a:endParaRPr>
          </a:p>
        </p:txBody>
      </p:sp>
      <p:sp>
        <p:nvSpPr>
          <p:cNvPr id="784388" name="Line 102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02628" y="801318"/>
            <a:ext cx="8351361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/>
        </p:spPr>
        <p:txBody>
          <a:bodyPr lIns="91296" tIns="45648" rIns="91296" bIns="45648"/>
          <a:lstStyle/>
          <a:p>
            <a:pPr algn="ctr">
              <a:defRPr/>
            </a:pP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Номер слайда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>
          <a:xfrm>
            <a:off x="7010400" y="6661164"/>
            <a:ext cx="1905000" cy="189111"/>
          </a:xfrm>
        </p:spPr>
        <p:txBody>
          <a:bodyPr/>
          <a:lstStyle/>
          <a:p>
            <a:pPr>
              <a:defRPr/>
            </a:pPr>
            <a:fld id="{0B64DBBB-7DE2-4A34-9C82-2C30523B3B74}" type="slidenum">
              <a:rPr lang="en-US" smtClean="0">
                <a:latin typeface="Arial" pitchFamily="34" charset="0"/>
              </a:rPr>
              <a:pPr>
                <a:defRPr/>
              </a:pPr>
              <a:t>13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488" y="1064495"/>
            <a:ext cx="8955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6600"/>
                </a:solidFill>
                <a:latin typeface="fira_sanslight"/>
                <a:ea typeface="Times New Roman" panose="02020603050405020304" pitchFamily="18" charset="0"/>
                <a:cs typeface="Times New Roman" panose="02020603050405020304" pitchFamily="18" charset="0"/>
              </a:rPr>
              <a:t>1. Во исполнение Плана действий Правительства Российской Федерации, направленных на обеспечение стабильного социально-экономического развития Российской Федерации в 2016 году Минфином России подготовлен проект закона, предусматривающий в том числе продление ЕНВД для юридических лиц до 31.12.2020 с одновременным сокращением сферы его применения</a:t>
            </a:r>
          </a:p>
          <a:p>
            <a:pPr algn="just"/>
            <a:endParaRPr lang="ru-RU" dirty="0">
              <a:solidFill>
                <a:srgbClr val="006600"/>
              </a:solidFill>
            </a:endParaRPr>
          </a:p>
          <a:p>
            <a:pPr algn="just"/>
            <a:r>
              <a:rPr lang="ru-RU" dirty="0">
                <a:solidFill>
                  <a:srgbClr val="006600"/>
                </a:solidFill>
              </a:rPr>
              <a:t>2. «Новой» редакцией Бюджетного кодекса предусматривается увеличение норматива зачисления платы за негативное воздействие на окружающую среду в местные бюджеты с 55 в 2016 году до 60 в 2017 году. Таким образом, федеральный бюджет полностью отдает регионам свою часть указанного неналогового дохода – плата будет распределяться между субъектами и местными бюджетами в пропорции 40 на 60.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dirty="0">
                <a:solidFill>
                  <a:srgbClr val="C00000"/>
                </a:solidFill>
              </a:rPr>
              <a:t>3. Поддерживаемый регионами законопроект № 655468-6 о предоставлении доступа финансовым органам к налоговой тайне принят не будет – Правительство РФ отозвало законодательную инициативу.</a:t>
            </a:r>
          </a:p>
        </p:txBody>
      </p:sp>
    </p:spTree>
    <p:extLst>
      <p:ext uri="{BB962C8B-B14F-4D97-AF65-F5344CB8AC3E}">
        <p14:creationId xmlns:p14="http://schemas.microsoft.com/office/powerpoint/2010/main" val="4052795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313FFB-59A7-43AB-B4F4-B5B49F810ADD}" type="slidenum">
              <a:rPr lang="en-US" smtClean="0">
                <a:solidFill>
                  <a:schemeClr val="bg2"/>
                </a:solidFill>
              </a:rPr>
              <a:pPr eaLnBrk="1" hangingPunct="1"/>
              <a:t>14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962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2924944"/>
            <a:ext cx="8793162" cy="612775"/>
          </a:xfrm>
        </p:spPr>
        <p:txBody>
          <a:bodyPr>
            <a:normAutofit/>
          </a:bodyPr>
          <a:lstStyle/>
          <a:p>
            <a:pPr marL="0" indent="0" algn="ctr" defTabSz="887413" eaLnBrk="1" hangingPunct="1">
              <a:buFontTx/>
              <a:buNone/>
            </a:pPr>
            <a:r>
              <a:rPr lang="ru-RU" sz="4000" dirty="0">
                <a:solidFill>
                  <a:schemeClr val="tx2"/>
                </a:solidFill>
              </a:rPr>
              <a:t>СПАСИБО ЗА ВНИМАНИЕ!</a:t>
            </a:r>
          </a:p>
        </p:txBody>
      </p:sp>
      <p:sp>
        <p:nvSpPr>
          <p:cNvPr id="96259" name="Номер слайда 1"/>
          <p:cNvSpPr txBox="1">
            <a:spLocks noGrp="1"/>
          </p:cNvSpPr>
          <p:nvPr/>
        </p:nvSpPr>
        <p:spPr bwMode="auto">
          <a:xfrm>
            <a:off x="7010400" y="6661150"/>
            <a:ext cx="19050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8784443-9C21-4227-BFAD-34F5DD2ACE90}" type="slidenum">
              <a:rPr lang="en-US" sz="1200" b="1">
                <a:solidFill>
                  <a:schemeClr val="bg2"/>
                </a:solidFill>
              </a:rPr>
              <a:pPr algn="r" eaLnBrk="1" hangingPunct="1"/>
              <a:t>14</a:t>
            </a:fld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96260" name="Номер слайда 3"/>
          <p:cNvSpPr txBox="1">
            <a:spLocks noGrp="1"/>
          </p:cNvSpPr>
          <p:nvPr/>
        </p:nvSpPr>
        <p:spPr bwMode="auto">
          <a:xfrm>
            <a:off x="7010400" y="6661150"/>
            <a:ext cx="19050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DEAC8A3-7179-46E2-BDE7-394FFC1CEE4D}" type="slidenum">
              <a:rPr lang="en-US" sz="1200" b="1">
                <a:solidFill>
                  <a:schemeClr val="bg2"/>
                </a:solidFill>
                <a:cs typeface="Arial" pitchFamily="34" charset="0"/>
              </a:rPr>
              <a:pPr algn="r" eaLnBrk="1" hangingPunct="1"/>
              <a:t>14</a:t>
            </a:fld>
            <a:endParaRPr lang="en-US" sz="1200" b="1">
              <a:solidFill>
                <a:schemeClr val="bg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192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Объект 2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901575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067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2813">
              <a:lnSpc>
                <a:spcPct val="90000"/>
              </a:lnSpc>
            </a:pPr>
            <a:endParaRPr kumimoji="0" lang="ru-RU" sz="1100" b="1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2050" name="pg num"/>
          <p:cNvSpPr>
            <a:spLocks noGrp="1" noChangeArrowheads="1"/>
          </p:cNvSpPr>
          <p:nvPr>
            <p:ph type="sldNum" sz="quarter" idx="10"/>
            <p:custDataLst>
              <p:tags r:id="rId4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674004" indent="-259232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36930" indent="-207386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451701" indent="-207386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866473" indent="-207386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281245" indent="-20738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696017" indent="-20738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110789" indent="-20738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525561" indent="-20738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17D1F0-45E6-42E3-9246-E3EA293B6604}" type="slidenum">
              <a:rPr lang="en-US" sz="1200">
                <a:solidFill>
                  <a:schemeClr val="bg2"/>
                </a:solidFill>
                <a:latin typeface="Arial" charset="0"/>
              </a:rPr>
              <a:pPr eaLnBrk="1" hangingPunct="1"/>
              <a:t>2</a:t>
            </a:fld>
            <a:endParaRPr lang="en-US" sz="12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 idx="4294967295"/>
            <p:custDataLst>
              <p:tags r:id="rId5"/>
            </p:custDataLst>
          </p:nvPr>
        </p:nvSpPr>
        <p:spPr>
          <a:xfrm>
            <a:off x="0" y="242888"/>
            <a:ext cx="9144000" cy="246221"/>
          </a:xfrm>
        </p:spPr>
        <p:txBody>
          <a:bodyPr/>
          <a:lstStyle/>
          <a:p>
            <a:pPr algn="ctr"/>
            <a:r>
              <a:rPr lang="ru-RU" sz="1600" b="0" dirty="0"/>
              <a:t>ОСНОВНЫЕ ИТОГИ ИСПОЛНЕНИЯ МЕСТНЫХ БЮДЖЕТОВ ПО ДОХОДАМ В 2015 ГОДУ</a:t>
            </a:r>
          </a:p>
        </p:txBody>
      </p:sp>
      <p:sp>
        <p:nvSpPr>
          <p:cNvPr id="2051" name="Номер слайда 4"/>
          <p:cNvSpPr txBox="1"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7010727" y="6659914"/>
            <a:ext cx="1904010" cy="18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27113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7113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7113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27113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7113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71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71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71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71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C41284F-47B0-4E14-8CD4-D898F4E658B9}" type="slidenum">
              <a:rPr lang="en-US" sz="1200" b="1">
                <a:solidFill>
                  <a:schemeClr val="bg2"/>
                </a:solidFill>
                <a:latin typeface="Arial" charset="0"/>
                <a:cs typeface="Arial" charset="0"/>
              </a:rPr>
              <a:pPr algn="r" eaLnBrk="1" hangingPunct="1"/>
              <a:t>2</a:t>
            </a:fld>
            <a:endParaRPr lang="en-US" sz="1200" b="1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052" name="Line 102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04443" y="566657"/>
            <a:ext cx="89249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50" tIns="41475" rIns="82950" bIns="41475"/>
          <a:lstStyle/>
          <a:p>
            <a:endParaRPr lang="ru-RU"/>
          </a:p>
        </p:txBody>
      </p:sp>
      <p:sp>
        <p:nvSpPr>
          <p:cNvPr id="15" name="TextBox 14"/>
          <p:cNvSpPr txBox="1"/>
          <p:nvPr>
            <p:custDataLst>
              <p:tags r:id="rId8"/>
            </p:custDataLst>
          </p:nvPr>
        </p:nvSpPr>
        <p:spPr>
          <a:xfrm>
            <a:off x="7533616" y="644206"/>
            <a:ext cx="149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МЛН. РУБЛЕЙ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4590181"/>
              </p:ext>
            </p:extLst>
          </p:nvPr>
        </p:nvGraphicFramePr>
        <p:xfrm>
          <a:off x="0" y="566658"/>
          <a:ext cx="5514109" cy="2716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82" name="TextBox 81"/>
          <p:cNvSpPr txBox="1"/>
          <p:nvPr/>
        </p:nvSpPr>
        <p:spPr>
          <a:xfrm>
            <a:off x="-81475" y="6461251"/>
            <a:ext cx="30691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* Без учета акцизов </a:t>
            </a:r>
            <a:br>
              <a:rPr lang="ru-RU" sz="1050" dirty="0"/>
            </a:br>
            <a:r>
              <a:rPr lang="ru-RU" sz="1050" dirty="0"/>
              <a:t>на нефтепродукты</a:t>
            </a:r>
          </a:p>
        </p:txBody>
      </p:sp>
      <p:graphicFrame>
        <p:nvGraphicFramePr>
          <p:cNvPr id="84" name="Диаграмма 83"/>
          <p:cNvGraphicFramePr/>
          <p:nvPr>
            <p:extLst>
              <p:ext uri="{D42A27DB-BD31-4B8C-83A1-F6EECF244321}">
                <p14:modId xmlns:p14="http://schemas.microsoft.com/office/powerpoint/2010/main" val="3737620392"/>
              </p:ext>
            </p:extLst>
          </p:nvPr>
        </p:nvGraphicFramePr>
        <p:xfrm>
          <a:off x="3629891" y="3758039"/>
          <a:ext cx="5514109" cy="2824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85433" y="876474"/>
            <a:ext cx="3251692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Среднедушевая обеспеченность населения области налоговыми и неналоговыми доходами могла бы быть выше </a:t>
            </a:r>
            <a:r>
              <a:rPr lang="ru-RU" sz="1600" b="1" dirty="0">
                <a:solidFill>
                  <a:srgbClr val="C00000"/>
                </a:solidFill>
              </a:rPr>
              <a:t>на 480 </a:t>
            </a:r>
            <a:r>
              <a:rPr lang="ru-RU" sz="1600" dirty="0"/>
              <a:t>и более рублей на человека если бы не падение поступлений земельного налога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28600" y="4482029"/>
            <a:ext cx="3251692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Обеспечение роста собственных доходов в 2015 году было осложнено в результате влияния экономического кризиса</a:t>
            </a:r>
          </a:p>
        </p:txBody>
      </p:sp>
      <p:sp>
        <p:nvSpPr>
          <p:cNvPr id="10" name="Стрелка влево 9"/>
          <p:cNvSpPr/>
          <p:nvPr/>
        </p:nvSpPr>
        <p:spPr bwMode="auto">
          <a:xfrm>
            <a:off x="4982981" y="1308992"/>
            <a:ext cx="1075127" cy="50140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28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8" name="Стрелка влево 87"/>
          <p:cNvSpPr/>
          <p:nvPr/>
        </p:nvSpPr>
        <p:spPr bwMode="auto">
          <a:xfrm flipH="1">
            <a:off x="2771206" y="4152271"/>
            <a:ext cx="1075127" cy="50140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28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48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Объект 2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84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25" name="Объект 24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2813">
              <a:lnSpc>
                <a:spcPct val="90000"/>
              </a:lnSpc>
            </a:pPr>
            <a:endParaRPr kumimoji="0" lang="ru-RU" sz="1100" b="1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2050" name="pg num"/>
          <p:cNvSpPr>
            <a:spLocks noGrp="1" noChangeArrowheads="1"/>
          </p:cNvSpPr>
          <p:nvPr>
            <p:ph type="sldNum" sz="quarter" idx="10"/>
            <p:custDataLst>
              <p:tags r:id="rId4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674004" indent="-259232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36930" indent="-207386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451701" indent="-207386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866473" indent="-207386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281245" indent="-20738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696017" indent="-20738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110789" indent="-20738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525561" indent="-20738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17D1F0-45E6-42E3-9246-E3EA293B6604}" type="slidenum">
              <a:rPr lang="en-US" sz="1200">
                <a:solidFill>
                  <a:schemeClr val="bg2"/>
                </a:solidFill>
                <a:latin typeface="Arial" charset="0"/>
              </a:rPr>
              <a:pPr eaLnBrk="1" hangingPunct="1"/>
              <a:t>3</a:t>
            </a:fld>
            <a:endParaRPr lang="en-US" sz="12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 idx="4294967295"/>
            <p:custDataLst>
              <p:tags r:id="rId5"/>
            </p:custDataLst>
          </p:nvPr>
        </p:nvSpPr>
        <p:spPr>
          <a:xfrm>
            <a:off x="0" y="242888"/>
            <a:ext cx="9144000" cy="246221"/>
          </a:xfrm>
        </p:spPr>
        <p:txBody>
          <a:bodyPr/>
          <a:lstStyle/>
          <a:p>
            <a:pPr algn="ctr"/>
            <a:r>
              <a:rPr lang="ru-RU" sz="1600" b="0" dirty="0"/>
              <a:t>ОСНОВНЫЕ ИТОГИ ИСПОЛНЕНИЯ МЕСТНЫХ БЮДЖЕТОВ ПО ДОХОДАМ В 2015 ГОДУ</a:t>
            </a:r>
          </a:p>
        </p:txBody>
      </p:sp>
      <p:sp>
        <p:nvSpPr>
          <p:cNvPr id="2051" name="Номер слайда 4"/>
          <p:cNvSpPr txBox="1"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7010727" y="6659914"/>
            <a:ext cx="1904010" cy="18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27113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7113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7113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27113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7113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71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71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71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71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C41284F-47B0-4E14-8CD4-D898F4E658B9}" type="slidenum">
              <a:rPr lang="en-US" sz="1200" b="1">
                <a:solidFill>
                  <a:schemeClr val="bg2"/>
                </a:solidFill>
                <a:latin typeface="Arial" charset="0"/>
                <a:cs typeface="Arial" charset="0"/>
              </a:rPr>
              <a:pPr algn="r" eaLnBrk="1" hangingPunct="1"/>
              <a:t>3</a:t>
            </a:fld>
            <a:endParaRPr lang="en-US" sz="1200" b="1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052" name="Line 102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04443" y="566657"/>
            <a:ext cx="89249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50" tIns="41475" rIns="82950" bIns="41475"/>
          <a:lstStyle/>
          <a:p>
            <a:endParaRPr lang="ru-RU"/>
          </a:p>
        </p:txBody>
      </p:sp>
      <p:sp>
        <p:nvSpPr>
          <p:cNvPr id="15" name="TextBox 14"/>
          <p:cNvSpPr txBox="1"/>
          <p:nvPr>
            <p:custDataLst>
              <p:tags r:id="rId8"/>
            </p:custDataLst>
          </p:nvPr>
        </p:nvSpPr>
        <p:spPr>
          <a:xfrm>
            <a:off x="7533616" y="644206"/>
            <a:ext cx="149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МЛН. РУБЛЕЙ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73474287"/>
              </p:ext>
            </p:extLst>
          </p:nvPr>
        </p:nvGraphicFramePr>
        <p:xfrm>
          <a:off x="0" y="566658"/>
          <a:ext cx="5514109" cy="2716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228600" y="4482029"/>
            <a:ext cx="3251692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Исполнение местных бюджетов Иркутской области положительным образом отличается от ситуации в стране</a:t>
            </a:r>
          </a:p>
        </p:txBody>
      </p:sp>
      <p:sp>
        <p:nvSpPr>
          <p:cNvPr id="88" name="Стрелка влево 87"/>
          <p:cNvSpPr/>
          <p:nvPr/>
        </p:nvSpPr>
        <p:spPr bwMode="auto">
          <a:xfrm flipH="1">
            <a:off x="2771206" y="4152271"/>
            <a:ext cx="1075127" cy="50140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28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647339"/>
              </p:ext>
            </p:extLst>
          </p:nvPr>
        </p:nvGraphicFramePr>
        <p:xfrm>
          <a:off x="3854737" y="4011921"/>
          <a:ext cx="5133399" cy="205930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72671">
                  <a:extLst>
                    <a:ext uri="{9D8B030D-6E8A-4147-A177-3AD203B41FA5}">
                      <a16:colId xmlns:a16="http://schemas.microsoft.com/office/drawing/2014/main" val="4209149828"/>
                    </a:ext>
                  </a:extLst>
                </a:gridCol>
                <a:gridCol w="1264337">
                  <a:extLst>
                    <a:ext uri="{9D8B030D-6E8A-4147-A177-3AD203B41FA5}">
                      <a16:colId xmlns:a16="http://schemas.microsoft.com/office/drawing/2014/main" val="1091368531"/>
                    </a:ext>
                  </a:extLst>
                </a:gridCol>
                <a:gridCol w="1226128">
                  <a:extLst>
                    <a:ext uri="{9D8B030D-6E8A-4147-A177-3AD203B41FA5}">
                      <a16:colId xmlns:a16="http://schemas.microsoft.com/office/drawing/2014/main" val="1282096604"/>
                    </a:ext>
                  </a:extLst>
                </a:gridCol>
                <a:gridCol w="1070263">
                  <a:extLst>
                    <a:ext uri="{9D8B030D-6E8A-4147-A177-3AD203B41FA5}">
                      <a16:colId xmlns:a16="http://schemas.microsoft.com/office/drawing/2014/main" val="28380138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Наименование уровня бюджета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Российская</a:t>
                      </a:r>
                      <a:r>
                        <a:rPr lang="ru-RU" sz="1400" baseline="0" dirty="0">
                          <a:latin typeface="+mj-lt"/>
                        </a:rPr>
                        <a:t> Федерация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Сибирский </a:t>
                      </a:r>
                      <a:r>
                        <a:rPr lang="ru-RU" sz="1400" dirty="0" err="1">
                          <a:latin typeface="+mj-lt"/>
                        </a:rPr>
                        <a:t>Федераль</a:t>
                      </a:r>
                      <a:r>
                        <a:rPr lang="ru-RU" sz="1400" dirty="0">
                          <a:latin typeface="+mj-lt"/>
                        </a:rPr>
                        <a:t>-</a:t>
                      </a:r>
                      <a:br>
                        <a:rPr lang="ru-RU" sz="1400" dirty="0">
                          <a:latin typeface="+mj-lt"/>
                        </a:rPr>
                      </a:br>
                      <a:r>
                        <a:rPr lang="ru-RU" sz="1400" dirty="0" err="1">
                          <a:latin typeface="+mj-lt"/>
                        </a:rPr>
                        <a:t>ный</a:t>
                      </a:r>
                      <a:r>
                        <a:rPr lang="ru-RU" sz="1400" dirty="0">
                          <a:latin typeface="+mj-lt"/>
                        </a:rPr>
                        <a:t> округ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Иркутская область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1374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Местные бюджеты</a:t>
                      </a:r>
                      <a:endParaRPr lang="ru-R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Cyr" panose="020B0604020202020204" pitchFamily="34" charset="0"/>
                        </a:rPr>
                        <a:t>-8,2%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Cyr" panose="020B0604020202020204" pitchFamily="34" charset="0"/>
                        </a:rPr>
                        <a:t>-13,8%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Cyr" panose="020B0604020202020204" pitchFamily="34" charset="0"/>
                        </a:rPr>
                        <a:t>-4,7%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9336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в том числе</a:t>
                      </a:r>
                      <a:endParaRPr lang="ru-R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7170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Бюджеты ГО</a:t>
                      </a:r>
                      <a:endParaRPr lang="ru-R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Cyr" panose="020B0604020202020204" pitchFamily="34" charset="0"/>
                        </a:rPr>
                        <a:t>-9,6%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Cyr" panose="020B0604020202020204" pitchFamily="34" charset="0"/>
                        </a:rPr>
                        <a:t>-14,8%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Cyr" panose="020B0604020202020204" pitchFamily="34" charset="0"/>
                        </a:rPr>
                        <a:t>-9,3%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5268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Бюджеты МР</a:t>
                      </a:r>
                      <a:endParaRPr lang="ru-R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C00000"/>
                          </a:solidFill>
                          <a:effectLst/>
                          <a:latin typeface="Arial Cyr" panose="020B0604020202020204" pitchFamily="34" charset="0"/>
                        </a:rPr>
                        <a:t>-7,4%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Cyr" panose="020B0604020202020204" pitchFamily="34" charset="0"/>
                        </a:rPr>
                        <a:t>-15,2%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Cyr" panose="020B0604020202020204" pitchFamily="34" charset="0"/>
                        </a:rPr>
                        <a:t>-3,6%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6931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Бюджеты поселений</a:t>
                      </a:r>
                      <a:endParaRPr lang="ru-R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Cyr" panose="020B0604020202020204" pitchFamily="34" charset="0"/>
                        </a:rPr>
                        <a:t>-3,8%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Cyr" panose="020B0604020202020204" pitchFamily="34" charset="0"/>
                        </a:rPr>
                        <a:t>-2,1%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 Cyr" panose="020B0604020202020204" pitchFamily="34" charset="0"/>
                        </a:rPr>
                        <a:t>+8,4%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648126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37863" y="323392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2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дефицит местных бюджетов Иркутской области и РФ по итогам 2015 года, % к налоговым и неналоговым доходам</a:t>
            </a:r>
          </a:p>
        </p:txBody>
      </p:sp>
    </p:spTree>
    <p:extLst>
      <p:ext uri="{BB962C8B-B14F-4D97-AF65-F5344CB8AC3E}">
        <p14:creationId xmlns:p14="http://schemas.microsoft.com/office/powerpoint/2010/main" val="3871935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Объект 2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35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25" name="Объект 24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2813">
              <a:lnSpc>
                <a:spcPct val="90000"/>
              </a:lnSpc>
            </a:pPr>
            <a:endParaRPr kumimoji="0" lang="ru-RU" sz="1100" b="1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2050" name="pg num"/>
          <p:cNvSpPr>
            <a:spLocks noGrp="1" noChangeArrowheads="1"/>
          </p:cNvSpPr>
          <p:nvPr>
            <p:ph type="sldNum" sz="quarter" idx="10"/>
            <p:custDataLst>
              <p:tags r:id="rId4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674004" indent="-259232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36930" indent="-207386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451701" indent="-207386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866473" indent="-207386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281245" indent="-20738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696017" indent="-20738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110789" indent="-20738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525561" indent="-20738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17D1F0-45E6-42E3-9246-E3EA293B6604}" type="slidenum">
              <a:rPr lang="en-US" sz="1200">
                <a:solidFill>
                  <a:schemeClr val="bg2"/>
                </a:solidFill>
                <a:latin typeface="Arial" charset="0"/>
              </a:rPr>
              <a:pPr eaLnBrk="1" hangingPunct="1"/>
              <a:t>4</a:t>
            </a:fld>
            <a:endParaRPr lang="en-US" sz="12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 idx="4294967295"/>
            <p:custDataLst>
              <p:tags r:id="rId5"/>
            </p:custDataLst>
          </p:nvPr>
        </p:nvSpPr>
        <p:spPr>
          <a:xfrm>
            <a:off x="0" y="242888"/>
            <a:ext cx="9144000" cy="738664"/>
          </a:xfrm>
        </p:spPr>
        <p:txBody>
          <a:bodyPr/>
          <a:lstStyle/>
          <a:p>
            <a:pPr algn="ctr"/>
            <a:r>
              <a:rPr lang="ru-RU" sz="1600" b="0" dirty="0"/>
              <a:t>РАСПРЕДЕЛЕНИЕ В 2015 ГОДУ НАЛОГОВЫХ И НЕНАЛОГОВЫХ ДОХОДОВ ПО УРОВНЯМ БЮДЖЕТОВ И НАЛОГОВАЯ ОТДАЧА МУНИЦИПАЛЬНЫХ ЭКОНОМИК ДЛЯ ОБЛАСТНОГО БЮДЖЕТА</a:t>
            </a:r>
          </a:p>
        </p:txBody>
      </p:sp>
      <p:sp>
        <p:nvSpPr>
          <p:cNvPr id="2051" name="Номер слайда 4"/>
          <p:cNvSpPr txBox="1"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7010727" y="6659914"/>
            <a:ext cx="1904010" cy="18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27113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7113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7113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27113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7113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71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71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71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71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C41284F-47B0-4E14-8CD4-D898F4E658B9}" type="slidenum">
              <a:rPr lang="en-US" sz="1200" b="1">
                <a:solidFill>
                  <a:schemeClr val="bg2"/>
                </a:solidFill>
                <a:latin typeface="Arial" charset="0"/>
                <a:cs typeface="Arial" charset="0"/>
              </a:rPr>
              <a:pPr algn="r" eaLnBrk="1" hangingPunct="1"/>
              <a:t>4</a:t>
            </a:fld>
            <a:endParaRPr lang="en-US" sz="1200" b="1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052" name="Line 102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09537" y="990914"/>
            <a:ext cx="89249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50" tIns="41475" rIns="82950" bIns="41475"/>
          <a:lstStyle/>
          <a:p>
            <a:endParaRPr lang="ru-RU"/>
          </a:p>
        </p:txBody>
      </p:sp>
      <p:graphicFrame>
        <p:nvGraphicFramePr>
          <p:cNvPr id="9" name="Диаграмма 8"/>
          <p:cNvGraphicFramePr/>
          <p:nvPr>
            <p:extLst/>
          </p:nvPr>
        </p:nvGraphicFramePr>
        <p:xfrm>
          <a:off x="0" y="927851"/>
          <a:ext cx="4472412" cy="301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83" name="Диаграмма 82"/>
          <p:cNvGraphicFramePr/>
          <p:nvPr>
            <p:extLst/>
          </p:nvPr>
        </p:nvGraphicFramePr>
        <p:xfrm>
          <a:off x="4667270" y="909128"/>
          <a:ext cx="4472412" cy="301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00377634"/>
              </p:ext>
            </p:extLst>
          </p:nvPr>
        </p:nvGraphicFramePr>
        <p:xfrm>
          <a:off x="0" y="3944169"/>
          <a:ext cx="4419269" cy="271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332783967"/>
              </p:ext>
            </p:extLst>
          </p:nvPr>
        </p:nvGraphicFramePr>
        <p:xfrm>
          <a:off x="4571998" y="3938278"/>
          <a:ext cx="4462463" cy="271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65135" y="4961330"/>
            <a:ext cx="889000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1 к 1,6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58729" y="5078514"/>
            <a:ext cx="889000" cy="30777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1 к 1</a:t>
            </a:r>
          </a:p>
        </p:txBody>
      </p:sp>
    </p:spTree>
    <p:extLst>
      <p:ext uri="{BB962C8B-B14F-4D97-AF65-F5344CB8AC3E}">
        <p14:creationId xmlns:p14="http://schemas.microsoft.com/office/powerpoint/2010/main" val="3941310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096303664"/>
              </p:ext>
            </p:extLst>
          </p:nvPr>
        </p:nvGraphicFramePr>
        <p:xfrm>
          <a:off x="4037611" y="644206"/>
          <a:ext cx="4762005" cy="6015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5" name="Объект 2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13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25" name="Объект 24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2813">
              <a:lnSpc>
                <a:spcPct val="90000"/>
              </a:lnSpc>
            </a:pPr>
            <a:endParaRPr kumimoji="0" lang="ru-RU" sz="1100" b="1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2050" name="pg num"/>
          <p:cNvSpPr>
            <a:spLocks noGrp="1" noChangeArrowheads="1"/>
          </p:cNvSpPr>
          <p:nvPr>
            <p:ph type="sldNum" sz="quarter" idx="10"/>
            <p:custDataLst>
              <p:tags r:id="rId4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674004" indent="-259232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36930" indent="-207386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451701" indent="-207386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866473" indent="-207386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281245" indent="-20738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696017" indent="-20738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110789" indent="-20738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525561" indent="-20738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17D1F0-45E6-42E3-9246-E3EA293B6604}" type="slidenum">
              <a:rPr lang="en-US" sz="1200">
                <a:solidFill>
                  <a:schemeClr val="bg2"/>
                </a:solidFill>
                <a:latin typeface="Arial" charset="0"/>
              </a:rPr>
              <a:pPr eaLnBrk="1" hangingPunct="1"/>
              <a:t>5</a:t>
            </a:fld>
            <a:endParaRPr lang="en-US" sz="12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 idx="4294967295"/>
            <p:custDataLst>
              <p:tags r:id="rId5"/>
            </p:custDataLst>
          </p:nvPr>
        </p:nvSpPr>
        <p:spPr>
          <a:xfrm>
            <a:off x="0" y="242888"/>
            <a:ext cx="9144000" cy="246221"/>
          </a:xfrm>
        </p:spPr>
        <p:txBody>
          <a:bodyPr/>
          <a:lstStyle/>
          <a:p>
            <a:pPr algn="ctr"/>
            <a:r>
              <a:rPr lang="ru-RU" sz="1600" b="0" dirty="0"/>
              <a:t>ИСПОЛНЕНИЕ МЕСТНЫХ БЮДЖЕТОВ ПО ДОХОДАМ ЗА 4 МЕС. 2016 ГОДА, ТЫС. РУБ.</a:t>
            </a:r>
          </a:p>
        </p:txBody>
      </p:sp>
      <p:sp>
        <p:nvSpPr>
          <p:cNvPr id="2051" name="Номер слайда 4"/>
          <p:cNvSpPr txBox="1"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7010727" y="6659914"/>
            <a:ext cx="1904010" cy="18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27113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7113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7113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27113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7113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71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71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71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71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C41284F-47B0-4E14-8CD4-D898F4E658B9}" type="slidenum">
              <a:rPr lang="en-US" sz="1200" b="1">
                <a:solidFill>
                  <a:schemeClr val="bg2"/>
                </a:solidFill>
                <a:latin typeface="Arial" charset="0"/>
                <a:cs typeface="Arial" charset="0"/>
              </a:rPr>
              <a:pPr algn="r" eaLnBrk="1" hangingPunct="1"/>
              <a:t>5</a:t>
            </a:fld>
            <a:endParaRPr lang="en-US" sz="1200" b="1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052" name="Line 102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04443" y="566657"/>
            <a:ext cx="89249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50" tIns="41475" rIns="82950" bIns="41475"/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73851250"/>
              </p:ext>
            </p:extLst>
          </p:nvPr>
        </p:nvGraphicFramePr>
        <p:xfrm>
          <a:off x="0" y="644206"/>
          <a:ext cx="4762005" cy="6015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6758539" y="5771407"/>
            <a:ext cx="670629" cy="261610"/>
            <a:chOff x="6758539" y="5771407"/>
            <a:chExt cx="670629" cy="261610"/>
          </a:xfrm>
        </p:grpSpPr>
        <p:sp>
          <p:nvSpPr>
            <p:cNvPr id="8" name="TextBox 7"/>
            <p:cNvSpPr txBox="1"/>
            <p:nvPr/>
          </p:nvSpPr>
          <p:spPr>
            <a:xfrm>
              <a:off x="6758539" y="5771407"/>
              <a:ext cx="6706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008000"/>
                  </a:solidFill>
                </a:rPr>
                <a:t>136%</a:t>
              </a:r>
            </a:p>
          </p:txBody>
        </p:sp>
        <p:cxnSp>
          <p:nvCxnSpPr>
            <p:cNvPr id="10" name="Прямая со стрелкой 9"/>
            <p:cNvCxnSpPr/>
            <p:nvPr/>
          </p:nvCxnSpPr>
          <p:spPr bwMode="auto">
            <a:xfrm flipV="1">
              <a:off x="7338951" y="5771407"/>
              <a:ext cx="0" cy="261610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 w="med" len="med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6675412" y="5296394"/>
            <a:ext cx="670629" cy="261610"/>
            <a:chOff x="6758539" y="5771407"/>
            <a:chExt cx="670629" cy="261610"/>
          </a:xfrm>
        </p:grpSpPr>
        <p:sp>
          <p:nvSpPr>
            <p:cNvPr id="19" name="TextBox 18"/>
            <p:cNvSpPr txBox="1"/>
            <p:nvPr/>
          </p:nvSpPr>
          <p:spPr>
            <a:xfrm>
              <a:off x="6758539" y="5771407"/>
              <a:ext cx="6706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C00000"/>
                  </a:solidFill>
                </a:rPr>
                <a:t>80%</a:t>
              </a:r>
            </a:p>
          </p:txBody>
        </p:sp>
        <p:cxnSp>
          <p:nvCxnSpPr>
            <p:cNvPr id="20" name="Прямая со стрелкой 19"/>
            <p:cNvCxnSpPr/>
            <p:nvPr/>
          </p:nvCxnSpPr>
          <p:spPr bwMode="auto">
            <a:xfrm>
              <a:off x="7338951" y="5771407"/>
              <a:ext cx="0" cy="26161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6568537" y="4781098"/>
            <a:ext cx="670629" cy="261610"/>
            <a:chOff x="6758539" y="5771407"/>
            <a:chExt cx="670629" cy="261610"/>
          </a:xfrm>
        </p:grpSpPr>
        <p:sp>
          <p:nvSpPr>
            <p:cNvPr id="22" name="TextBox 21"/>
            <p:cNvSpPr txBox="1"/>
            <p:nvPr/>
          </p:nvSpPr>
          <p:spPr>
            <a:xfrm>
              <a:off x="6758539" y="5771407"/>
              <a:ext cx="6706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008000"/>
                  </a:solidFill>
                </a:rPr>
                <a:t>114%</a:t>
              </a:r>
            </a:p>
          </p:txBody>
        </p:sp>
        <p:cxnSp>
          <p:nvCxnSpPr>
            <p:cNvPr id="23" name="Прямая со стрелкой 22"/>
            <p:cNvCxnSpPr/>
            <p:nvPr/>
          </p:nvCxnSpPr>
          <p:spPr bwMode="auto">
            <a:xfrm flipV="1">
              <a:off x="7338951" y="5771407"/>
              <a:ext cx="0" cy="261610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 w="med" len="med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6625105" y="4282335"/>
            <a:ext cx="670629" cy="261610"/>
            <a:chOff x="6758539" y="5771407"/>
            <a:chExt cx="670629" cy="261610"/>
          </a:xfrm>
        </p:grpSpPr>
        <p:sp>
          <p:nvSpPr>
            <p:cNvPr id="26" name="TextBox 25"/>
            <p:cNvSpPr txBox="1"/>
            <p:nvPr/>
          </p:nvSpPr>
          <p:spPr>
            <a:xfrm>
              <a:off x="6758539" y="5771407"/>
              <a:ext cx="6706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008000"/>
                  </a:solidFill>
                </a:rPr>
                <a:t>115%</a:t>
              </a:r>
            </a:p>
          </p:txBody>
        </p:sp>
        <p:cxnSp>
          <p:nvCxnSpPr>
            <p:cNvPr id="27" name="Прямая со стрелкой 26"/>
            <p:cNvCxnSpPr/>
            <p:nvPr/>
          </p:nvCxnSpPr>
          <p:spPr bwMode="auto">
            <a:xfrm flipV="1">
              <a:off x="7338951" y="5771407"/>
              <a:ext cx="0" cy="261610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 w="med" len="med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6711038" y="3764460"/>
            <a:ext cx="670629" cy="261610"/>
            <a:chOff x="6758539" y="5771407"/>
            <a:chExt cx="670629" cy="261610"/>
          </a:xfrm>
        </p:grpSpPr>
        <p:sp>
          <p:nvSpPr>
            <p:cNvPr id="29" name="TextBox 28"/>
            <p:cNvSpPr txBox="1"/>
            <p:nvPr/>
          </p:nvSpPr>
          <p:spPr>
            <a:xfrm>
              <a:off x="6758539" y="5771407"/>
              <a:ext cx="6706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008000"/>
                  </a:solidFill>
                </a:rPr>
                <a:t>106%</a:t>
              </a:r>
            </a:p>
          </p:txBody>
        </p:sp>
        <p:cxnSp>
          <p:nvCxnSpPr>
            <p:cNvPr id="30" name="Прямая со стрелкой 29"/>
            <p:cNvCxnSpPr/>
            <p:nvPr/>
          </p:nvCxnSpPr>
          <p:spPr bwMode="auto">
            <a:xfrm flipV="1">
              <a:off x="7338951" y="5771407"/>
              <a:ext cx="0" cy="261610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 w="med" len="med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6960419" y="3208996"/>
            <a:ext cx="670629" cy="261610"/>
            <a:chOff x="6758539" y="5771407"/>
            <a:chExt cx="670629" cy="261610"/>
          </a:xfrm>
        </p:grpSpPr>
        <p:sp>
          <p:nvSpPr>
            <p:cNvPr id="32" name="TextBox 31"/>
            <p:cNvSpPr txBox="1"/>
            <p:nvPr/>
          </p:nvSpPr>
          <p:spPr>
            <a:xfrm>
              <a:off x="6758539" y="5771407"/>
              <a:ext cx="6706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C00000"/>
                  </a:solidFill>
                </a:rPr>
                <a:t>66%</a:t>
              </a:r>
            </a:p>
          </p:txBody>
        </p:sp>
        <p:cxnSp>
          <p:nvCxnSpPr>
            <p:cNvPr id="33" name="Прямая со стрелкой 32"/>
            <p:cNvCxnSpPr/>
            <p:nvPr/>
          </p:nvCxnSpPr>
          <p:spPr bwMode="auto">
            <a:xfrm>
              <a:off x="7338951" y="5771407"/>
              <a:ext cx="0" cy="26161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6920008" y="2760987"/>
            <a:ext cx="670629" cy="261610"/>
            <a:chOff x="6758539" y="5771407"/>
            <a:chExt cx="670629" cy="261610"/>
          </a:xfrm>
        </p:grpSpPr>
        <p:sp>
          <p:nvSpPr>
            <p:cNvPr id="35" name="TextBox 34"/>
            <p:cNvSpPr txBox="1"/>
            <p:nvPr/>
          </p:nvSpPr>
          <p:spPr>
            <a:xfrm>
              <a:off x="6758539" y="5771407"/>
              <a:ext cx="6706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C00000"/>
                  </a:solidFill>
                </a:rPr>
                <a:t>97%</a:t>
              </a:r>
            </a:p>
          </p:txBody>
        </p:sp>
        <p:cxnSp>
          <p:nvCxnSpPr>
            <p:cNvPr id="36" name="Прямая со стрелкой 35"/>
            <p:cNvCxnSpPr/>
            <p:nvPr/>
          </p:nvCxnSpPr>
          <p:spPr bwMode="auto">
            <a:xfrm>
              <a:off x="7338951" y="5771407"/>
              <a:ext cx="0" cy="26161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7957950" y="2179096"/>
            <a:ext cx="670629" cy="261610"/>
            <a:chOff x="6758539" y="5771407"/>
            <a:chExt cx="670629" cy="261610"/>
          </a:xfrm>
        </p:grpSpPr>
        <p:sp>
          <p:nvSpPr>
            <p:cNvPr id="38" name="TextBox 37"/>
            <p:cNvSpPr txBox="1"/>
            <p:nvPr/>
          </p:nvSpPr>
          <p:spPr>
            <a:xfrm>
              <a:off x="6758539" y="5771407"/>
              <a:ext cx="6706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C00000"/>
                  </a:solidFill>
                </a:rPr>
                <a:t>51%</a:t>
              </a:r>
            </a:p>
          </p:txBody>
        </p:sp>
        <p:cxnSp>
          <p:nvCxnSpPr>
            <p:cNvPr id="39" name="Прямая со стрелкой 38"/>
            <p:cNvCxnSpPr/>
            <p:nvPr/>
          </p:nvCxnSpPr>
          <p:spPr bwMode="auto">
            <a:xfrm>
              <a:off x="7338951" y="5771407"/>
              <a:ext cx="0" cy="26161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0" name="Группа 39"/>
          <p:cNvGrpSpPr/>
          <p:nvPr/>
        </p:nvGrpSpPr>
        <p:grpSpPr>
          <a:xfrm>
            <a:off x="7733304" y="1715959"/>
            <a:ext cx="670629" cy="261610"/>
            <a:chOff x="6758539" y="5771407"/>
            <a:chExt cx="670629" cy="261610"/>
          </a:xfrm>
        </p:grpSpPr>
        <p:sp>
          <p:nvSpPr>
            <p:cNvPr id="41" name="TextBox 40"/>
            <p:cNvSpPr txBox="1"/>
            <p:nvPr/>
          </p:nvSpPr>
          <p:spPr>
            <a:xfrm>
              <a:off x="6758539" y="5771407"/>
              <a:ext cx="6706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C00000"/>
                  </a:solidFill>
                </a:rPr>
                <a:t>96%</a:t>
              </a:r>
            </a:p>
          </p:txBody>
        </p:sp>
        <p:cxnSp>
          <p:nvCxnSpPr>
            <p:cNvPr id="42" name="Прямая со стрелкой 41"/>
            <p:cNvCxnSpPr/>
            <p:nvPr/>
          </p:nvCxnSpPr>
          <p:spPr bwMode="auto">
            <a:xfrm>
              <a:off x="7338951" y="5771407"/>
              <a:ext cx="0" cy="26161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3" name="Группа 42"/>
          <p:cNvGrpSpPr/>
          <p:nvPr/>
        </p:nvGrpSpPr>
        <p:grpSpPr>
          <a:xfrm>
            <a:off x="8386777" y="955311"/>
            <a:ext cx="670629" cy="261610"/>
            <a:chOff x="6758539" y="5771407"/>
            <a:chExt cx="670629" cy="261610"/>
          </a:xfrm>
        </p:grpSpPr>
        <p:sp>
          <p:nvSpPr>
            <p:cNvPr id="44" name="TextBox 43"/>
            <p:cNvSpPr txBox="1"/>
            <p:nvPr/>
          </p:nvSpPr>
          <p:spPr>
            <a:xfrm>
              <a:off x="6758539" y="5771407"/>
              <a:ext cx="6706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C00000"/>
                  </a:solidFill>
                </a:rPr>
                <a:t>97%</a:t>
              </a:r>
            </a:p>
          </p:txBody>
        </p:sp>
        <p:cxnSp>
          <p:nvCxnSpPr>
            <p:cNvPr id="45" name="Прямая со стрелкой 44"/>
            <p:cNvCxnSpPr/>
            <p:nvPr/>
          </p:nvCxnSpPr>
          <p:spPr bwMode="auto">
            <a:xfrm>
              <a:off x="7338951" y="5771407"/>
              <a:ext cx="0" cy="26161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>
            <a:off x="2150764" y="5771407"/>
            <a:ext cx="670629" cy="261610"/>
            <a:chOff x="6758539" y="5771407"/>
            <a:chExt cx="670629" cy="261610"/>
          </a:xfrm>
        </p:grpSpPr>
        <p:sp>
          <p:nvSpPr>
            <p:cNvPr id="47" name="TextBox 46"/>
            <p:cNvSpPr txBox="1"/>
            <p:nvPr/>
          </p:nvSpPr>
          <p:spPr>
            <a:xfrm>
              <a:off x="6758539" y="5771407"/>
              <a:ext cx="6706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008000"/>
                  </a:solidFill>
                </a:rPr>
                <a:t>155%</a:t>
              </a:r>
            </a:p>
          </p:txBody>
        </p:sp>
        <p:cxnSp>
          <p:nvCxnSpPr>
            <p:cNvPr id="48" name="Прямая со стрелкой 47"/>
            <p:cNvCxnSpPr/>
            <p:nvPr/>
          </p:nvCxnSpPr>
          <p:spPr bwMode="auto">
            <a:xfrm flipV="1">
              <a:off x="7338951" y="5771407"/>
              <a:ext cx="0" cy="261610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 w="med" len="med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/>
          <p:nvPr/>
        </p:nvGrpSpPr>
        <p:grpSpPr>
          <a:xfrm>
            <a:off x="2076704" y="5272644"/>
            <a:ext cx="670629" cy="261610"/>
            <a:chOff x="6758539" y="5771407"/>
            <a:chExt cx="670629" cy="261610"/>
          </a:xfrm>
        </p:grpSpPr>
        <p:sp>
          <p:nvSpPr>
            <p:cNvPr id="50" name="TextBox 49"/>
            <p:cNvSpPr txBox="1"/>
            <p:nvPr/>
          </p:nvSpPr>
          <p:spPr>
            <a:xfrm>
              <a:off x="6758539" y="5771407"/>
              <a:ext cx="6706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008000"/>
                  </a:solidFill>
                </a:rPr>
                <a:t>218%</a:t>
              </a:r>
            </a:p>
          </p:txBody>
        </p:sp>
        <p:cxnSp>
          <p:nvCxnSpPr>
            <p:cNvPr id="51" name="Прямая со стрелкой 50"/>
            <p:cNvCxnSpPr/>
            <p:nvPr/>
          </p:nvCxnSpPr>
          <p:spPr bwMode="auto">
            <a:xfrm flipV="1">
              <a:off x="7338951" y="5771407"/>
              <a:ext cx="0" cy="261610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 w="med" len="med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5" name="Группа 54"/>
          <p:cNvGrpSpPr/>
          <p:nvPr/>
        </p:nvGrpSpPr>
        <p:grpSpPr>
          <a:xfrm>
            <a:off x="2021526" y="4788432"/>
            <a:ext cx="670629" cy="261610"/>
            <a:chOff x="6758539" y="5771407"/>
            <a:chExt cx="670629" cy="261610"/>
          </a:xfrm>
        </p:grpSpPr>
        <p:sp>
          <p:nvSpPr>
            <p:cNvPr id="56" name="TextBox 55"/>
            <p:cNvSpPr txBox="1"/>
            <p:nvPr/>
          </p:nvSpPr>
          <p:spPr>
            <a:xfrm>
              <a:off x="6758539" y="5771407"/>
              <a:ext cx="6706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C00000"/>
                  </a:solidFill>
                </a:rPr>
                <a:t>91%</a:t>
              </a:r>
            </a:p>
          </p:txBody>
        </p:sp>
        <p:cxnSp>
          <p:nvCxnSpPr>
            <p:cNvPr id="57" name="Прямая со стрелкой 56"/>
            <p:cNvCxnSpPr/>
            <p:nvPr/>
          </p:nvCxnSpPr>
          <p:spPr bwMode="auto">
            <a:xfrm>
              <a:off x="7338951" y="5771407"/>
              <a:ext cx="0" cy="26161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8" name="Группа 57"/>
          <p:cNvGrpSpPr/>
          <p:nvPr/>
        </p:nvGrpSpPr>
        <p:grpSpPr>
          <a:xfrm>
            <a:off x="2124204" y="4282335"/>
            <a:ext cx="670629" cy="261610"/>
            <a:chOff x="6758539" y="5771407"/>
            <a:chExt cx="670629" cy="261610"/>
          </a:xfrm>
        </p:grpSpPr>
        <p:sp>
          <p:nvSpPr>
            <p:cNvPr id="59" name="TextBox 58"/>
            <p:cNvSpPr txBox="1"/>
            <p:nvPr/>
          </p:nvSpPr>
          <p:spPr>
            <a:xfrm>
              <a:off x="6758539" y="5771407"/>
              <a:ext cx="6706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C00000"/>
                  </a:solidFill>
                </a:rPr>
                <a:t>56%</a:t>
              </a:r>
            </a:p>
          </p:txBody>
        </p:sp>
        <p:cxnSp>
          <p:nvCxnSpPr>
            <p:cNvPr id="60" name="Прямая со стрелкой 59"/>
            <p:cNvCxnSpPr/>
            <p:nvPr/>
          </p:nvCxnSpPr>
          <p:spPr bwMode="auto">
            <a:xfrm>
              <a:off x="7338951" y="5771407"/>
              <a:ext cx="0" cy="26161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1" name="Группа 60"/>
          <p:cNvGrpSpPr/>
          <p:nvPr/>
        </p:nvGrpSpPr>
        <p:grpSpPr>
          <a:xfrm>
            <a:off x="2758873" y="3764460"/>
            <a:ext cx="670629" cy="261610"/>
            <a:chOff x="6758539" y="5771407"/>
            <a:chExt cx="670629" cy="261610"/>
          </a:xfrm>
        </p:grpSpPr>
        <p:sp>
          <p:nvSpPr>
            <p:cNvPr id="62" name="TextBox 61"/>
            <p:cNvSpPr txBox="1"/>
            <p:nvPr/>
          </p:nvSpPr>
          <p:spPr>
            <a:xfrm>
              <a:off x="6758539" y="5771407"/>
              <a:ext cx="6706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C00000"/>
                  </a:solidFill>
                </a:rPr>
                <a:t>7%</a:t>
              </a:r>
            </a:p>
          </p:txBody>
        </p:sp>
        <p:cxnSp>
          <p:nvCxnSpPr>
            <p:cNvPr id="63" name="Прямая со стрелкой 62"/>
            <p:cNvCxnSpPr/>
            <p:nvPr/>
          </p:nvCxnSpPr>
          <p:spPr bwMode="auto">
            <a:xfrm>
              <a:off x="7338951" y="5771407"/>
              <a:ext cx="0" cy="26161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/>
        </p:nvGrpSpPr>
        <p:grpSpPr>
          <a:xfrm>
            <a:off x="2219123" y="3244621"/>
            <a:ext cx="670629" cy="261610"/>
            <a:chOff x="6758539" y="5771407"/>
            <a:chExt cx="670629" cy="261610"/>
          </a:xfrm>
        </p:grpSpPr>
        <p:sp>
          <p:nvSpPr>
            <p:cNvPr id="65" name="TextBox 64"/>
            <p:cNvSpPr txBox="1"/>
            <p:nvPr/>
          </p:nvSpPr>
          <p:spPr>
            <a:xfrm>
              <a:off x="6758539" y="5771407"/>
              <a:ext cx="6706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C00000"/>
                  </a:solidFill>
                </a:rPr>
                <a:t>99,6%</a:t>
              </a:r>
            </a:p>
          </p:txBody>
        </p:sp>
        <p:cxnSp>
          <p:nvCxnSpPr>
            <p:cNvPr id="66" name="Прямая со стрелкой 65"/>
            <p:cNvCxnSpPr/>
            <p:nvPr/>
          </p:nvCxnSpPr>
          <p:spPr bwMode="auto">
            <a:xfrm>
              <a:off x="7338951" y="5771407"/>
              <a:ext cx="0" cy="26161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7" name="Группа 66"/>
          <p:cNvGrpSpPr/>
          <p:nvPr/>
        </p:nvGrpSpPr>
        <p:grpSpPr>
          <a:xfrm>
            <a:off x="2489876" y="2201661"/>
            <a:ext cx="670629" cy="261610"/>
            <a:chOff x="6758539" y="5771407"/>
            <a:chExt cx="670629" cy="261610"/>
          </a:xfrm>
        </p:grpSpPr>
        <p:sp>
          <p:nvSpPr>
            <p:cNvPr id="68" name="TextBox 67"/>
            <p:cNvSpPr txBox="1"/>
            <p:nvPr/>
          </p:nvSpPr>
          <p:spPr>
            <a:xfrm>
              <a:off x="6758539" y="5771407"/>
              <a:ext cx="6706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C00000"/>
                  </a:solidFill>
                </a:rPr>
                <a:t>80%</a:t>
              </a:r>
            </a:p>
          </p:txBody>
        </p:sp>
        <p:cxnSp>
          <p:nvCxnSpPr>
            <p:cNvPr id="69" name="Прямая со стрелкой 68"/>
            <p:cNvCxnSpPr/>
            <p:nvPr/>
          </p:nvCxnSpPr>
          <p:spPr bwMode="auto">
            <a:xfrm>
              <a:off x="7338951" y="5771407"/>
              <a:ext cx="0" cy="26161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0" name="Группа 69"/>
          <p:cNvGrpSpPr/>
          <p:nvPr/>
        </p:nvGrpSpPr>
        <p:grpSpPr>
          <a:xfrm>
            <a:off x="3779821" y="1639097"/>
            <a:ext cx="670629" cy="261610"/>
            <a:chOff x="6758539" y="5771407"/>
            <a:chExt cx="670629" cy="261610"/>
          </a:xfrm>
        </p:grpSpPr>
        <p:sp>
          <p:nvSpPr>
            <p:cNvPr id="71" name="TextBox 70"/>
            <p:cNvSpPr txBox="1"/>
            <p:nvPr/>
          </p:nvSpPr>
          <p:spPr>
            <a:xfrm>
              <a:off x="6758539" y="5771407"/>
              <a:ext cx="6706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C00000"/>
                  </a:solidFill>
                </a:rPr>
                <a:t>74%</a:t>
              </a:r>
            </a:p>
          </p:txBody>
        </p:sp>
        <p:cxnSp>
          <p:nvCxnSpPr>
            <p:cNvPr id="72" name="Прямая со стрелкой 71"/>
            <p:cNvCxnSpPr/>
            <p:nvPr/>
          </p:nvCxnSpPr>
          <p:spPr bwMode="auto">
            <a:xfrm>
              <a:off x="7338951" y="5771407"/>
              <a:ext cx="0" cy="26161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3" name="Группа 72"/>
          <p:cNvGrpSpPr/>
          <p:nvPr/>
        </p:nvGrpSpPr>
        <p:grpSpPr>
          <a:xfrm>
            <a:off x="2266623" y="2739640"/>
            <a:ext cx="670629" cy="261610"/>
            <a:chOff x="6758539" y="5771407"/>
            <a:chExt cx="670629" cy="261610"/>
          </a:xfrm>
        </p:grpSpPr>
        <p:sp>
          <p:nvSpPr>
            <p:cNvPr id="74" name="TextBox 73"/>
            <p:cNvSpPr txBox="1"/>
            <p:nvPr/>
          </p:nvSpPr>
          <p:spPr>
            <a:xfrm>
              <a:off x="6758539" y="5771407"/>
              <a:ext cx="6706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008000"/>
                  </a:solidFill>
                </a:rPr>
                <a:t>122%</a:t>
              </a:r>
            </a:p>
          </p:txBody>
        </p:sp>
        <p:cxnSp>
          <p:nvCxnSpPr>
            <p:cNvPr id="75" name="Прямая со стрелкой 74"/>
            <p:cNvCxnSpPr/>
            <p:nvPr/>
          </p:nvCxnSpPr>
          <p:spPr bwMode="auto">
            <a:xfrm flipV="1">
              <a:off x="7338951" y="5771407"/>
              <a:ext cx="0" cy="261610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 w="med" len="med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6" name="Группа 75"/>
          <p:cNvGrpSpPr/>
          <p:nvPr/>
        </p:nvGrpSpPr>
        <p:grpSpPr>
          <a:xfrm>
            <a:off x="4475597" y="957361"/>
            <a:ext cx="670629" cy="261610"/>
            <a:chOff x="6758539" y="5771407"/>
            <a:chExt cx="670629" cy="261610"/>
          </a:xfrm>
        </p:grpSpPr>
        <p:sp>
          <p:nvSpPr>
            <p:cNvPr id="77" name="TextBox 76"/>
            <p:cNvSpPr txBox="1"/>
            <p:nvPr/>
          </p:nvSpPr>
          <p:spPr>
            <a:xfrm>
              <a:off x="6758539" y="5771407"/>
              <a:ext cx="6706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008000"/>
                  </a:solidFill>
                </a:rPr>
                <a:t>114%</a:t>
              </a:r>
            </a:p>
          </p:txBody>
        </p:sp>
        <p:cxnSp>
          <p:nvCxnSpPr>
            <p:cNvPr id="78" name="Прямая со стрелкой 77"/>
            <p:cNvCxnSpPr/>
            <p:nvPr/>
          </p:nvCxnSpPr>
          <p:spPr bwMode="auto">
            <a:xfrm flipV="1">
              <a:off x="7338951" y="5771407"/>
              <a:ext cx="0" cy="261610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 w="med" len="med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070288" y="4688535"/>
            <a:ext cx="998602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∑154 млн. руб. </a:t>
            </a:r>
            <a:r>
              <a:rPr lang="ru-RU" sz="1400" b="1" dirty="0">
                <a:solidFill>
                  <a:srgbClr val="C00000"/>
                </a:solidFill>
              </a:rPr>
              <a:t>(-15%)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846122" y="4688535"/>
            <a:ext cx="998602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∑133 млн. руб. </a:t>
            </a:r>
            <a:r>
              <a:rPr lang="ru-RU" sz="1400" b="1" dirty="0">
                <a:solidFill>
                  <a:srgbClr val="C00000"/>
                </a:solidFill>
              </a:rPr>
              <a:t>(-15%)</a:t>
            </a:r>
          </a:p>
        </p:txBody>
      </p:sp>
    </p:spTree>
    <p:extLst>
      <p:ext uri="{BB962C8B-B14F-4D97-AF65-F5344CB8AC3E}">
        <p14:creationId xmlns:p14="http://schemas.microsoft.com/office/powerpoint/2010/main" val="185163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>
            <p:extLst/>
          </p:nvPr>
        </p:nvGraphicFramePr>
        <p:xfrm>
          <a:off x="420130" y="876704"/>
          <a:ext cx="4458174" cy="578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8" name="Объект 7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39795" cy="15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38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39795" cy="150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39795" cy="150066"/>
          </a:xfrm>
          <a:prstGeom prst="rect">
            <a:avLst/>
          </a:prstGeom>
          <a:solidFill>
            <a:scrgbClr r="0" g="0" b="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ru-RU" sz="1100" b="1">
              <a:latin typeface="Arial"/>
              <a:sym typeface="Arial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0" y="258762"/>
            <a:ext cx="9144000" cy="246221"/>
          </a:xfrm>
        </p:spPr>
        <p:txBody>
          <a:bodyPr/>
          <a:lstStyle/>
          <a:p>
            <a:pPr algn="ctr" defTabSz="908890" eaLnBrk="1" hangingPunct="1"/>
            <a:r>
              <a:rPr lang="ru-RU" sz="1600" b="0" dirty="0"/>
              <a:t>ИСПОЛНЕНИЕ КОНСОЛИДИРОВАННОГО БЮДЖЕТА ПО НДФЛ В 2015 ГОДУ</a:t>
            </a:r>
            <a:endParaRPr lang="ru-RU" sz="1600" b="0" dirty="0">
              <a:cs typeface="Arial" charset="0"/>
            </a:endParaRPr>
          </a:p>
        </p:txBody>
      </p:sp>
      <p:sp>
        <p:nvSpPr>
          <p:cNvPr id="784388" name="Line 102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02628" y="548680"/>
            <a:ext cx="8351361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/>
        </p:spPr>
        <p:txBody>
          <a:bodyPr lIns="91296" tIns="45648" rIns="91296" bIns="45648"/>
          <a:lstStyle/>
          <a:p>
            <a:pPr algn="ctr">
              <a:defRPr/>
            </a:pP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Номер слайда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>
          <a:xfrm>
            <a:off x="7010400" y="6661164"/>
            <a:ext cx="1905000" cy="189111"/>
          </a:xfrm>
        </p:spPr>
        <p:txBody>
          <a:bodyPr/>
          <a:lstStyle/>
          <a:p>
            <a:pPr>
              <a:defRPr/>
            </a:pPr>
            <a:fld id="{0B64DBBB-7DE2-4A34-9C82-2C30523B3B74}" type="slidenum">
              <a:rPr lang="en-US" smtClean="0">
                <a:latin typeface="Arial" pitchFamily="34" charset="0"/>
              </a:rPr>
              <a:pPr>
                <a:defRPr/>
              </a:pPr>
              <a:t>6</a:t>
            </a:fld>
            <a:endParaRPr lang="en-US" dirty="0">
              <a:latin typeface="Arial" pitchFamily="34" charset="0"/>
            </a:endParaRPr>
          </a:p>
        </p:txBody>
      </p:sp>
      <p:graphicFrame>
        <p:nvGraphicFramePr>
          <p:cNvPr id="117" name="Диаграмма 116"/>
          <p:cNvGraphicFramePr/>
          <p:nvPr>
            <p:extLst/>
          </p:nvPr>
        </p:nvGraphicFramePr>
        <p:xfrm>
          <a:off x="4865387" y="694474"/>
          <a:ext cx="4458174" cy="5955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18" name="Таблица 117"/>
          <p:cNvGraphicFramePr>
            <a:graphicFrameLocks noGrp="1"/>
          </p:cNvGraphicFramePr>
          <p:nvPr>
            <p:custDataLst>
              <p:tags r:id="rId7"/>
            </p:custDataLst>
            <p:extLst/>
          </p:nvPr>
        </p:nvGraphicFramePr>
        <p:xfrm>
          <a:off x="4456871" y="1312508"/>
          <a:ext cx="482456" cy="52128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2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9" name="TextBox 118"/>
          <p:cNvSpPr txBox="1"/>
          <p:nvPr>
            <p:custDataLst>
              <p:tags r:id="rId8"/>
            </p:custDataLst>
          </p:nvPr>
        </p:nvSpPr>
        <p:spPr>
          <a:xfrm>
            <a:off x="4461001" y="996257"/>
            <a:ext cx="1254645" cy="261779"/>
          </a:xfrm>
          <a:prstGeom prst="rect">
            <a:avLst/>
          </a:prstGeom>
          <a:noFill/>
        </p:spPr>
        <p:txBody>
          <a:bodyPr wrap="square" lIns="82890" tIns="41445" rIns="82890" bIns="41445" rtlCol="0">
            <a:spAutoFit/>
          </a:bodyPr>
          <a:lstStyle/>
          <a:p>
            <a:pPr algn="ctr"/>
            <a:r>
              <a:rPr lang="ru-RU" sz="1100" b="1" dirty="0">
                <a:latin typeface="+mj-lt"/>
              </a:rPr>
              <a:t>Место в РФ</a:t>
            </a:r>
          </a:p>
        </p:txBody>
      </p:sp>
      <p:sp>
        <p:nvSpPr>
          <p:cNvPr id="120" name="Скругленный прямоугольник 119"/>
          <p:cNvSpPr/>
          <p:nvPr>
            <p:custDataLst>
              <p:tags r:id="rId9"/>
            </p:custDataLst>
          </p:nvPr>
        </p:nvSpPr>
        <p:spPr bwMode="auto">
          <a:xfrm>
            <a:off x="4504426" y="1752377"/>
            <a:ext cx="4197654" cy="380479"/>
          </a:xfrm>
          <a:prstGeom prst="roundRect">
            <a:avLst/>
          </a:prstGeom>
          <a:noFill/>
          <a:ln w="1905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82835" tIns="41421" rIns="82835" bIns="41421"/>
          <a:lstStyle/>
          <a:p>
            <a:pPr>
              <a:defRPr/>
            </a:pPr>
            <a:endParaRPr lang="ru-RU" sz="130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custDataLst>
              <p:tags r:id="rId10"/>
            </p:custDataLst>
            <p:extLst/>
          </p:nvPr>
        </p:nvGraphicFramePr>
        <p:xfrm>
          <a:off x="11614" y="1268763"/>
          <a:ext cx="482456" cy="52128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2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>
            <p:custDataLst>
              <p:tags r:id="rId11"/>
            </p:custDataLst>
          </p:nvPr>
        </p:nvSpPr>
        <p:spPr>
          <a:xfrm>
            <a:off x="15744" y="1006984"/>
            <a:ext cx="1254645" cy="261779"/>
          </a:xfrm>
          <a:prstGeom prst="rect">
            <a:avLst/>
          </a:prstGeom>
          <a:noFill/>
        </p:spPr>
        <p:txBody>
          <a:bodyPr wrap="square" lIns="82890" tIns="41445" rIns="82890" bIns="41445" rtlCol="0">
            <a:spAutoFit/>
          </a:bodyPr>
          <a:lstStyle/>
          <a:p>
            <a:pPr algn="ctr"/>
            <a:r>
              <a:rPr lang="ru-RU" sz="1100" b="1" dirty="0">
                <a:latin typeface="+mj-lt"/>
              </a:rPr>
              <a:t>Место в РФ</a:t>
            </a:r>
          </a:p>
        </p:txBody>
      </p:sp>
      <p:sp>
        <p:nvSpPr>
          <p:cNvPr id="19" name="Скругленный прямоугольник 18"/>
          <p:cNvSpPr/>
          <p:nvPr>
            <p:custDataLst>
              <p:tags r:id="rId12"/>
            </p:custDataLst>
          </p:nvPr>
        </p:nvSpPr>
        <p:spPr bwMode="auto">
          <a:xfrm>
            <a:off x="138451" y="3501008"/>
            <a:ext cx="3889594" cy="380479"/>
          </a:xfrm>
          <a:prstGeom prst="roundRect">
            <a:avLst/>
          </a:prstGeom>
          <a:noFill/>
          <a:ln w="1905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82835" tIns="41421" rIns="82835" bIns="41421"/>
          <a:lstStyle/>
          <a:p>
            <a:pPr>
              <a:defRPr/>
            </a:pPr>
            <a:endParaRPr lang="ru-RU" sz="1300"/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 flipH="1">
            <a:off x="8545933" y="1314028"/>
            <a:ext cx="9054" cy="474273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962900" y="6081489"/>
            <a:ext cx="1177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C00000"/>
                </a:solidFill>
              </a:rPr>
              <a:t>Среднее по РФ</a:t>
            </a:r>
          </a:p>
          <a:p>
            <a:pPr algn="ctr"/>
            <a:r>
              <a:rPr lang="ru-RU" sz="1000" b="1" dirty="0">
                <a:solidFill>
                  <a:srgbClr val="C00000"/>
                </a:solidFill>
              </a:rPr>
              <a:t>32 569 руб./чел.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 bwMode="auto">
          <a:xfrm flipH="1">
            <a:off x="4070656" y="1363687"/>
            <a:ext cx="9054" cy="474273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685884" y="6133661"/>
            <a:ext cx="787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C00000"/>
                </a:solidFill>
              </a:rPr>
              <a:t>Среднее по РФ</a:t>
            </a:r>
          </a:p>
          <a:p>
            <a:pPr algn="ctr"/>
            <a:r>
              <a:rPr lang="ru-RU" sz="1000" b="1" dirty="0">
                <a:solidFill>
                  <a:srgbClr val="C00000"/>
                </a:solidFill>
              </a:rPr>
              <a:t>104,0%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34" y="6541310"/>
            <a:ext cx="1262526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* </a:t>
            </a:r>
            <a:r>
              <a:rPr lang="ru-RU" sz="900" kern="0" dirty="0">
                <a:solidFill>
                  <a:prstClr val="black"/>
                </a:solidFill>
                <a:latin typeface="Calibri"/>
              </a:rPr>
              <a:t>16-59 для мужчин, 16-54 для женщин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296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>
            <p:extLst/>
          </p:nvPr>
        </p:nvGraphicFramePr>
        <p:xfrm>
          <a:off x="420130" y="876704"/>
          <a:ext cx="4458174" cy="578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8" name="Объект 7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39795" cy="15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63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39795" cy="150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39795" cy="150066"/>
          </a:xfrm>
          <a:prstGeom prst="rect">
            <a:avLst/>
          </a:prstGeom>
          <a:solidFill>
            <a:scrgbClr r="0" g="0" b="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ru-RU" sz="1100" b="1">
              <a:latin typeface="Arial"/>
              <a:sym typeface="Arial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0" y="258762"/>
            <a:ext cx="9144000" cy="246221"/>
          </a:xfrm>
        </p:spPr>
        <p:txBody>
          <a:bodyPr/>
          <a:lstStyle/>
          <a:p>
            <a:pPr algn="ctr" defTabSz="908890" eaLnBrk="1" hangingPunct="1"/>
            <a:r>
              <a:rPr lang="ru-RU" sz="1600" b="0" dirty="0"/>
              <a:t>ИСПОЛНЕНИЕ КОНСОЛИДИРОВАННОГО БЮДЖЕТА ПО НДФЛ В 2016 ГОДУ</a:t>
            </a:r>
            <a:endParaRPr lang="ru-RU" sz="1600" b="0" dirty="0">
              <a:cs typeface="Arial" charset="0"/>
            </a:endParaRPr>
          </a:p>
        </p:txBody>
      </p:sp>
      <p:sp>
        <p:nvSpPr>
          <p:cNvPr id="784388" name="Line 102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02628" y="548680"/>
            <a:ext cx="8351361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/>
        </p:spPr>
        <p:txBody>
          <a:bodyPr lIns="91296" tIns="45648" rIns="91296" bIns="45648"/>
          <a:lstStyle/>
          <a:p>
            <a:pPr algn="ctr">
              <a:defRPr/>
            </a:pP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Номер слайда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>
          <a:xfrm>
            <a:off x="7010400" y="6661164"/>
            <a:ext cx="1905000" cy="189111"/>
          </a:xfrm>
        </p:spPr>
        <p:txBody>
          <a:bodyPr/>
          <a:lstStyle/>
          <a:p>
            <a:pPr>
              <a:defRPr/>
            </a:pPr>
            <a:fld id="{0B64DBBB-7DE2-4A34-9C82-2C30523B3B74}" type="slidenum">
              <a:rPr lang="en-US" smtClean="0">
                <a:latin typeface="Arial" pitchFamily="34" charset="0"/>
              </a:rPr>
              <a:pPr>
                <a:defRPr/>
              </a:pPr>
              <a:t>7</a:t>
            </a:fld>
            <a:endParaRPr lang="en-US" dirty="0">
              <a:latin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custDataLst>
              <p:tags r:id="rId7"/>
            </p:custDataLst>
            <p:extLst/>
          </p:nvPr>
        </p:nvGraphicFramePr>
        <p:xfrm>
          <a:off x="11614" y="1268763"/>
          <a:ext cx="482456" cy="52128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2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64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15744" y="1006984"/>
            <a:ext cx="1254645" cy="261779"/>
          </a:xfrm>
          <a:prstGeom prst="rect">
            <a:avLst/>
          </a:prstGeom>
          <a:noFill/>
        </p:spPr>
        <p:txBody>
          <a:bodyPr wrap="square" lIns="82890" tIns="41445" rIns="82890" bIns="41445" rtlCol="0">
            <a:spAutoFit/>
          </a:bodyPr>
          <a:lstStyle/>
          <a:p>
            <a:pPr algn="ctr"/>
            <a:r>
              <a:rPr lang="ru-RU" sz="1100" b="1" dirty="0">
                <a:latin typeface="+mj-lt"/>
              </a:rPr>
              <a:t>Место в РФ</a:t>
            </a:r>
          </a:p>
        </p:txBody>
      </p:sp>
      <p:sp>
        <p:nvSpPr>
          <p:cNvPr id="19" name="Скругленный прямоугольник 18"/>
          <p:cNvSpPr/>
          <p:nvPr>
            <p:custDataLst>
              <p:tags r:id="rId9"/>
            </p:custDataLst>
          </p:nvPr>
        </p:nvSpPr>
        <p:spPr bwMode="auto">
          <a:xfrm>
            <a:off x="120454" y="3072275"/>
            <a:ext cx="3731466" cy="380479"/>
          </a:xfrm>
          <a:prstGeom prst="roundRect">
            <a:avLst/>
          </a:prstGeom>
          <a:noFill/>
          <a:ln w="1905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82835" tIns="41421" rIns="82835" bIns="41421"/>
          <a:lstStyle/>
          <a:p>
            <a:pPr>
              <a:defRPr/>
            </a:pPr>
            <a:endParaRPr lang="ru-RU" sz="1300"/>
          </a:p>
        </p:txBody>
      </p:sp>
      <p:cxnSp>
        <p:nvCxnSpPr>
          <p:cNvPr id="24" name="Прямая соединительная линия 23"/>
          <p:cNvCxnSpPr/>
          <p:nvPr/>
        </p:nvCxnSpPr>
        <p:spPr bwMode="auto">
          <a:xfrm flipH="1">
            <a:off x="3804644" y="1363687"/>
            <a:ext cx="9054" cy="474273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419872" y="6133661"/>
            <a:ext cx="787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C00000"/>
                </a:solidFill>
              </a:rPr>
              <a:t>Среднее по РФ</a:t>
            </a:r>
          </a:p>
          <a:p>
            <a:pPr algn="ctr"/>
            <a:r>
              <a:rPr lang="ru-RU" sz="1000" b="1" dirty="0">
                <a:solidFill>
                  <a:srgbClr val="C00000"/>
                </a:solidFill>
              </a:rPr>
              <a:t>107,8%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34" y="6568694"/>
            <a:ext cx="272712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* </a:t>
            </a:r>
            <a:r>
              <a:rPr lang="ru-RU" sz="900" kern="0" dirty="0">
                <a:solidFill>
                  <a:prstClr val="black"/>
                </a:solidFill>
                <a:latin typeface="Calibri"/>
              </a:rPr>
              <a:t>НДФЛ для иностранных граждан, осуществляющие трудовую деятельность по найму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26" name="Диаграмма 25"/>
          <p:cNvGraphicFramePr/>
          <p:nvPr>
            <p:extLst/>
          </p:nvPr>
        </p:nvGraphicFramePr>
        <p:xfrm>
          <a:off x="4866354" y="836712"/>
          <a:ext cx="4458174" cy="578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custDataLst>
              <p:tags r:id="rId10"/>
            </p:custDataLst>
            <p:extLst/>
          </p:nvPr>
        </p:nvGraphicFramePr>
        <p:xfrm>
          <a:off x="4457838" y="1340768"/>
          <a:ext cx="482456" cy="52128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2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marL="80522" marR="80522" marT="43219" marB="432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>
            <p:custDataLst>
              <p:tags r:id="rId11"/>
            </p:custDataLst>
          </p:nvPr>
        </p:nvSpPr>
        <p:spPr>
          <a:xfrm>
            <a:off x="4461968" y="966992"/>
            <a:ext cx="1254645" cy="261779"/>
          </a:xfrm>
          <a:prstGeom prst="rect">
            <a:avLst/>
          </a:prstGeom>
          <a:noFill/>
        </p:spPr>
        <p:txBody>
          <a:bodyPr wrap="square" lIns="82890" tIns="41445" rIns="82890" bIns="41445" rtlCol="0">
            <a:spAutoFit/>
          </a:bodyPr>
          <a:lstStyle/>
          <a:p>
            <a:pPr algn="ctr"/>
            <a:r>
              <a:rPr lang="ru-RU" sz="1100" b="1" dirty="0">
                <a:latin typeface="+mj-lt"/>
              </a:rPr>
              <a:t>Место в РФ</a:t>
            </a:r>
          </a:p>
        </p:txBody>
      </p:sp>
      <p:sp>
        <p:nvSpPr>
          <p:cNvPr id="29" name="Скругленный прямоугольник 28"/>
          <p:cNvSpPr/>
          <p:nvPr>
            <p:custDataLst>
              <p:tags r:id="rId12"/>
            </p:custDataLst>
          </p:nvPr>
        </p:nvSpPr>
        <p:spPr bwMode="auto">
          <a:xfrm>
            <a:off x="4584675" y="3140968"/>
            <a:ext cx="3889594" cy="380479"/>
          </a:xfrm>
          <a:prstGeom prst="roundRect">
            <a:avLst/>
          </a:prstGeom>
          <a:noFill/>
          <a:ln w="1905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82835" tIns="41421" rIns="82835" bIns="41421"/>
          <a:lstStyle/>
          <a:p>
            <a:pPr>
              <a:defRPr/>
            </a:pPr>
            <a:endParaRPr lang="ru-RU" sz="1300"/>
          </a:p>
        </p:txBody>
      </p:sp>
      <p:cxnSp>
        <p:nvCxnSpPr>
          <p:cNvPr id="30" name="Прямая соединительная линия 29"/>
          <p:cNvCxnSpPr/>
          <p:nvPr/>
        </p:nvCxnSpPr>
        <p:spPr bwMode="auto">
          <a:xfrm flipH="1">
            <a:off x="8413156" y="1323695"/>
            <a:ext cx="9054" cy="474273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8028384" y="6093669"/>
            <a:ext cx="787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C00000"/>
                </a:solidFill>
              </a:rPr>
              <a:t>Среднее по РФ</a:t>
            </a:r>
          </a:p>
          <a:p>
            <a:pPr algn="ctr"/>
            <a:r>
              <a:rPr lang="ru-RU" sz="1000" b="1" dirty="0">
                <a:solidFill>
                  <a:srgbClr val="C00000"/>
                </a:solidFill>
              </a:rPr>
              <a:t>343,2%</a:t>
            </a:r>
          </a:p>
        </p:txBody>
      </p:sp>
    </p:spTree>
    <p:extLst>
      <p:ext uri="{BB962C8B-B14F-4D97-AF65-F5344CB8AC3E}">
        <p14:creationId xmlns:p14="http://schemas.microsoft.com/office/powerpoint/2010/main" val="2680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39795" cy="15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86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39795" cy="150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39795" cy="150066"/>
          </a:xfrm>
          <a:prstGeom prst="rect">
            <a:avLst/>
          </a:prstGeom>
          <a:solidFill>
            <a:scrgbClr r="0" g="0" b="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ru-RU" sz="1100" b="1">
              <a:latin typeface="Arial"/>
              <a:sym typeface="Arial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0" y="258762"/>
            <a:ext cx="9144000" cy="246221"/>
          </a:xfrm>
        </p:spPr>
        <p:txBody>
          <a:bodyPr/>
          <a:lstStyle/>
          <a:p>
            <a:pPr algn="ctr" defTabSz="908890" eaLnBrk="1" hangingPunct="1"/>
            <a:r>
              <a:rPr lang="ru-RU" sz="1600" b="0" dirty="0"/>
              <a:t>МЕРЫ ПО УВЕЛИЧЕНИЮ ПОСТУПЛЕНИЙ НДФЛ</a:t>
            </a:r>
            <a:endParaRPr lang="ru-RU" sz="1600" b="0" dirty="0">
              <a:cs typeface="Arial" charset="0"/>
            </a:endParaRPr>
          </a:p>
        </p:txBody>
      </p:sp>
      <p:sp>
        <p:nvSpPr>
          <p:cNvPr id="784388" name="Line 102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02628" y="548680"/>
            <a:ext cx="8351361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/>
        </p:spPr>
        <p:txBody>
          <a:bodyPr lIns="91296" tIns="45648" rIns="91296" bIns="45648"/>
          <a:lstStyle/>
          <a:p>
            <a:pPr algn="ctr">
              <a:defRPr/>
            </a:pP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Номер слайда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>
          <a:xfrm>
            <a:off x="7010400" y="6661164"/>
            <a:ext cx="1905000" cy="189111"/>
          </a:xfrm>
        </p:spPr>
        <p:txBody>
          <a:bodyPr/>
          <a:lstStyle/>
          <a:p>
            <a:pPr>
              <a:defRPr/>
            </a:pPr>
            <a:fld id="{0B64DBBB-7DE2-4A34-9C82-2C30523B3B74}" type="slidenum">
              <a:rPr lang="en-US" smtClean="0">
                <a:latin typeface="Arial" pitchFamily="34" charset="0"/>
              </a:rPr>
              <a:pPr>
                <a:defRPr/>
              </a:pPr>
              <a:t>8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24744"/>
            <a:ext cx="8663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Возобновлен начатый еще в период кризиса 2008 года </a:t>
            </a:r>
            <a:r>
              <a:rPr lang="ru-RU" b="1" dirty="0"/>
              <a:t>мониторинг отчислений НДФЛ</a:t>
            </a:r>
            <a:r>
              <a:rPr lang="ru-RU" dirty="0"/>
              <a:t> юридическими лицами.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Осуществляется контроль </a:t>
            </a:r>
            <a:r>
              <a:rPr lang="ru-RU" b="1" dirty="0"/>
              <a:t>зачисления НДФЛ в бюджеты по месту ведения хозяйственной деятельности</a:t>
            </a:r>
            <a:r>
              <a:rPr lang="ru-RU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Ведется </a:t>
            </a:r>
            <a:r>
              <a:rPr lang="ru-RU" b="1" dirty="0"/>
              <a:t>анализ сопутствующих НДФЛ обязательных платежей</a:t>
            </a:r>
            <a:r>
              <a:rPr lang="ru-RU" dirty="0"/>
              <a:t>, позволяющий выявить организации, использующие «серые» схемы выплаты заработной платы.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На основании информации налоговых органов ведется </a:t>
            </a:r>
            <a:r>
              <a:rPr lang="ru-RU" b="1" dirty="0"/>
              <a:t>работа по мобилизации недоимки по НДФЛ</a:t>
            </a:r>
            <a:r>
              <a:rPr lang="ru-RU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Перспективы 2016 года - взаимодействие с налоговыми органами по обеспечению своевременности поступления налога в бюджет за счет введения ежеквартальной отчетности по НДФЛ.</a:t>
            </a:r>
          </a:p>
        </p:txBody>
      </p:sp>
    </p:spTree>
    <p:extLst>
      <p:ext uri="{BB962C8B-B14F-4D97-AF65-F5344CB8AC3E}">
        <p14:creationId xmlns:p14="http://schemas.microsoft.com/office/powerpoint/2010/main" val="3576338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741094"/>
            <a:ext cx="3851920" cy="1978353"/>
          </a:xfrm>
          <a:prstGeom prst="rect">
            <a:avLst/>
          </a:prstGeom>
        </p:spPr>
      </p:pic>
      <p:graphicFrame>
        <p:nvGraphicFramePr>
          <p:cNvPr id="25" name="Объект 2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72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25" name="Объект 2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2813">
              <a:lnSpc>
                <a:spcPct val="90000"/>
              </a:lnSpc>
            </a:pPr>
            <a:endParaRPr kumimoji="0" lang="ru-RU" sz="1100" b="1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2050" name="pg num"/>
          <p:cNvSpPr>
            <a:spLocks noGrp="1" noChangeArrowheads="1"/>
          </p:cNvSpPr>
          <p:nvPr>
            <p:ph type="sldNum" sz="quarter" idx="10"/>
            <p:custDataLst>
              <p:tags r:id="rId4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674004" indent="-259232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36930" indent="-207386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451701" indent="-207386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866473" indent="-207386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281245" indent="-20738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696017" indent="-20738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110789" indent="-20738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525561" indent="-20738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17D1F0-45E6-42E3-9246-E3EA293B6604}" type="slidenum">
              <a:rPr lang="en-US" sz="1200">
                <a:solidFill>
                  <a:schemeClr val="bg2"/>
                </a:solidFill>
                <a:latin typeface="Arial" charset="0"/>
              </a:rPr>
              <a:pPr eaLnBrk="1" hangingPunct="1"/>
              <a:t>9</a:t>
            </a:fld>
            <a:endParaRPr lang="en-US" sz="12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 idx="4294967295"/>
            <p:custDataLst>
              <p:tags r:id="rId5"/>
            </p:custDataLst>
          </p:nvPr>
        </p:nvSpPr>
        <p:spPr>
          <a:xfrm>
            <a:off x="0" y="242888"/>
            <a:ext cx="9144000" cy="430887"/>
          </a:xfrm>
        </p:spPr>
        <p:txBody>
          <a:bodyPr/>
          <a:lstStyle/>
          <a:p>
            <a:pPr algn="ctr"/>
            <a:r>
              <a:rPr lang="ru-RU" sz="1400" b="0" dirty="0"/>
              <a:t>ВЛИЯНИЕ ОСПАРИВАНИЯ КАДАСТРОВОЙ СТОИМОСТИ НА ПОСТУПЛЕНИЯ ЗЕМЕЛЬНОГО НАЛОГА </a:t>
            </a:r>
            <a:br>
              <a:rPr lang="ru-RU" sz="1400" b="0" dirty="0"/>
            </a:br>
            <a:r>
              <a:rPr lang="ru-RU" sz="1400" b="0" dirty="0"/>
              <a:t>В МЕСТНЫЕ БЮДЖЕТЫ</a:t>
            </a:r>
          </a:p>
        </p:txBody>
      </p:sp>
      <p:sp>
        <p:nvSpPr>
          <p:cNvPr id="2051" name="Номер слайда 4"/>
          <p:cNvSpPr txBox="1"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7010727" y="6659914"/>
            <a:ext cx="1904010" cy="18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27113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7113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7113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27113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7113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71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71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71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71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C41284F-47B0-4E14-8CD4-D898F4E658B9}" type="slidenum">
              <a:rPr lang="en-US" sz="1200" b="1">
                <a:solidFill>
                  <a:schemeClr val="bg2"/>
                </a:solidFill>
                <a:latin typeface="Arial" charset="0"/>
                <a:cs typeface="Arial" charset="0"/>
              </a:rPr>
              <a:pPr algn="r" eaLnBrk="1" hangingPunct="1"/>
              <a:t>9</a:t>
            </a:fld>
            <a:endParaRPr lang="en-US" sz="1200" b="1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052" name="Line 102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04443" y="679321"/>
            <a:ext cx="89249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50" tIns="41475" rIns="82950" bIns="41475"/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0" y="717755"/>
            <a:ext cx="3920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Темп роста 2015 год к 2014 году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50125" y="968665"/>
            <a:ext cx="158107" cy="163009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28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2021" y="913330"/>
            <a:ext cx="26979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Более 125%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52548" y="1216116"/>
            <a:ext cx="158107" cy="16300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28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8232" y="1159120"/>
            <a:ext cx="3069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От 100% до 125%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52548" y="1464297"/>
            <a:ext cx="158107" cy="163009"/>
          </a:xfrm>
          <a:prstGeom prst="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28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8232" y="1407301"/>
            <a:ext cx="3069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От 75% до 100%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52548" y="1717111"/>
            <a:ext cx="158107" cy="163009"/>
          </a:xfrm>
          <a:prstGeom prst="rect">
            <a:avLst/>
          </a:prstGeom>
          <a:solidFill>
            <a:srgbClr val="FF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28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8232" y="1660115"/>
            <a:ext cx="3069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Менее 75%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75"/>
            <a:ext cx="5821378" cy="5932180"/>
          </a:xfrm>
          <a:prstGeom prst="rect">
            <a:avLst/>
          </a:prstGeom>
        </p:spPr>
      </p:pic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1878538088"/>
              </p:ext>
            </p:extLst>
          </p:nvPr>
        </p:nvGraphicFramePr>
        <p:xfrm>
          <a:off x="5719593" y="4811791"/>
          <a:ext cx="3195144" cy="1672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17444080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3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3&quot;&gt;&lt;elem m_fUsage=&quot;9.46948173085089270000E+000&quot;&gt;&lt;m_ppcolschidx val=&quot;0&quot;/&gt;&lt;m_rgb r=&quot;b6&quot; g=&quot;fc&quot; b=&quot;a9&quot;/&gt;&lt;/elem&gt;&lt;elem m_fUsage=&quot;3.10220559084143750000E-001&quot;&gt;&lt;m_ppcolschidx val=&quot;0&quot;/&gt;&lt;m_rgb r=&quot;ef&quot; g=&quot;bf&quot; b=&quot;ba&quot;/&gt;&lt;/elem&gt;&lt;elem m_fUsage=&quot;7.24888806506197440000E-002&quot;&gt;&lt;m_ppcolschidx val=&quot;0&quot;/&gt;&lt;m_rgb r=&quot;e8&quot; g=&quot;a0&quot; b=&quot;99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17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KINLex702MFCuJCRwKx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6IDHrX0qWa7mvsrN24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9vT5Ep89kCDaMqMeHHiV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lzd1CgFkePl6yN1RYH1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.z8x5mgEepymVo491kR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BqKtXc4UOe_XnTbetRp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QazfpXjEazDi058oS6k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q9Ed9MKe0GjO_TeFaNmZ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TQDXwJKkedp2491ZZjz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AgtI.3q0iQOV2JmKh.w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m4nLgnUVkahLs5XhimSX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n0GvRkxEKRtx4DN7XnF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AgtI.3q0iQOV2JmKh.w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m4nLgnUVkahLs5XhimSX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n0GvRkxEKRtx4DN7XnF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BqKtXc4UOe_XnTbetRp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QazfpXjEazDi058oS6k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q9Ed9MKe0GjO_TeFaNmZ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TQDXwJKkedp2491ZZjz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BqKtXc4UOe_XnTbetRp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QazfpXjEazDi058oS6k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q9Ed9MKe0GjO_TeFaNmZ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TQDXwJKkedp2491ZZjz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AgtI.3q0iQOV2JmKh.w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m4nLgnUVkahLs5XhimSX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n0GvRkxEKRtx4DN7XnF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BqKtXc4UOe_XnTbetRp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QazfpXjEazDi058oS6k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q9Ed9MKe0GjO_TeFaNmZ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TQDXwJKkedp2491ZZjz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KINLex702MFCuJCRwKx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6IDHrX0qWa7mvsrN24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9vT5Ep89kCDaMqMeHHiV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lzd1CgFkePl6yN1RYH1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.z8x5mgEepymVo491kR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0o9ap2h0qanX6NKx4dX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KINLex702MFCuJCRwKx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6IDHrX0qWa7mvsrN24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9vT5Ep89kCDaMqMeHHiV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lzd1CgFkePl6yN1RYH1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.z8x5mgEepymVo491kR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0o9ap2h0qanX6NKx4dX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KINLex702MFCuJCRwKx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6IDHrX0qWa7mvsrN24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9vT5Ep89kCDaMqMeHHiV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lzd1CgFkePl6yN1RYH1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.z8x5mgEepymVo491kR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KINLex702MFCuJCRwKx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6IDHrX0qWa7mvsrN24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9vT5Ep89kCDaMqMeHHiV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pSZtwW_O0adpfNTuRFwz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lzd1CgFkePl6yN1RYH1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.z8x5mgEepymVo491kR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BqKtXc4UOe_XnTbetRp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QazfpXjEazDi058oS6k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q9Ed9MKe0GjO_TeFaNmZ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TQDXwJKkedp2491ZZjz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AgtI.3q0iQOV2JmKh.w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m4nLgnUVkahLs5XhimSX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n0GvRkxEKRtx4DN7XnF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VnHWX9mwk6QmJ4rQ8GKG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AgtI.3q0iQOV2JmKh.w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m4nLgnUVkahLs5XhimSX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n0GvRkxEKRtx4DN7XnF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BqKtXc4UOe_XnTbetRp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QazfpXjEazDi058oS6k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q9Ed9MKe0GjO_TeFaNmZ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TQDXwJKkedp2491ZZjz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AgtI.3q0iQOV2JmKh.w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m4nLgnUVkahLs5XhimSX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n0GvRkxEKRtx4DN7XnF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AgtI.3q0iQOV2JmKh.w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m4nLgnUVkahLs5XhimSX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n0GvRkxEKRtx4DN7XnF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BqKtXc4UOe_XnTbetRp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QazfpXjEazDi058oS6k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q9Ed9MKe0GjO_TeFaNmZ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TQDXwJKkedp2491ZZjz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8_Universal Template_RU">
  <a:themeElements>
    <a:clrScheme name="3_Universal Template_RU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3_Universal Template_R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Universal Template_RU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versal Template_RU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versal Template_RU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niversal Template_RU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niversal Template_RU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versal Template_RU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niversal Template_RU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niversal Template_RU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versal Template_RU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niversal Template_RU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70959</TotalTime>
  <Words>3124</Words>
  <Application>Microsoft Office PowerPoint</Application>
  <PresentationFormat>Экран (4:3)</PresentationFormat>
  <Paragraphs>351</Paragraphs>
  <Slides>14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Cyr</vt:lpstr>
      <vt:lpstr>Calibri</vt:lpstr>
      <vt:lpstr>fira_sanslight</vt:lpstr>
      <vt:lpstr>Times New Roman</vt:lpstr>
      <vt:lpstr>Wingdings</vt:lpstr>
      <vt:lpstr>18_Universal Template_RU</vt:lpstr>
      <vt:lpstr>Специальное оформление</vt:lpstr>
      <vt:lpstr>think-cell Slide</vt:lpstr>
      <vt:lpstr>Презентация PowerPoint</vt:lpstr>
      <vt:lpstr>ОСНОВНЫЕ ИТОГИ ИСПОЛНЕНИЯ МЕСТНЫХ БЮДЖЕТОВ ПО ДОХОДАМ В 2015 ГОДУ</vt:lpstr>
      <vt:lpstr>ОСНОВНЫЕ ИТОГИ ИСПОЛНЕНИЯ МЕСТНЫХ БЮДЖЕТОВ ПО ДОХОДАМ В 2015 ГОДУ</vt:lpstr>
      <vt:lpstr>РАСПРЕДЕЛЕНИЕ В 2015 ГОДУ НАЛОГОВЫХ И НЕНАЛОГОВЫХ ДОХОДОВ ПО УРОВНЯМ БЮДЖЕТОВ И НАЛОГОВАЯ ОТДАЧА МУНИЦИПАЛЬНЫХ ЭКОНОМИК ДЛЯ ОБЛАСТНОГО БЮДЖЕТА</vt:lpstr>
      <vt:lpstr>ИСПОЛНЕНИЕ МЕСТНЫХ БЮДЖЕТОВ ПО ДОХОДАМ ЗА 4 МЕС. 2016 ГОДА, ТЫС. РУБ.</vt:lpstr>
      <vt:lpstr>ИСПОЛНЕНИЕ КОНСОЛИДИРОВАННОГО БЮДЖЕТА ПО НДФЛ В 2015 ГОДУ</vt:lpstr>
      <vt:lpstr>ИСПОЛНЕНИЕ КОНСОЛИДИРОВАННОГО БЮДЖЕТА ПО НДФЛ В 2016 ГОДУ</vt:lpstr>
      <vt:lpstr>МЕРЫ ПО УВЕЛИЧЕНИЮ ПОСТУПЛЕНИЙ НДФЛ</vt:lpstr>
      <vt:lpstr>ВЛИЯНИЕ ОСПАРИВАНИЯ КАДАСТРОВОЙ СТОИМОСТИ НА ПОСТУПЛЕНИЯ ЗЕМЕЛЬНОГО НАЛОГА  В МЕСТНЫЕ БЮДЖЕТЫ</vt:lpstr>
      <vt:lpstr>ИСПОЛНЕНИЕ КОНСОЛИДИРОВАННОГО БЮДЖЕТА ИРКУТСКОЙ ОБЛАСТИ ПО НАЛОГУ НА ИМУЩЕСТВО ФИЗИЧЕСКИХ ЛИЦ</vt:lpstr>
      <vt:lpstr>ДОПОЛНИТЕЛЬНЫЕ ДОХОДЫ МЕСТНЫХ БЮДЖЕТОВ ОТ ПЕРЕХОДА К НАЛОГООБЛОЖЕНИЮ ИМУЩЕСТВА ИСХОДЯ ИЗ КАДАСТРОВОЙ СТОИМОСТИ</vt:lpstr>
      <vt:lpstr>МОБИЛИЗАЦИЯ В ПЛАТЫ ЗА НЕГАТИВНОЕ ВОЗДЕЙСТВИЕ НА ОКРУЖАЮЩУЮ СРЕДУ В 2015 ГОДУ</vt:lpstr>
      <vt:lpstr>ОЖИДАЕМЫЕ ИЗМЕНЕНИЯ ФЕДЕРАЛЬНОГО ЗАКОНОДАТЕЛЬСТВА В ЧАСТИ ОБЕСПЕЧЕНИЯ НАПОЛНЯЕМОСТИ МЕСТНЫХ БЮДЖЕТОВ ДОХОДАМИ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ДИНАМИКА ПОСТУПЛЕНИЙ ДОХОДОВ В КОНСОЛИДИРОВАННЫЙ БЮДЖЕТ  ЗА 6 МЕСЯЦЕВ 2008-2009 ГГ.  (НЕЦЕЛЕВЫЕ ДОХОДЫ)</dc:title>
  <dc:creator>Шведов Е.В.</dc:creator>
  <cp:lastModifiedBy>Подковыров В.Е.</cp:lastModifiedBy>
  <cp:revision>2494</cp:revision>
  <cp:lastPrinted>2015-09-18T09:28:40Z</cp:lastPrinted>
  <dcterms:created xsi:type="dcterms:W3CDTF">2009-08-17T06:59:56Z</dcterms:created>
  <dcterms:modified xsi:type="dcterms:W3CDTF">2016-05-30T06:10:22Z</dcterms:modified>
</cp:coreProperties>
</file>