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5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6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0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930" r:id="rId2"/>
  </p:sldMasterIdLst>
  <p:notesMasterIdLst>
    <p:notesMasterId r:id="rId20"/>
  </p:notesMasterIdLst>
  <p:handoutMasterIdLst>
    <p:handoutMasterId r:id="rId21"/>
  </p:handoutMasterIdLst>
  <p:sldIdLst>
    <p:sldId id="1682" r:id="rId3"/>
    <p:sldId id="1705" r:id="rId4"/>
    <p:sldId id="1720" r:id="rId5"/>
    <p:sldId id="1748" r:id="rId6"/>
    <p:sldId id="1749" r:id="rId7"/>
    <p:sldId id="1706" r:id="rId8"/>
    <p:sldId id="1755" r:id="rId9"/>
    <p:sldId id="1751" r:id="rId10"/>
    <p:sldId id="1746" r:id="rId11"/>
    <p:sldId id="1715" r:id="rId12"/>
    <p:sldId id="1753" r:id="rId13"/>
    <p:sldId id="1754" r:id="rId14"/>
    <p:sldId id="1758" r:id="rId15"/>
    <p:sldId id="1756" r:id="rId16"/>
    <p:sldId id="1759" r:id="rId17"/>
    <p:sldId id="1757" r:id="rId18"/>
    <p:sldId id="1685" r:id="rId19"/>
  </p:sldIdLst>
  <p:sldSz cx="8961438" cy="6721475"/>
  <p:notesSz cx="6797675" cy="9928225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517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619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9722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825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24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pos="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B5A"/>
    <a:srgbClr val="000099"/>
    <a:srgbClr val="008000"/>
    <a:srgbClr val="0033CC"/>
    <a:srgbClr val="0000FF"/>
    <a:srgbClr val="006CE1"/>
    <a:srgbClr val="5591D7"/>
    <a:srgbClr val="B8D0ED"/>
    <a:srgbClr val="00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88457" autoAdjust="0"/>
  </p:normalViewPr>
  <p:slideViewPr>
    <p:cSldViewPr snapToObjects="1">
      <p:cViewPr varScale="1">
        <p:scale>
          <a:sx n="100" d="100"/>
          <a:sy n="100" d="100"/>
        </p:scale>
        <p:origin x="2058" y="90"/>
      </p:cViewPr>
      <p:guideLst>
        <p:guide orient="horz" pos="756"/>
        <p:guide pos="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2190" y="-78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6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6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EBD3FE0-EBF8-43F9-984D-4A45B2E50E5A}" type="datetime1">
              <a:rPr lang="en-US"/>
              <a:pPr>
                <a:defRPr/>
              </a:pPr>
              <a:t>11/20/2018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4512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4512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37279F9-CB82-41F8-BDF1-4BC50FA28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745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9788" y="9463675"/>
            <a:ext cx="5397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2055">
              <a:defRPr sz="11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86FD053-2A55-44C2-AE6A-1609DFEB4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579" name="McK Separator" hidden="1"/>
          <p:cNvSpPr>
            <a:spLocks noChangeShapeType="1"/>
          </p:cNvSpPr>
          <p:nvPr/>
        </p:nvSpPr>
        <p:spPr bwMode="auto">
          <a:xfrm>
            <a:off x="815976" y="1504950"/>
            <a:ext cx="519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125" tIns="46062" rIns="92125" bIns="46062"/>
          <a:lstStyle/>
          <a:p>
            <a:endParaRPr lang="ru-RU"/>
          </a:p>
        </p:txBody>
      </p:sp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328613"/>
            <a:ext cx="6010275" cy="450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5" tIns="46062" rIns="92125" bIns="46062" rtlCol="0" anchor="ctr"/>
          <a:lstStyle/>
          <a:p>
            <a:pPr lvl="0"/>
            <a:endParaRPr lang="ru-RU" noProof="0"/>
          </a:p>
        </p:txBody>
      </p:sp>
      <p:sp>
        <p:nvSpPr>
          <p:cNvPr id="10" name="Заметки 9"/>
          <p:cNvSpPr>
            <a:spLocks noGrp="1"/>
          </p:cNvSpPr>
          <p:nvPr>
            <p:ph type="body" sz="quarter" idx="3"/>
          </p:nvPr>
        </p:nvSpPr>
        <p:spPr>
          <a:xfrm>
            <a:off x="447675" y="5011739"/>
            <a:ext cx="6121400" cy="4367213"/>
          </a:xfrm>
          <a:prstGeom prst="rect">
            <a:avLst/>
          </a:prstGeom>
        </p:spPr>
        <p:txBody>
          <a:bodyPr vert="horz" lIns="92125" tIns="46062" rIns="92125" bIns="46062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7692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1206" indent="-2841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1171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98274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5378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4063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874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686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500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41" y="4713290"/>
            <a:ext cx="5438775" cy="4470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5364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748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320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892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464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3A7173-828F-4CA6-95E2-D31E545BB790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38807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748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320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892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464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D7FA6E-FB03-4A86-8E60-8F26FA7E2DBC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00584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FB3D8E-77CF-498D-9767-073D654451EC}" type="slidenum">
              <a:rPr lang="ru-RU" smtClean="0">
                <a:solidFill>
                  <a:srgbClr val="000000"/>
                </a:solidFill>
              </a:rPr>
              <a:pPr eaLnBrk="1" hangingPunct="1"/>
              <a:t>16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689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350838"/>
            <a:ext cx="5291138" cy="3968750"/>
          </a:xfrm>
          <a:ln/>
        </p:spPr>
      </p:sp>
      <p:sp>
        <p:nvSpPr>
          <p:cNvPr id="168964" name="Заметки 2"/>
          <p:cNvSpPr>
            <a:spLocks noGrp="1"/>
          </p:cNvSpPr>
          <p:nvPr>
            <p:ph type="body" idx="1"/>
          </p:nvPr>
        </p:nvSpPr>
        <p:spPr>
          <a:xfrm>
            <a:off x="723901" y="4513265"/>
            <a:ext cx="5534025" cy="4884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ru-RU" dirty="0" smtClean="0">
              <a:latin typeface="Arial" pitchFamily="34" charset="0"/>
            </a:endParaRPr>
          </a:p>
        </p:txBody>
      </p:sp>
      <p:sp>
        <p:nvSpPr>
          <p:cNvPr id="168965" name="Нижний колонтитул 3"/>
          <p:cNvSpPr txBox="1">
            <a:spLocks noGrp="1"/>
          </p:cNvSpPr>
          <p:nvPr/>
        </p:nvSpPr>
        <p:spPr bwMode="auto">
          <a:xfrm>
            <a:off x="4645028" y="46753"/>
            <a:ext cx="178093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800" dirty="0">
                <a:solidFill>
                  <a:srgbClr val="000000"/>
                </a:solidFill>
                <a:cs typeface="Arial" pitchFamily="34" charset="0"/>
              </a:rPr>
              <a:t>MOS-ROS005-200600608-SS1wm-r_c</a:t>
            </a:r>
          </a:p>
        </p:txBody>
      </p:sp>
      <p:sp>
        <p:nvSpPr>
          <p:cNvPr id="168966" name="Номер слайда 4"/>
          <p:cNvSpPr txBox="1">
            <a:spLocks noGrp="1"/>
          </p:cNvSpPr>
          <p:nvPr/>
        </p:nvSpPr>
        <p:spPr bwMode="auto">
          <a:xfrm>
            <a:off x="5919788" y="9460986"/>
            <a:ext cx="53975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2ACA83-D4E3-452A-A092-111DB5DC0130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eaLnBrk="1" hangingPunct="1"/>
              <a:t>16</a:t>
            </a:fld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2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13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53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05CD5-6701-4AD0-8A77-B74A6C7D3BDF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571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2773372" y="20573486"/>
            <a:ext cx="2555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37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37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37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37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21158C-280E-4753-8E6F-1F6B80C8FAD6}" type="slidenum">
              <a:rPr lang="ru-RU" sz="1200">
                <a:solidFill>
                  <a:srgbClr val="000000"/>
                </a:solidFill>
                <a:cs typeface="Arial" charset="0"/>
              </a:rPr>
              <a:pPr algn="r" eaLnBrk="1" hangingPunct="1"/>
              <a:t>8</a:t>
            </a:fld>
            <a:endParaRPr lang="ru-RU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479088" y="2728913"/>
            <a:ext cx="24128413" cy="18097500"/>
          </a:xfrm>
          <a:prstGeom prst="rect">
            <a:avLst/>
          </a:prstGeo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9" y="4719640"/>
            <a:ext cx="543718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2302335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2773367" y="20574002"/>
            <a:ext cx="255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37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37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37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37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89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1158C-280E-4753-8E6F-1F6B80C8FAD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89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480675" y="2728913"/>
            <a:ext cx="24130000" cy="180975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3404727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890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50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2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КОНФИДЕНЦИАЛЬНО</a:t>
              </a:r>
              <a:endParaRPr lang="en-US" sz="1400" smtClean="0"/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Тип документа</a:t>
              </a:r>
              <a:endParaRPr lang="en-US" sz="1400" smtClean="0"/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Дата</a:t>
              </a:r>
              <a:endParaRPr lang="en-US" sz="1400" smtClean="0"/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3104" eaLnBrk="0" hangingPunct="0"/>
              <a:r>
                <a:rPr lang="ru-RU" sz="900"/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3104" eaLnBrk="0" hangingPunct="0"/>
              <a:endParaRPr lang="ru-RU" sz="900"/>
            </a:p>
            <a:p>
              <a:pPr defTabSz="803104" eaLnBrk="0" hangingPunct="0"/>
              <a:r>
                <a:rPr lang="ru-RU" sz="900"/>
                <a:t>Настоящий отчет был использован консультантами </a:t>
              </a:r>
              <a:br>
                <a:rPr lang="ru-RU" sz="900"/>
              </a:br>
              <a:r>
                <a:rPr lang="ru-RU" sz="900"/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893573">
              <a:buSzPct val="120000"/>
            </a:pPr>
            <a:r>
              <a:rPr lang="en-US" sz="1400"/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2" y="582613"/>
            <a:ext cx="39989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2" y="800100"/>
            <a:ext cx="357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24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24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6956663" y="36515"/>
            <a:ext cx="1780937" cy="123111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MOS-ROS005-200600608-SS1wm-r_c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8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4204-264A-4AE8-8F85-FBE23A6D3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341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96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96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95B0-9386-4583-A41C-DB6C2EE9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56129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E58D-E0EA-4D79-990D-B32A844F1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10863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40"/>
            <a:ext cx="6273007" cy="246221"/>
          </a:xfrm>
        </p:spPr>
        <p:txBody>
          <a:bodyPr/>
          <a:lstStyle>
            <a:lvl1pPr marL="0" indent="0" algn="ctr">
              <a:buNone/>
              <a:defRPr/>
            </a:lvl1pPr>
            <a:lvl2pPr marL="447868" indent="0" algn="ctr">
              <a:buNone/>
              <a:defRPr/>
            </a:lvl2pPr>
            <a:lvl3pPr marL="895732" indent="0" algn="ctr">
              <a:buNone/>
              <a:defRPr/>
            </a:lvl3pPr>
            <a:lvl4pPr marL="1343600" indent="0" algn="ctr">
              <a:buNone/>
              <a:defRPr/>
            </a:lvl4pPr>
            <a:lvl5pPr marL="1791465" indent="0" algn="ctr">
              <a:buNone/>
              <a:defRPr/>
            </a:lvl5pPr>
            <a:lvl6pPr marL="2239331" indent="0" algn="ctr">
              <a:buNone/>
              <a:defRPr/>
            </a:lvl6pPr>
            <a:lvl7pPr marL="2687196" indent="0" algn="ctr">
              <a:buNone/>
              <a:defRPr/>
            </a:lvl7pPr>
            <a:lvl8pPr marL="3135063" indent="0" algn="ctr">
              <a:buNone/>
              <a:defRPr/>
            </a:lvl8pPr>
            <a:lvl9pPr marL="358292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6DAD1E5-0FA8-4A0C-9374-DD4A44C27A49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45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41A07BA-25F7-41D2-83FD-7EACE741B2B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9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92" y="4319170"/>
            <a:ext cx="7617222" cy="600164"/>
          </a:xfrm>
        </p:spPr>
        <p:txBody>
          <a:bodyPr/>
          <a:lstStyle>
            <a:lvl1pPr algn="l">
              <a:defRPr sz="392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892" y="4011393"/>
            <a:ext cx="7617222" cy="307777"/>
          </a:xfrm>
        </p:spPr>
        <p:txBody>
          <a:bodyPr anchor="b"/>
          <a:lstStyle>
            <a:lvl1pPr marL="0" indent="0">
              <a:buNone/>
              <a:defRPr sz="1960"/>
            </a:lvl1pPr>
            <a:lvl2pPr marL="447868" indent="0">
              <a:buNone/>
              <a:defRPr sz="1764"/>
            </a:lvl2pPr>
            <a:lvl3pPr marL="895732" indent="0">
              <a:buNone/>
              <a:defRPr sz="1568"/>
            </a:lvl3pPr>
            <a:lvl4pPr marL="1343600" indent="0">
              <a:buNone/>
              <a:defRPr sz="1372"/>
            </a:lvl4pPr>
            <a:lvl5pPr marL="1791465" indent="0">
              <a:buNone/>
              <a:defRPr sz="1372"/>
            </a:lvl5pPr>
            <a:lvl6pPr marL="2239331" indent="0">
              <a:buNone/>
              <a:defRPr sz="1372"/>
            </a:lvl6pPr>
            <a:lvl7pPr marL="2687196" indent="0">
              <a:buNone/>
              <a:defRPr sz="1372"/>
            </a:lvl7pPr>
            <a:lvl8pPr marL="3135063" indent="0">
              <a:buNone/>
              <a:defRPr sz="1372"/>
            </a:lvl8pPr>
            <a:lvl9pPr marL="3582929" indent="0">
              <a:buNone/>
              <a:defRPr sz="13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6B85B55C-7AE2-461B-A2DA-C80E21FCB8D1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44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914" y="1272724"/>
            <a:ext cx="4233345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5612" y="1272724"/>
            <a:ext cx="4234902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0FBB79BC-3EF5-4BD2-B5BD-2A1FA3988A2B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60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6" y="1762247"/>
            <a:ext cx="3959525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076" y="2131579"/>
            <a:ext cx="3959525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289" y="1762247"/>
            <a:ext cx="3961080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289" y="2131579"/>
            <a:ext cx="3961080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4F9B202-D87F-4F6F-A09A-5067A4664305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55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126B1D-383F-47F5-BC73-71E087802C9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078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28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5C5B-5CCA-4C53-A0A8-27006CFEE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951726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7" y="1098754"/>
            <a:ext cx="2948251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73" y="267619"/>
            <a:ext cx="5009693" cy="1877437"/>
          </a:xfrm>
        </p:spPr>
        <p:txBody>
          <a:bodyPr/>
          <a:lstStyle>
            <a:lvl1pPr>
              <a:defRPr sz="3136"/>
            </a:lvl1pPr>
            <a:lvl2pPr>
              <a:defRPr sz="2744"/>
            </a:lvl2pPr>
            <a:lvl3pPr>
              <a:defRPr sz="2352"/>
            </a:lvl3pPr>
            <a:lvl4pPr>
              <a:defRPr sz="1960"/>
            </a:lvl4pPr>
            <a:lvl5pPr>
              <a:defRPr sz="1960"/>
            </a:lvl5pPr>
            <a:lvl6pPr>
              <a:defRPr sz="1960"/>
            </a:lvl6pPr>
            <a:lvl7pPr>
              <a:defRPr sz="1960"/>
            </a:lvl7pPr>
            <a:lvl8pPr>
              <a:defRPr sz="1960"/>
            </a:lvl8pPr>
            <a:lvl9pPr>
              <a:defRPr sz="19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077" y="1406531"/>
            <a:ext cx="2948251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016F238-48EA-4A32-8D4E-947C8D92CDE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660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04" y="4952711"/>
            <a:ext cx="5376863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6504" y="600580"/>
            <a:ext cx="5376863" cy="482640"/>
          </a:xfrm>
        </p:spPr>
        <p:txBody>
          <a:bodyPr/>
          <a:lstStyle>
            <a:lvl1pPr marL="0" indent="0">
              <a:buNone/>
              <a:defRPr sz="3136"/>
            </a:lvl1pPr>
            <a:lvl2pPr marL="447868" indent="0">
              <a:buNone/>
              <a:defRPr sz="2744"/>
            </a:lvl2pPr>
            <a:lvl3pPr marL="895732" indent="0">
              <a:buNone/>
              <a:defRPr sz="2352"/>
            </a:lvl3pPr>
            <a:lvl4pPr marL="1343600" indent="0">
              <a:buNone/>
              <a:defRPr sz="1960"/>
            </a:lvl4pPr>
            <a:lvl5pPr marL="1791465" indent="0">
              <a:buNone/>
              <a:defRPr sz="1960"/>
            </a:lvl5pPr>
            <a:lvl6pPr marL="2239331" indent="0">
              <a:buNone/>
              <a:defRPr sz="1960"/>
            </a:lvl6pPr>
            <a:lvl7pPr marL="2687196" indent="0">
              <a:buNone/>
              <a:defRPr sz="1960"/>
            </a:lvl7pPr>
            <a:lvl8pPr marL="3135063" indent="0">
              <a:buNone/>
              <a:defRPr sz="1960"/>
            </a:lvl8pPr>
            <a:lvl9pPr marL="3582929" indent="0">
              <a:buNone/>
              <a:defRPr sz="196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6504" y="5260488"/>
            <a:ext cx="5376863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BDF49D63-C4FC-4EA5-AC7F-97B85AB5201D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278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45110" y="1272724"/>
            <a:ext cx="2895408" cy="12311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A93AD81-D841-48CF-894F-652FE4295B6E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0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67412" y="230273"/>
            <a:ext cx="573106" cy="22404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88668" y="230273"/>
            <a:ext cx="1447704" cy="22404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E28F88D-E50B-4ACB-96AA-885643506BD4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940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48B1E572-164D-4445-8090-4AD5AA79BCB6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2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86C42D-A9AB-45C0-8A1F-9CDB99713A6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9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798" y="230273"/>
            <a:ext cx="8620716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D79A785-2358-4381-8259-ABB9501E11C7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2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33" y="4319592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33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08" indent="0">
              <a:buNone/>
              <a:defRPr sz="1800"/>
            </a:lvl2pPr>
            <a:lvl3pPr marL="913626" indent="0">
              <a:buNone/>
              <a:defRPr sz="1600"/>
            </a:lvl3pPr>
            <a:lvl4pPr marL="1370439" indent="0">
              <a:buNone/>
              <a:defRPr sz="1400"/>
            </a:lvl4pPr>
            <a:lvl5pPr marL="1827249" indent="0">
              <a:buNone/>
              <a:defRPr sz="1400"/>
            </a:lvl5pPr>
            <a:lvl6pPr marL="2284063" indent="0">
              <a:buNone/>
              <a:defRPr sz="1400"/>
            </a:lvl6pPr>
            <a:lvl7pPr marL="2740874" indent="0">
              <a:buNone/>
              <a:defRPr sz="1400"/>
            </a:lvl7pPr>
            <a:lvl8pPr marL="3197686" indent="0">
              <a:buNone/>
              <a:defRPr sz="1400"/>
            </a:lvl8pPr>
            <a:lvl9pPr marL="36545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C6C5-5FB1-49B1-8C0F-1C2860CF2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44860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85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85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1D17-346A-4F0B-9234-8B52DD73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8814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83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83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83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EF79A-56FA-4672-9A75-FDE8EB862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3458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63C6-9C02-4028-86CB-06FF0F693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1069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5D4D1-B809-4E92-9A64-4E9C36348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07186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85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85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896F-2788-47EC-8FCC-2FC84F5CE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3579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60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85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6808" indent="0">
              <a:buNone/>
              <a:defRPr sz="2800"/>
            </a:lvl2pPr>
            <a:lvl3pPr marL="913626" indent="0">
              <a:buNone/>
              <a:defRPr sz="2400"/>
            </a:lvl3pPr>
            <a:lvl4pPr marL="1370439" indent="0">
              <a:buNone/>
              <a:defRPr sz="2000"/>
            </a:lvl4pPr>
            <a:lvl5pPr marL="1827249" indent="0">
              <a:buNone/>
              <a:defRPr sz="2000"/>
            </a:lvl5pPr>
            <a:lvl6pPr marL="2284063" indent="0">
              <a:buNone/>
              <a:defRPr sz="2000"/>
            </a:lvl6pPr>
            <a:lvl7pPr marL="2740874" indent="0">
              <a:buNone/>
              <a:defRPr sz="2000"/>
            </a:lvl7pPr>
            <a:lvl8pPr marL="3197686" indent="0">
              <a:buNone/>
              <a:defRPr sz="2000"/>
            </a:lvl8pPr>
            <a:lvl9pPr marL="36545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8068-F28E-4B80-8B15-78E1C591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4653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Relationship Id="rId27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41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2" Type="http://schemas.openxmlformats.org/officeDocument/2006/relationships/slideLayout" Target="../slideLayouts/slideLayout14.xml"/><Relationship Id="rId16" Type="http://schemas.openxmlformats.org/officeDocument/2006/relationships/vmlDrawing" Target="../drawings/vmlDrawing2.vml"/><Relationship Id="rId20" Type="http://schemas.openxmlformats.org/officeDocument/2006/relationships/tags" Target="../tags/tag40.xml"/><Relationship Id="rId29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tags" Target="../tags/tag44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39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tags" Target="../tags/tag42.xml"/><Relationship Id="rId27" Type="http://schemas.openxmlformats.org/officeDocument/2006/relationships/tags" Target="../tags/tag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48" y="-22225"/>
            <a:ext cx="8963025" cy="236538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6"/>
            <a:ext cx="2559050" cy="23495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D75A6D-181E-4DE3-B7D7-D4B063229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5" y="230190"/>
            <a:ext cx="8618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40" y="1273177"/>
            <a:ext cx="86185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240" y="531815"/>
            <a:ext cx="8618537" cy="6167437"/>
            <a:chOff x="77" y="335"/>
            <a:chExt cx="5429" cy="3885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/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04863" indent="-804863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</a:t>
              </a:r>
              <a:r>
                <a:rPr lang="en-US" smtClean="0">
                  <a:solidFill>
                    <a:srgbClr val="000000"/>
                  </a:solidFill>
                </a:rPr>
                <a:t>*</a:t>
              </a:r>
              <a:r>
                <a:rPr lang="ru-RU" smtClean="0">
                  <a:solidFill>
                    <a:srgbClr val="000000"/>
                  </a:solidFill>
                </a:rPr>
                <a:t>	Сноска</a:t>
              </a:r>
              <a:endParaRPr lang="en-US" smtClean="0">
                <a:solidFill>
                  <a:srgbClr val="000000"/>
                </a:solidFill>
              </a:endParaRP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r>
                <a:rPr lang="en-US" smtClean="0">
                  <a:solidFill>
                    <a:srgbClr val="000000"/>
                  </a:solidFill>
                </a:rPr>
                <a:t>:</a:t>
              </a: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6" y="2710658"/>
            <a:ext cx="1728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6"/>
            <a:ext cx="97631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" name="think-cell Slide" r:id="rId27" imgW="0" imgH="0" progId="TCLayout.ActiveDocument.1">
                  <p:embed/>
                </p:oleObj>
              </mc:Choice>
              <mc:Fallback>
                <p:oleObj name="think-cell Slide" r:id="rId27" imgW="0" imgH="0" progId="TCLayout.ActiveDocument.1">
                  <p:embed/>
                  <p:pic>
                    <p:nvPicPr>
                      <p:cNvPr id="0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hf hdr="0" ftr="0" dt="0"/>
  <p:txStyles>
    <p:titleStyle>
      <a:lvl1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808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626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43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24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1241" indent="-341241" algn="l" defTabSz="893573" rtl="0" eaLnBrk="0" fontAlgn="base" hangingPunct="0">
        <a:spcBef>
          <a:spcPct val="0"/>
        </a:spcBef>
        <a:spcAft>
          <a:spcPct val="0"/>
        </a:spcAft>
        <a:buSzPct val="12000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2845" indent="-141258" algn="l" defTabSz="893573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3626" indent="-147607" algn="l" defTabSz="893573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0121" indent="-133322" algn="l" defTabSz="893573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0903" indent="-147607" algn="l" defTabSz="893573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893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574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2557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09370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8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3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4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63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74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8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0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-6223" y="-21782"/>
            <a:ext cx="8962994" cy="236496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403694" y="-20223"/>
            <a:ext cx="2559300" cy="23494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59" tIns="45530" rIns="91059" bIns="45530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9"/>
            </p:custDataLst>
          </p:nvPr>
        </p:nvSpPr>
        <p:spPr bwMode="auto">
          <a:xfrm>
            <a:off x="-6219" y="-26446"/>
            <a:ext cx="8990999" cy="25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77" tIns="44789" rIns="89577" bIns="44789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673" y="6484983"/>
            <a:ext cx="8958326" cy="258279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8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953" tIns="46477" rIns="92953" bIns="46477" anchor="ctr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2953" tIns="46477" rIns="92953" bIns="46477"/>
            <a:lstStyle/>
            <a:p>
              <a:pPr marL="0" marR="0" lvl="0" indent="0" algn="l" defTabSz="89611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764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1"/>
            </p:custDataLst>
          </p:nvPr>
        </p:nvSpPr>
        <p:spPr bwMode="auto">
          <a:xfrm>
            <a:off x="6870436" y="6528544"/>
            <a:ext cx="1866966" cy="18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76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fld id="{E72C8E2D-C27F-46E3-A7B6-55CF4F287AA0}" type="slidenum">
              <a:rPr lang="en-US" smtClean="0">
                <a:solidFill>
                  <a:srgbClr val="FFFFFF"/>
                </a:solidFill>
                <a:latin typeface="Arial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2"/>
            </p:custDataLst>
          </p:nvPr>
        </p:nvSpPr>
        <p:spPr bwMode="auto">
          <a:xfrm>
            <a:off x="119797" y="230273"/>
            <a:ext cx="861760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3"/>
            </p:custDataLst>
          </p:nvPr>
        </p:nvSpPr>
        <p:spPr bwMode="auto">
          <a:xfrm>
            <a:off x="122913" y="1272724"/>
            <a:ext cx="861760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913" y="532117"/>
            <a:ext cx="8617605" cy="6162908"/>
            <a:chOff x="77" y="335"/>
            <a:chExt cx="5429" cy="3882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6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*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Сноска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: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035684" y="2710380"/>
            <a:ext cx="1713042" cy="9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5400000">
            <a:off x="8419318" y="4217925"/>
            <a:ext cx="945772" cy="9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6"/>
            </p:custDataLst>
          </p:nvPr>
        </p:nvSpPr>
        <p:spPr bwMode="auto">
          <a:xfrm>
            <a:off x="147806" y="35786"/>
            <a:ext cx="1764907" cy="1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84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7"/>
            </p:custDataLst>
          </p:nvPr>
        </p:nvGraphicFramePr>
        <p:xfrm>
          <a:off x="1561" y="5"/>
          <a:ext cx="158692" cy="158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think-cell Slide" r:id="rId29" imgW="0" imgH="0" progId="TCLayout.ActiveDocument.1">
                  <p:embed/>
                </p:oleObj>
              </mc:Choice>
              <mc:Fallback>
                <p:oleObj name="think-cell Slide" r:id="rId29" imgW="0" imgH="0" progId="TCLayout.ActiveDocument.1">
                  <p:embed/>
                  <p:pic>
                    <p:nvPicPr>
                      <p:cNvPr id="1037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" y="5"/>
                        <a:ext cx="158692" cy="158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5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hdr="0" ftr="0" dt="0"/>
  <p:txStyles>
    <p:titleStyle>
      <a:lvl1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2pPr>
      <a:lvl3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3pPr>
      <a:lvl4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4pPr>
      <a:lvl5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5pPr>
      <a:lvl6pPr marL="447868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6pPr>
      <a:lvl7pPr marL="895732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7pPr>
      <a:lvl8pPr marL="1343600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8pPr>
      <a:lvl9pPr marL="1791465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9pPr>
    </p:titleStyle>
    <p:bodyStyle>
      <a:lvl1pPr marL="342119" indent="-34211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  <a:ea typeface="+mn-ea"/>
          <a:cs typeface="+mn-cs"/>
        </a:defRPr>
      </a:lvl1pPr>
      <a:lvl2pPr marL="144624" indent="-14306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</a:defRPr>
      </a:lvl2pPr>
      <a:lvl3pPr marL="295468" indent="-149289" algn="l" defTabSz="894180" rtl="0" eaLnBrk="0" fontAlgn="base" hangingPunct="0">
        <a:spcBef>
          <a:spcPct val="0"/>
        </a:spcBef>
        <a:spcAft>
          <a:spcPct val="0"/>
        </a:spcAft>
        <a:buChar char="–"/>
        <a:defRPr sz="1568">
          <a:solidFill>
            <a:schemeClr val="tx1"/>
          </a:solidFill>
          <a:latin typeface="+mn-lt"/>
        </a:defRPr>
      </a:lvl3pPr>
      <a:lvl4pPr marL="432315" indent="-135294" algn="l" defTabSz="89418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568">
          <a:solidFill>
            <a:schemeClr val="tx1"/>
          </a:solidFill>
          <a:latin typeface="+mn-lt"/>
        </a:defRPr>
      </a:lvl4pPr>
      <a:lvl5pPr marL="581605" indent="-147734" algn="l" defTabSz="89418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5pPr>
      <a:lvl6pPr marL="10294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6pPr>
      <a:lvl7pPr marL="1477336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7pPr>
      <a:lvl8pPr marL="1925203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8pPr>
      <a:lvl9pPr marL="23730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47868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95732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3pPr>
      <a:lvl4pPr marL="134360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791465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39331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87196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135063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582929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87.xml"/><Relationship Id="rId7" Type="http://schemas.openxmlformats.org/officeDocument/2006/relationships/oleObject" Target="../embeddings/oleObject6.bin"/><Relationship Id="rId2" Type="http://schemas.openxmlformats.org/officeDocument/2006/relationships/tags" Target="../tags/tag86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8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7" Type="http://schemas.openxmlformats.org/officeDocument/2006/relationships/oleObject" Target="../embeddings/oleObject7.bin"/><Relationship Id="rId2" Type="http://schemas.openxmlformats.org/officeDocument/2006/relationships/tags" Target="../tags/tag89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9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92.x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oleObject" Target="../embeddings/oleObject8.bin"/><Relationship Id="rId2" Type="http://schemas.openxmlformats.org/officeDocument/2006/relationships/tags" Target="../tags/tag93.xml"/><Relationship Id="rId1" Type="http://schemas.openxmlformats.org/officeDocument/2006/relationships/vmlDrawing" Target="../drawings/vmlDrawing8.v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9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80.xml"/><Relationship Id="rId7" Type="http://schemas.openxmlformats.org/officeDocument/2006/relationships/image" Target="../media/image5.emf"/><Relationship Id="rId2" Type="http://schemas.openxmlformats.org/officeDocument/2006/relationships/tags" Target="../tags/tag79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1.xml"/><Relationship Id="rId9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84.xml"/><Relationship Id="rId7" Type="http://schemas.openxmlformats.org/officeDocument/2006/relationships/oleObject" Target="../embeddings/oleObject5.bin"/><Relationship Id="rId2" Type="http://schemas.openxmlformats.org/officeDocument/2006/relationships/tags" Target="../tags/tag83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5.xml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776" y="1347696"/>
            <a:ext cx="8620125" cy="5290679"/>
          </a:xfrm>
        </p:spPr>
        <p:txBody>
          <a:bodyPr/>
          <a:lstStyle/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ОБ ОСНОВНЫХ ПОДХОДАХ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РАСПРЕДЕЛЕНИИ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МЕЖБЮДЖЕТНЫХ ТРАНСФЕРТОВ</a:t>
            </a:r>
            <a:endParaRPr lang="ru-RU" sz="36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Начальник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управления межбюджетных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отношений министерства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финансов Иркутской </a:t>
            </a:r>
            <a: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  <a:t>области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2200" b="1" i="1" dirty="0" smtClean="0">
                <a:solidFill>
                  <a:srgbClr val="000099"/>
                </a:solidFill>
                <a:latin typeface="Times New Roman" pitchFamily="18" charset="0"/>
              </a:rPr>
              <a:t>И.Н. Байбурова</a:t>
            </a:r>
            <a:endParaRPr lang="ru-RU" sz="22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2018 год</a:t>
            </a: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 bwMode="auto">
          <a:xfrm>
            <a:off x="7377906" y="1206862"/>
            <a:ext cx="1524001" cy="72989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600" b="1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47106" name="Объект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198"/>
          <a:ext cx="136911" cy="14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7106" name="Объект 7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36911" cy="147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Прямоугольник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98"/>
            <a:ext cx="136911" cy="147802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defTabSz="896112"/>
            <a:endParaRPr lang="ru-RU" sz="1078" b="1">
              <a:solidFill>
                <a:srgbClr val="000000"/>
              </a:solidFill>
              <a:latin typeface="Arial" pitchFamily="34" charset="0"/>
              <a:cs typeface="+mn-cs"/>
              <a:sym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89171"/>
            <a:ext cx="8961438" cy="738664"/>
          </a:xfrm>
        </p:spPr>
        <p:txBody>
          <a:bodyPr/>
          <a:lstStyle/>
          <a:p>
            <a:pPr algn="ctr" defTabSz="889889" eaLnBrk="1" hangingPunct="1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РАСПРЕДЕЛЕНИИ 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456B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«ЗА ЭФФЕКТИВНОСТЬ» В 2018 ГОДУ</a:t>
            </a:r>
          </a:p>
        </p:txBody>
      </p:sp>
      <p:sp>
        <p:nvSpPr>
          <p:cNvPr id="10" name="Прямая соединительная линия 8"/>
          <p:cNvSpPr>
            <a:spLocks noChangeShapeType="1"/>
          </p:cNvSpPr>
          <p:nvPr/>
        </p:nvSpPr>
        <p:spPr bwMode="auto">
          <a:xfrm>
            <a:off x="283022" y="1126285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 defTabSz="896112">
              <a:defRPr/>
            </a:pPr>
            <a:endParaRPr lang="ru-RU" sz="1764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5075" y="1557327"/>
            <a:ext cx="3808277" cy="4013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96112"/>
            <a:r>
              <a:rPr lang="ru-RU" sz="1764" b="1" kern="0" dirty="0">
                <a:solidFill>
                  <a:srgbClr val="456B5A"/>
                </a:solidFill>
                <a:latin typeface="Arial" pitchFamily="34" charset="0"/>
                <a:cs typeface="Arial" panose="020B0604020202020204" pitchFamily="34" charset="0"/>
              </a:rPr>
              <a:t>Премирование муниципальных образований Иркутской области за:</a:t>
            </a:r>
          </a:p>
          <a:p>
            <a:pPr algn="ctr" defTabSz="896112">
              <a:lnSpc>
                <a:spcPct val="60000"/>
              </a:lnSpc>
            </a:pPr>
            <a:endParaRPr lang="ru-RU" sz="1764" b="1" kern="0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прирост</a:t>
            </a:r>
            <a:r>
              <a:rPr lang="ru-RU" sz="1764" dirty="0">
                <a:solidFill>
                  <a:srgbClr val="000000"/>
                </a:solidFill>
                <a:latin typeface="Arial" pitchFamily="34" charset="0"/>
                <a:cs typeface="+mn-cs"/>
              </a:rPr>
              <a:t>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поступлений налоговых и неналоговых доходов в бюджеты МО;</a:t>
            </a:r>
          </a:p>
          <a:p>
            <a:pPr marL="280035" indent="-280035" algn="just" defTabSz="896112">
              <a:lnSpc>
                <a:spcPct val="85000"/>
              </a:lnSpc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объединение (преобразование) МО;</a:t>
            </a:r>
          </a:p>
          <a:p>
            <a:pPr marL="280035" indent="-280035" algn="just" defTabSz="896112"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качественное </a:t>
            </a:r>
            <a:r>
              <a:rPr lang="ru-RU" sz="1764" b="1" kern="0" dirty="0" smtClean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управление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бюджетным процессом (приказ МФ ИО от 15.06.2016 №56н-мпр).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48956" y="6123248"/>
            <a:ext cx="82741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044819" y="1251962"/>
            <a:ext cx="223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500 </a:t>
            </a:r>
          </a:p>
          <a:p>
            <a:pPr algn="ctr" defTabSz="894557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млн. рублей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8188" y="2010242"/>
            <a:ext cx="1961372" cy="678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/>
            <a:r>
              <a:rPr lang="ru-RU" sz="1274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+mn-cs"/>
              </a:rPr>
              <a:t>30% от прироста налоговых и неналоговых доходов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449" y="3178408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8957" y="6183305"/>
            <a:ext cx="7998461" cy="30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4557"/>
            <a:r>
              <a:rPr lang="ru-RU" sz="1372" dirty="0">
                <a:solidFill>
                  <a:srgbClr val="839FE7">
                    <a:lumMod val="50000"/>
                  </a:srgbClr>
                </a:solidFill>
                <a:cs typeface="+mn-cs"/>
              </a:rPr>
              <a:t>* фиксированный размер субсидии зависит от численности населения</a:t>
            </a:r>
          </a:p>
        </p:txBody>
      </p:sp>
      <p:sp>
        <p:nvSpPr>
          <p:cNvPr id="24" name="Стрелка влево 23"/>
          <p:cNvSpPr/>
          <p:nvPr/>
        </p:nvSpPr>
        <p:spPr bwMode="auto">
          <a:xfrm rot="21582784">
            <a:off x="4286393" y="3670778"/>
            <a:ext cx="1884964" cy="272483"/>
          </a:xfrm>
          <a:prstGeom prst="leftArrow">
            <a:avLst/>
          </a:prstGeom>
          <a:ln>
            <a:solidFill>
              <a:srgbClr val="456B5A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Стрелка влево 25"/>
          <p:cNvSpPr/>
          <p:nvPr/>
        </p:nvSpPr>
        <p:spPr bwMode="auto">
          <a:xfrm rot="21582784">
            <a:off x="4286392" y="2670065"/>
            <a:ext cx="1884964" cy="272483"/>
          </a:xfrm>
          <a:prstGeom prst="leftArrow">
            <a:avLst/>
          </a:prstGeom>
          <a:ln>
            <a:solidFill>
              <a:srgbClr val="456B5A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Стрелка влево 26"/>
          <p:cNvSpPr/>
          <p:nvPr/>
        </p:nvSpPr>
        <p:spPr bwMode="auto">
          <a:xfrm rot="21582784">
            <a:off x="4286394" y="4794606"/>
            <a:ext cx="1884964" cy="272483"/>
          </a:xfrm>
          <a:prstGeom prst="leftArrow">
            <a:avLst/>
          </a:prstGeom>
          <a:ln>
            <a:solidFill>
              <a:srgbClr val="456B5A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59554" y="4340137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9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83391" y="2535213"/>
            <a:ext cx="23843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2800" b="1" dirty="0" smtClean="0">
                <a:solidFill>
                  <a:srgbClr val="456B5A"/>
                </a:solidFill>
                <a:cs typeface="+mn-cs"/>
              </a:rPr>
              <a:t>162 МО</a:t>
            </a:r>
          </a:p>
          <a:p>
            <a:pPr algn="ctr" defTabSz="894557"/>
            <a:r>
              <a:rPr lang="ru-RU" sz="2800" b="1" dirty="0" smtClean="0">
                <a:solidFill>
                  <a:srgbClr val="456B5A"/>
                </a:solidFill>
                <a:cs typeface="+mn-cs"/>
              </a:rPr>
              <a:t>на общую сумму</a:t>
            </a:r>
          </a:p>
          <a:p>
            <a:pPr algn="ctr" defTabSz="894557"/>
            <a:r>
              <a:rPr lang="ru-RU" sz="2800" b="1" dirty="0" smtClean="0">
                <a:solidFill>
                  <a:srgbClr val="456B5A"/>
                </a:solidFill>
                <a:cs typeface="+mn-cs"/>
              </a:rPr>
              <a:t>306,7</a:t>
            </a:r>
            <a:endParaRPr lang="ru-RU" sz="2800" b="1" dirty="0">
              <a:solidFill>
                <a:srgbClr val="456B5A"/>
              </a:solidFill>
              <a:cs typeface="+mn-cs"/>
            </a:endParaRPr>
          </a:p>
          <a:p>
            <a:pPr algn="ctr" defTabSz="894557"/>
            <a:r>
              <a:rPr lang="ru-RU" sz="2800" b="1" dirty="0">
                <a:solidFill>
                  <a:srgbClr val="456B5A"/>
                </a:solidFill>
                <a:cs typeface="+mn-cs"/>
              </a:rPr>
              <a:t>млн. 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495794" y="2019211"/>
            <a:ext cx="243978" cy="273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76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endParaRPr lang="ru-RU" sz="1176" dirty="0"/>
          </a:p>
        </p:txBody>
      </p:sp>
    </p:spTree>
    <p:extLst>
      <p:ext uri="{BB962C8B-B14F-4D97-AF65-F5344CB8AC3E}">
        <p14:creationId xmlns:p14="http://schemas.microsoft.com/office/powerpoint/2010/main" val="264098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37813" y="262158"/>
            <a:ext cx="5700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7699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9644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Овал 9"/>
          <p:cNvSpPr/>
          <p:nvPr/>
        </p:nvSpPr>
        <p:spPr bwMode="auto">
          <a:xfrm>
            <a:off x="7549285" y="4836051"/>
            <a:ext cx="995058" cy="3810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814" y="890312"/>
            <a:ext cx="2505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УСОЛЬСКИЙ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РАЙОН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33" y="1319300"/>
            <a:ext cx="8655081" cy="381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37813" y="262158"/>
            <a:ext cx="5700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7699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9644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Овал 9"/>
          <p:cNvSpPr/>
          <p:nvPr/>
        </p:nvSpPr>
        <p:spPr bwMode="auto">
          <a:xfrm>
            <a:off x="7600461" y="4063402"/>
            <a:ext cx="995058" cy="3810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814" y="890312"/>
            <a:ext cx="3004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ЧЕРЕМХОВСКИЙ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РАЙОН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4" y="1359380"/>
            <a:ext cx="8819842" cy="306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52341" y="285919"/>
            <a:ext cx="8620716" cy="518283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РЕСТРУКТУРИЗАЦИЯ ЗАДОЛЖЕННОСТИ ПО БЮДЖЕТНЫМ КРЕДИТАМ</a:t>
            </a:r>
            <a:endParaRPr lang="ru-RU" sz="1800" b="1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112">
              <a:defRPr/>
            </a:pPr>
            <a:fld id="{AD79A785-2358-4381-8259-ABB9501E11C7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12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97402" y="6175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83282" y="647269"/>
            <a:ext cx="11236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55" y="737605"/>
            <a:ext cx="7615383" cy="29897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98" y="3857625"/>
            <a:ext cx="7662651" cy="255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02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198"/>
          <a:ext cx="155581" cy="15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14338" name="Объект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55581" cy="155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0">
            <a:extLst>
              <a:ext uri="{FF2B5EF4-FFF2-40B4-BE49-F238E27FC236}">
                <a16:creationId xmlns:a16="http://schemas.microsoft.com/office/drawing/2014/main" id="{F6C62DB1-E0AA-4003-8C58-AC0FE5D07F0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0237" y="216456"/>
            <a:ext cx="8600491" cy="36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defRPr/>
            </a:pPr>
            <a:r>
              <a:rPr lang="ru-RU" sz="1764" kern="0" dirty="0">
                <a:solidFill>
                  <a:srgbClr val="002960"/>
                </a:solidFill>
                <a:ea typeface="+mj-ea"/>
                <a:cs typeface="Arial" charset="0"/>
              </a:rPr>
              <a:t>Основные обязательства МО по реструктуризации</a:t>
            </a:r>
            <a:endParaRPr lang="ru-RU" sz="1764" cap="all" dirty="0">
              <a:solidFill>
                <a:srgbClr val="002960"/>
              </a:solidFill>
            </a:endParaRPr>
          </a:p>
        </p:txBody>
      </p:sp>
      <p:cxnSp>
        <p:nvCxnSpPr>
          <p:cNvPr id="14340" name="Прямая соединительная линия 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144689" y="586706"/>
            <a:ext cx="857404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016D937-E75F-4EE3-8B0F-4E538FE08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70436" y="6528357"/>
            <a:ext cx="1866966" cy="1846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13</a:t>
            </a:r>
            <a:endParaRPr lang="en-US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44690" y="863404"/>
            <a:ext cx="8605159" cy="5943487"/>
            <a:chOff x="147637" y="639723"/>
            <a:chExt cx="8780463" cy="6064568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D1EA90A8-DF6B-4629-8029-D43766BAEAC6}"/>
                </a:ext>
              </a:extLst>
            </p:cNvPr>
            <p:cNvSpPr/>
            <p:nvPr/>
          </p:nvSpPr>
          <p:spPr>
            <a:xfrm>
              <a:off x="147637" y="639723"/>
              <a:ext cx="8780463" cy="60645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endParaRPr lang="ru-RU" sz="392" dirty="0">
                <a:solidFill>
                  <a:srgbClr val="000000"/>
                </a:solidFill>
              </a:endParaRPr>
            </a:p>
            <a:p>
              <a:pPr marL="280035" indent="-280035">
                <a:buFont typeface="Wingdings" panose="05000000000000000000" pitchFamily="2" charset="2"/>
                <a:buChar char="Ø"/>
                <a:defRPr/>
              </a:pPr>
              <a:r>
                <a:rPr lang="ru-RU" sz="1568" u="sng" dirty="0">
                  <a:solidFill>
                    <a:srgbClr val="000000"/>
                  </a:solidFill>
                </a:rPr>
                <a:t>Основные </a:t>
              </a:r>
              <a:r>
                <a:rPr lang="ru-RU" sz="1568" b="1" u="sng" dirty="0">
                  <a:solidFill>
                    <a:srgbClr val="C00000"/>
                  </a:solidFill>
                </a:rPr>
                <a:t>обязательства для МО </a:t>
              </a:r>
              <a:r>
                <a:rPr lang="ru-RU" sz="1568" u="sng" dirty="0">
                  <a:solidFill>
                    <a:srgbClr val="000000"/>
                  </a:solidFill>
                </a:rPr>
                <a:t>на период реструктуризации (до 2024 года включительно) в соответствии с Порядком реструктуризации:</a:t>
              </a:r>
            </a:p>
            <a:p>
              <a:pPr marL="336042" indent="-336042" algn="ctr">
                <a:buAutoNum type="arabicPeriod"/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Обеспечение дефицита местного бюджета на уровне, не превышающем </a:t>
              </a: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      </a:t>
              </a:r>
              <a:r>
                <a:rPr lang="ru-RU" sz="1568" b="1" dirty="0">
                  <a:solidFill>
                    <a:srgbClr val="C00000"/>
                  </a:solidFill>
                </a:rPr>
                <a:t>7,5% и 3,75% </a:t>
              </a:r>
              <a:r>
                <a:rPr lang="ru-RU" sz="1568" b="1" dirty="0">
                  <a:solidFill>
                    <a:srgbClr val="000000"/>
                  </a:solidFill>
                </a:rPr>
                <a:t>(для 4-й группы дотационности) доходов без учета</a:t>
              </a: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      безвозмездных поступлений;</a:t>
              </a: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2.   Уровень муниципального долга:</a:t>
              </a: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</a:t>
              </a: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3. Утверждение доп. соглашений решением представительного органа МО;</a:t>
              </a: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4. Утверждение Плана оздоровления местных финансов;</a:t>
              </a: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5. </a:t>
              </a:r>
              <a:r>
                <a:rPr lang="ru-RU" sz="1568" b="1" dirty="0" smtClean="0">
                  <a:solidFill>
                    <a:srgbClr val="000000"/>
                  </a:solidFill>
                </a:rPr>
                <a:t>Запрет на увеличение </a:t>
              </a:r>
              <a:r>
                <a:rPr lang="ru-RU" sz="1568" b="1" dirty="0">
                  <a:solidFill>
                    <a:srgbClr val="000000"/>
                  </a:solidFill>
                </a:rPr>
                <a:t>численности и ФОТ муниципальных служащих;</a:t>
              </a:r>
            </a:p>
            <a:p>
              <a:pPr eaLnBrk="1" hangingPunct="1">
                <a:defRPr/>
              </a:pPr>
              <a:r>
                <a:rPr lang="ru-RU" sz="1568" b="1" dirty="0">
                  <a:solidFill>
                    <a:srgbClr val="000000"/>
                  </a:solidFill>
                </a:rPr>
                <a:t>        6. </a:t>
              </a:r>
              <a:r>
                <a:rPr lang="ru-RU" sz="1568" b="1">
                  <a:solidFill>
                    <a:srgbClr val="000000"/>
                  </a:solidFill>
                </a:rPr>
                <a:t>Запрет </a:t>
              </a:r>
              <a:r>
                <a:rPr lang="ru-RU" sz="1568" b="1" dirty="0">
                  <a:solidFill>
                    <a:srgbClr val="000000"/>
                  </a:solidFill>
                </a:rPr>
                <a:t>на увеличение  действующих и принятие новых РО не отнесенных </a:t>
              </a:r>
              <a:r>
                <a:rPr lang="ru-RU" sz="1568" b="1" dirty="0" smtClean="0">
                  <a:solidFill>
                    <a:srgbClr val="000000"/>
                  </a:solidFill>
                </a:rPr>
                <a:t>к полномочиям </a:t>
              </a:r>
              <a:r>
                <a:rPr lang="ru-RU" sz="1568" b="1" dirty="0">
                  <a:solidFill>
                    <a:srgbClr val="000000"/>
                  </a:solidFill>
                </a:rPr>
                <a:t>ОМСУ.</a:t>
              </a:r>
            </a:p>
            <a:p>
              <a:pPr eaLnBrk="1" hangingPunct="1">
                <a:defRPr/>
              </a:pPr>
              <a:endParaRPr lang="ru-RU" sz="1568" b="1" dirty="0">
                <a:solidFill>
                  <a:srgbClr val="000000"/>
                </a:solidFill>
              </a:endParaRPr>
            </a:p>
          </p:txBody>
        </p:sp>
        <p:grpSp>
          <p:nvGrpSpPr>
            <p:cNvPr id="14342" name="Группа 8"/>
            <p:cNvGrpSpPr>
              <a:grpSpLocks/>
            </p:cNvGrpSpPr>
            <p:nvPr/>
          </p:nvGrpSpPr>
          <p:grpSpPr bwMode="auto">
            <a:xfrm>
              <a:off x="263967" y="2271713"/>
              <a:ext cx="8173597" cy="2578870"/>
              <a:chOff x="219537" y="2113051"/>
              <a:chExt cx="4346347" cy="4094567"/>
            </a:xfrm>
          </p:grpSpPr>
          <p:grpSp>
            <p:nvGrpSpPr>
              <p:cNvPr id="14346" name="Группа 22"/>
              <p:cNvGrpSpPr>
                <a:grpSpLocks/>
              </p:cNvGrpSpPr>
              <p:nvPr/>
            </p:nvGrpSpPr>
            <p:grpSpPr bwMode="auto">
              <a:xfrm>
                <a:off x="219537" y="2114637"/>
                <a:ext cx="2201825" cy="1150934"/>
                <a:chOff x="446257" y="2272743"/>
                <a:chExt cx="1968136" cy="1121549"/>
              </a:xfrm>
            </p:grpSpPr>
            <p:sp>
              <p:nvSpPr>
                <p:cNvPr id="1436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446257" y="2397121"/>
                  <a:ext cx="1968136" cy="8124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ru-RU" altLang="ru-RU" sz="1372" b="1" dirty="0">
                      <a:solidFill>
                        <a:srgbClr val="00823B"/>
                      </a:solidFill>
                    </a:rPr>
                    <a:t> 29 </a:t>
                  </a:r>
                  <a:r>
                    <a:rPr lang="ru-RU" altLang="ru-RU" sz="1372" b="1" dirty="0"/>
                    <a:t>МО с уровнем долга на 01.01.2018 г.</a:t>
                  </a:r>
                </a:p>
                <a:p>
                  <a:pPr algn="ctr" eaLnBrk="1" hangingPunct="1"/>
                  <a:r>
                    <a:rPr lang="en-US" altLang="ru-RU" sz="1372" b="1" dirty="0">
                      <a:solidFill>
                        <a:srgbClr val="00823B"/>
                      </a:solidFill>
                    </a:rPr>
                    <a:t>&lt;</a:t>
                  </a:r>
                  <a:r>
                    <a:rPr lang="ru-RU" altLang="ru-RU" sz="1372" b="1" dirty="0">
                      <a:solidFill>
                        <a:srgbClr val="00823B"/>
                      </a:solidFill>
                    </a:rPr>
                    <a:t> </a:t>
                  </a:r>
                  <a:r>
                    <a:rPr lang="en-US" altLang="ru-RU" sz="1372" b="1" dirty="0">
                      <a:solidFill>
                        <a:srgbClr val="00823B"/>
                      </a:solidFill>
                    </a:rPr>
                    <a:t>30%</a:t>
                  </a:r>
                  <a:r>
                    <a:rPr lang="ru-RU" altLang="ru-RU" sz="1372" b="1" dirty="0">
                      <a:solidFill>
                        <a:srgbClr val="00823B"/>
                      </a:solidFill>
                    </a:rPr>
                    <a:t> </a:t>
                  </a:r>
                </a:p>
              </p:txBody>
            </p:sp>
            <p:sp>
              <p:nvSpPr>
                <p:cNvPr id="4" name="Скругленный прямоугольник 3">
                  <a:extLst>
                    <a:ext uri="{FF2B5EF4-FFF2-40B4-BE49-F238E27FC236}">
                      <a16:creationId xmlns:a16="http://schemas.microsoft.com/office/drawing/2014/main" id="{B039A827-8E4C-4D48-A0CC-823EA1C94A54}"/>
                    </a:ext>
                  </a:extLst>
                </p:cNvPr>
                <p:cNvSpPr/>
                <p:nvPr/>
              </p:nvSpPr>
              <p:spPr bwMode="auto">
                <a:xfrm>
                  <a:off x="578097" y="2272743"/>
                  <a:ext cx="1715128" cy="1121549"/>
                </a:xfrm>
                <a:prstGeom prst="roundRect">
                  <a:avLst/>
                </a:prstGeom>
                <a:noFill/>
                <a:ln w="15875" cap="rnd" cmpd="sng" algn="ctr">
                  <a:solidFill>
                    <a:schemeClr val="accent1">
                      <a:lumMod val="2500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 eaLnBrk="1" hangingPunct="1">
                    <a:defRPr/>
                  </a:pPr>
                  <a:endParaRPr lang="ru-RU" sz="1176"/>
                </a:p>
              </p:txBody>
            </p:sp>
          </p:grpSp>
          <p:grpSp>
            <p:nvGrpSpPr>
              <p:cNvPr id="14347" name="Группа 29"/>
              <p:cNvGrpSpPr>
                <a:grpSpLocks/>
              </p:cNvGrpSpPr>
              <p:nvPr/>
            </p:nvGrpSpPr>
            <p:grpSpPr bwMode="auto">
              <a:xfrm>
                <a:off x="274127" y="4997527"/>
                <a:ext cx="2169672" cy="1210091"/>
                <a:chOff x="465822" y="4215664"/>
                <a:chExt cx="1968137" cy="804604"/>
              </a:xfrm>
            </p:grpSpPr>
            <p:sp>
              <p:nvSpPr>
                <p:cNvPr id="14360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465822" y="4400978"/>
                  <a:ext cx="1968137" cy="6192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ru-RU" altLang="ru-RU" sz="1568" b="1" dirty="0">
                      <a:solidFill>
                        <a:srgbClr val="C00000"/>
                      </a:solidFill>
                    </a:rPr>
                    <a:t>4</a:t>
                  </a:r>
                  <a:r>
                    <a:rPr lang="ru-RU" altLang="ru-RU" sz="1568" b="1" dirty="0"/>
                    <a:t> МО с уровнем долга</a:t>
                  </a:r>
                </a:p>
                <a:p>
                  <a:pPr algn="ctr" eaLnBrk="1" hangingPunct="1"/>
                  <a:r>
                    <a:rPr lang="ru-RU" altLang="ru-RU" sz="1568" b="1" dirty="0"/>
                    <a:t> </a:t>
                  </a:r>
                  <a:r>
                    <a:rPr lang="en-US" altLang="ru-RU" sz="1568" b="1" dirty="0">
                      <a:solidFill>
                        <a:srgbClr val="C00000"/>
                      </a:solidFill>
                    </a:rPr>
                    <a:t>&gt;</a:t>
                  </a:r>
                  <a:r>
                    <a:rPr lang="ru-RU" altLang="ru-RU" sz="1568" b="1" dirty="0">
                      <a:solidFill>
                        <a:srgbClr val="C00000"/>
                      </a:solidFill>
                    </a:rPr>
                    <a:t> 50%</a:t>
                  </a:r>
                  <a:endParaRPr lang="en-US" altLang="ru-RU" sz="1568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7" name="Скругленный прямоугольник 16">
                  <a:extLst>
                    <a:ext uri="{FF2B5EF4-FFF2-40B4-BE49-F238E27FC236}">
                      <a16:creationId xmlns:a16="http://schemas.microsoft.com/office/drawing/2014/main" id="{33965744-6A24-4CAD-86B1-90EE4B6049DE}"/>
                    </a:ext>
                  </a:extLst>
                </p:cNvPr>
                <p:cNvSpPr/>
                <p:nvPr/>
              </p:nvSpPr>
              <p:spPr bwMode="auto">
                <a:xfrm>
                  <a:off x="568474" y="4215664"/>
                  <a:ext cx="1704556" cy="800103"/>
                </a:xfrm>
                <a:prstGeom prst="roundRect">
                  <a:avLst/>
                </a:prstGeom>
                <a:noFill/>
                <a:ln w="15875" cap="rnd" cmpd="sng" algn="ctr">
                  <a:solidFill>
                    <a:schemeClr val="accent1">
                      <a:lumMod val="2500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 eaLnBrk="1" hangingPunct="1">
                    <a:defRPr/>
                  </a:pPr>
                  <a:endParaRPr lang="ru-RU" sz="1176"/>
                </a:p>
              </p:txBody>
            </p:sp>
          </p:grpSp>
          <p:grpSp>
            <p:nvGrpSpPr>
              <p:cNvPr id="14348" name="Группа 28"/>
              <p:cNvGrpSpPr>
                <a:grpSpLocks/>
              </p:cNvGrpSpPr>
              <p:nvPr/>
            </p:nvGrpSpPr>
            <p:grpSpPr bwMode="auto">
              <a:xfrm>
                <a:off x="257190" y="3498934"/>
                <a:ext cx="2184910" cy="1521544"/>
                <a:chOff x="464898" y="3152803"/>
                <a:chExt cx="1968137" cy="1345350"/>
              </a:xfrm>
            </p:grpSpPr>
            <p:sp>
              <p:nvSpPr>
                <p:cNvPr id="14358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464898" y="3328986"/>
                  <a:ext cx="1968137" cy="1169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ru-RU" altLang="ru-RU" sz="1568" b="1" dirty="0">
                      <a:solidFill>
                        <a:srgbClr val="D59065"/>
                      </a:solidFill>
                    </a:rPr>
                    <a:t>7</a:t>
                  </a:r>
                  <a:r>
                    <a:rPr lang="ru-RU" altLang="ru-RU" sz="1568" b="1" dirty="0"/>
                    <a:t> МО с уровнем долга </a:t>
                  </a:r>
                </a:p>
                <a:p>
                  <a:pPr algn="ctr" eaLnBrk="1" hangingPunct="1"/>
                  <a:r>
                    <a:rPr lang="ru-RU" altLang="ru-RU" sz="1568" b="1" dirty="0">
                      <a:solidFill>
                        <a:srgbClr val="D59065"/>
                      </a:solidFill>
                    </a:rPr>
                    <a:t>от</a:t>
                  </a:r>
                  <a:r>
                    <a:rPr lang="ru-RU" altLang="ru-RU" sz="1568" b="1" dirty="0"/>
                    <a:t> </a:t>
                  </a:r>
                  <a:r>
                    <a:rPr lang="en-US" altLang="ru-RU" sz="1568" b="1" dirty="0">
                      <a:solidFill>
                        <a:srgbClr val="D59065"/>
                      </a:solidFill>
                    </a:rPr>
                    <a:t>30%</a:t>
                  </a:r>
                  <a:r>
                    <a:rPr lang="ru-RU" altLang="ru-RU" sz="1568" b="1" dirty="0">
                      <a:solidFill>
                        <a:srgbClr val="D59065"/>
                      </a:solidFill>
                    </a:rPr>
                    <a:t> до 50%</a:t>
                  </a:r>
                  <a:endParaRPr lang="en-US" altLang="ru-RU" sz="1568" b="1" dirty="0">
                    <a:solidFill>
                      <a:srgbClr val="D59065"/>
                    </a:solidFill>
                  </a:endParaRPr>
                </a:p>
                <a:p>
                  <a:pPr algn="ctr" eaLnBrk="1" hangingPunct="1"/>
                  <a:endParaRPr lang="ru-RU" altLang="ru-RU" sz="1568" b="1" dirty="0"/>
                </a:p>
              </p:txBody>
            </p:sp>
            <p:sp>
              <p:nvSpPr>
                <p:cNvPr id="13" name="Скругленный прямоугольник 12">
                  <a:extLst>
                    <a:ext uri="{FF2B5EF4-FFF2-40B4-BE49-F238E27FC236}">
                      <a16:creationId xmlns:a16="http://schemas.microsoft.com/office/drawing/2014/main" id="{75F557F5-BDA8-4C15-BB4D-8279EACAD557}"/>
                    </a:ext>
                  </a:extLst>
                </p:cNvPr>
                <p:cNvSpPr/>
                <p:nvPr/>
              </p:nvSpPr>
              <p:spPr bwMode="auto">
                <a:xfrm>
                  <a:off x="568403" y="3152803"/>
                  <a:ext cx="1713960" cy="1049941"/>
                </a:xfrm>
                <a:prstGeom prst="roundRect">
                  <a:avLst/>
                </a:prstGeom>
                <a:noFill/>
                <a:ln w="15875" cap="rnd" cmpd="sng" algn="ctr">
                  <a:solidFill>
                    <a:schemeClr val="accent1">
                      <a:lumMod val="2500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 eaLnBrk="1" hangingPunct="1">
                    <a:defRPr/>
                  </a:pPr>
                  <a:endParaRPr lang="ru-RU" sz="1176"/>
                </a:p>
              </p:txBody>
            </p:sp>
          </p:grpSp>
          <p:grpSp>
            <p:nvGrpSpPr>
              <p:cNvPr id="14349" name="Группа 21"/>
              <p:cNvGrpSpPr>
                <a:grpSpLocks/>
              </p:cNvGrpSpPr>
              <p:nvPr/>
            </p:nvGrpSpPr>
            <p:grpSpPr bwMode="auto">
              <a:xfrm>
                <a:off x="2909693" y="2113051"/>
                <a:ext cx="1652813" cy="1150933"/>
                <a:chOff x="2879015" y="1792348"/>
                <a:chExt cx="1021719" cy="2647860"/>
              </a:xfrm>
            </p:grpSpPr>
            <p:sp>
              <p:nvSpPr>
                <p:cNvPr id="20" name="Скругленный прямоугольник 19">
                  <a:extLst>
                    <a:ext uri="{FF2B5EF4-FFF2-40B4-BE49-F238E27FC236}">
                      <a16:creationId xmlns:a16="http://schemas.microsoft.com/office/drawing/2014/main" id="{E38DC59C-08AD-4F34-9CFE-55EBA8BE8BED}"/>
                    </a:ext>
                  </a:extLst>
                </p:cNvPr>
                <p:cNvSpPr/>
                <p:nvPr/>
              </p:nvSpPr>
              <p:spPr bwMode="auto">
                <a:xfrm>
                  <a:off x="2886288" y="1792348"/>
                  <a:ext cx="1014446" cy="2647860"/>
                </a:xfrm>
                <a:prstGeom prst="roundRect">
                  <a:avLst/>
                </a:prstGeom>
                <a:noFill/>
                <a:ln w="15875" cap="rnd" cmpd="sng" algn="ctr">
                  <a:solidFill>
                    <a:schemeClr val="accent1">
                      <a:lumMod val="2500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 eaLnBrk="1" hangingPunct="1">
                    <a:defRPr/>
                  </a:pPr>
                  <a:endParaRPr lang="ru-RU" sz="1176"/>
                </a:p>
              </p:txBody>
            </p:sp>
            <p:sp>
              <p:nvSpPr>
                <p:cNvPr id="14357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879015" y="2089640"/>
                  <a:ext cx="1014555" cy="2107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ru-RU" altLang="ru-RU" sz="1029" dirty="0"/>
                    <a:t>Обеспечение непревышения </a:t>
                  </a:r>
                </a:p>
                <a:p>
                  <a:pPr algn="ctr" eaLnBrk="1" hangingPunct="1"/>
                  <a:r>
                    <a:rPr lang="ru-RU" altLang="ru-RU" sz="1029" dirty="0"/>
                    <a:t>уровня долга </a:t>
                  </a:r>
                </a:p>
                <a:p>
                  <a:pPr algn="ctr" eaLnBrk="1" hangingPunct="1"/>
                  <a:r>
                    <a:rPr lang="ru-RU" altLang="ru-RU" sz="1029" b="1" dirty="0">
                      <a:solidFill>
                        <a:srgbClr val="C00000"/>
                      </a:solidFill>
                    </a:rPr>
                    <a:t>30%</a:t>
                  </a:r>
                  <a:endParaRPr lang="en-US" altLang="ru-RU" sz="1029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5120" name="Стрелка вправо 5119">
                <a:extLst>
                  <a:ext uri="{FF2B5EF4-FFF2-40B4-BE49-F238E27FC236}">
                    <a16:creationId xmlns:a16="http://schemas.microsoft.com/office/drawing/2014/main" id="{07C9F132-C3C0-444B-9C93-6F471006A404}"/>
                  </a:ext>
                </a:extLst>
              </p:cNvPr>
              <p:cNvSpPr/>
              <p:nvPr/>
            </p:nvSpPr>
            <p:spPr bwMode="auto">
              <a:xfrm>
                <a:off x="2445353" y="2475000"/>
                <a:ext cx="259157" cy="484185"/>
              </a:xfrm>
              <a:prstGeom prst="rightArrow">
                <a:avLst/>
              </a:prstGeom>
              <a:noFill/>
              <a:ln w="19050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960"/>
              </a:p>
            </p:txBody>
          </p:sp>
          <p:sp>
            <p:nvSpPr>
              <p:cNvPr id="35" name="Стрелка вправо 34">
                <a:extLst>
                  <a:ext uri="{FF2B5EF4-FFF2-40B4-BE49-F238E27FC236}">
                    <a16:creationId xmlns:a16="http://schemas.microsoft.com/office/drawing/2014/main" id="{A811D2E2-1682-493C-9844-A53D8A1ED037}"/>
                  </a:ext>
                </a:extLst>
              </p:cNvPr>
              <p:cNvSpPr/>
              <p:nvPr/>
            </p:nvSpPr>
            <p:spPr bwMode="auto">
              <a:xfrm>
                <a:off x="2437755" y="5356302"/>
                <a:ext cx="259157" cy="485773"/>
              </a:xfrm>
              <a:prstGeom prst="rightArrow">
                <a:avLst/>
              </a:prstGeom>
              <a:noFill/>
              <a:ln w="19050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960"/>
              </a:p>
            </p:txBody>
          </p:sp>
          <p:grpSp>
            <p:nvGrpSpPr>
              <p:cNvPr id="14352" name="Группа 44"/>
              <p:cNvGrpSpPr>
                <a:grpSpLocks/>
              </p:cNvGrpSpPr>
              <p:nvPr/>
            </p:nvGrpSpPr>
            <p:grpSpPr bwMode="auto">
              <a:xfrm>
                <a:off x="2897792" y="3571959"/>
                <a:ext cx="1668092" cy="1114421"/>
                <a:chOff x="2881362" y="2098457"/>
                <a:chExt cx="1027060" cy="2151957"/>
              </a:xfrm>
            </p:grpSpPr>
            <p:sp>
              <p:nvSpPr>
                <p:cNvPr id="46" name="Скругленный прямоугольник 45">
                  <a:extLst>
                    <a:ext uri="{FF2B5EF4-FFF2-40B4-BE49-F238E27FC236}">
                      <a16:creationId xmlns:a16="http://schemas.microsoft.com/office/drawing/2014/main" id="{032A5FC3-D453-4F7F-A844-0D69126D5DD0}"/>
                    </a:ext>
                  </a:extLst>
                </p:cNvPr>
                <p:cNvSpPr/>
                <p:nvPr/>
              </p:nvSpPr>
              <p:spPr bwMode="auto">
                <a:xfrm>
                  <a:off x="2893855" y="2098457"/>
                  <a:ext cx="1014567" cy="2151957"/>
                </a:xfrm>
                <a:prstGeom prst="roundRect">
                  <a:avLst/>
                </a:prstGeom>
                <a:noFill/>
                <a:ln w="15875" cap="rnd" cmpd="sng" algn="ctr">
                  <a:solidFill>
                    <a:schemeClr val="accent1">
                      <a:lumMod val="2500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 eaLnBrk="1" hangingPunct="1">
                    <a:defRPr/>
                  </a:pPr>
                  <a:endParaRPr lang="ru-RU" sz="1372"/>
                </a:p>
              </p:txBody>
            </p:sp>
            <p:sp>
              <p:nvSpPr>
                <p:cNvPr id="14355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2881362" y="2187544"/>
                  <a:ext cx="1014555" cy="1769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ru-RU" altLang="ru-RU" sz="1029" dirty="0"/>
                    <a:t>Ежегодное </a:t>
                  </a:r>
                  <a:r>
                    <a:rPr lang="ru-RU" altLang="ru-RU" sz="1029" dirty="0">
                      <a:solidFill>
                        <a:srgbClr val="C00000"/>
                      </a:solidFill>
                    </a:rPr>
                    <a:t>снижение</a:t>
                  </a:r>
                  <a:r>
                    <a:rPr lang="ru-RU" altLang="ru-RU" sz="1029" dirty="0"/>
                    <a:t> </a:t>
                  </a:r>
                  <a:r>
                    <a:rPr lang="ru-RU" altLang="ru-RU" sz="1029" dirty="0">
                      <a:solidFill>
                        <a:srgbClr val="C00000"/>
                      </a:solidFill>
                    </a:rPr>
                    <a:t>не менее, чем на 2%, </a:t>
                  </a:r>
                  <a:r>
                    <a:rPr lang="ru-RU" altLang="ru-RU" sz="1029" dirty="0"/>
                    <a:t>достижение</a:t>
                  </a:r>
                  <a:r>
                    <a:rPr lang="ru-RU" altLang="ru-RU" sz="1029" dirty="0">
                      <a:solidFill>
                        <a:srgbClr val="C00000"/>
                      </a:solidFill>
                    </a:rPr>
                    <a:t> на 1 января 2021 г. </a:t>
                  </a:r>
                  <a:r>
                    <a:rPr lang="ru-RU" altLang="ru-RU" sz="1029" dirty="0"/>
                    <a:t>уровня</a:t>
                  </a:r>
                  <a:r>
                    <a:rPr lang="ru-RU" altLang="ru-RU" sz="1029" dirty="0">
                      <a:solidFill>
                        <a:srgbClr val="C00000"/>
                      </a:solidFill>
                    </a:rPr>
                    <a:t> 30% </a:t>
                  </a:r>
                  <a:r>
                    <a:rPr lang="ru-RU" altLang="ru-RU" sz="1029" dirty="0"/>
                    <a:t>и его дальнейшее </a:t>
                  </a:r>
                  <a:r>
                    <a:rPr lang="ru-RU" altLang="ru-RU" sz="1029" dirty="0" err="1">
                      <a:solidFill>
                        <a:srgbClr val="C00000"/>
                      </a:solidFill>
                    </a:rPr>
                    <a:t>неувеличение</a:t>
                  </a:r>
                  <a:endParaRPr lang="en-US" altLang="ru-RU" sz="1029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66" name="Стрелка вправо 65">
                <a:extLst>
                  <a:ext uri="{FF2B5EF4-FFF2-40B4-BE49-F238E27FC236}">
                    <a16:creationId xmlns:a16="http://schemas.microsoft.com/office/drawing/2014/main" id="{D28FE3A8-4122-4403-8EA1-D8B4B8B0C707}"/>
                  </a:ext>
                </a:extLst>
              </p:cNvPr>
              <p:cNvSpPr/>
              <p:nvPr/>
            </p:nvSpPr>
            <p:spPr bwMode="auto">
              <a:xfrm>
                <a:off x="2441976" y="3881520"/>
                <a:ext cx="259157" cy="484185"/>
              </a:xfrm>
              <a:prstGeom prst="rightArrow">
                <a:avLst/>
              </a:prstGeom>
              <a:noFill/>
              <a:ln w="19050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960"/>
              </a:p>
            </p:txBody>
          </p:sp>
        </p:grpSp>
        <p:sp>
          <p:nvSpPr>
            <p:cNvPr id="29" name="Скругленный прямоугольник 45">
              <a:extLst>
                <a:ext uri="{FF2B5EF4-FFF2-40B4-BE49-F238E27FC236}">
                  <a16:creationId xmlns:a16="http://schemas.microsoft.com/office/drawing/2014/main" id="{323B79F3-FF3E-4E26-ACE3-3D70B35D1456}"/>
                </a:ext>
              </a:extLst>
            </p:cNvPr>
            <p:cNvSpPr/>
            <p:nvPr/>
          </p:nvSpPr>
          <p:spPr bwMode="auto">
            <a:xfrm>
              <a:off x="5338762" y="4083756"/>
              <a:ext cx="3098800" cy="715343"/>
            </a:xfrm>
            <a:prstGeom prst="roundRect">
              <a:avLst/>
            </a:prstGeom>
            <a:noFill/>
            <a:ln w="15875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372"/>
            </a:p>
          </p:txBody>
        </p:sp>
        <p:sp>
          <p:nvSpPr>
            <p:cNvPr id="14345" name="TextBox 46"/>
            <p:cNvSpPr txBox="1">
              <a:spLocks noChangeArrowheads="1"/>
            </p:cNvSpPr>
            <p:nvPr/>
          </p:nvSpPr>
          <p:spPr bwMode="auto">
            <a:xfrm>
              <a:off x="5372099" y="4073436"/>
              <a:ext cx="30988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ru-RU" sz="1029" dirty="0"/>
                <a:t>Ежегодное </a:t>
              </a:r>
              <a:r>
                <a:rPr lang="ru-RU" altLang="ru-RU" sz="1029" dirty="0">
                  <a:solidFill>
                    <a:srgbClr val="C00000"/>
                  </a:solidFill>
                </a:rPr>
                <a:t>снижение</a:t>
              </a:r>
              <a:r>
                <a:rPr lang="ru-RU" altLang="ru-RU" sz="1029" dirty="0"/>
                <a:t> </a:t>
              </a:r>
              <a:r>
                <a:rPr lang="ru-RU" altLang="ru-RU" sz="1029" dirty="0">
                  <a:solidFill>
                    <a:srgbClr val="C00000"/>
                  </a:solidFill>
                </a:rPr>
                <a:t>не менее, чем на 2%, </a:t>
              </a:r>
              <a:r>
                <a:rPr lang="ru-RU" altLang="ru-RU" sz="1029" dirty="0"/>
                <a:t>достижение</a:t>
              </a:r>
              <a:r>
                <a:rPr lang="ru-RU" altLang="ru-RU" sz="1029" dirty="0">
                  <a:solidFill>
                    <a:srgbClr val="C00000"/>
                  </a:solidFill>
                </a:rPr>
                <a:t> на 1 января 2021 г. </a:t>
              </a:r>
              <a:r>
                <a:rPr lang="ru-RU" altLang="ru-RU" sz="1029" dirty="0"/>
                <a:t>уровня</a:t>
              </a:r>
              <a:r>
                <a:rPr lang="ru-RU" altLang="ru-RU" sz="1029" dirty="0">
                  <a:solidFill>
                    <a:srgbClr val="C00000"/>
                  </a:solidFill>
                </a:rPr>
                <a:t> 50% </a:t>
              </a:r>
              <a:r>
                <a:rPr lang="ru-RU" altLang="ru-RU" sz="1029" dirty="0"/>
                <a:t>и его дальнейшее </a:t>
              </a:r>
              <a:r>
                <a:rPr lang="ru-RU" altLang="ru-RU" sz="1029" dirty="0">
                  <a:solidFill>
                    <a:srgbClr val="C00000"/>
                  </a:solidFill>
                </a:rPr>
                <a:t>снижение</a:t>
              </a:r>
              <a:r>
                <a:rPr lang="ru-RU" altLang="ru-RU" sz="1029" dirty="0"/>
                <a:t> </a:t>
              </a:r>
              <a:r>
                <a:rPr lang="ru-RU" altLang="ru-RU" sz="1029" dirty="0">
                  <a:solidFill>
                    <a:srgbClr val="C00000"/>
                  </a:solidFill>
                </a:rPr>
                <a:t>не менее, чем на 2% до 42%</a:t>
              </a:r>
              <a:endParaRPr lang="en-US" altLang="ru-RU" sz="1029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3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112">
              <a:defRPr/>
            </a:pPr>
            <a:fld id="{AD79A785-2358-4381-8259-ABB9501E11C7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14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19798" y="6937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81119" y="755296"/>
            <a:ext cx="11236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9" name="Text Box 50">
            <a:extLst>
              <a:ext uri="{FF2B5EF4-FFF2-40B4-BE49-F238E27FC236}">
                <a16:creationId xmlns:a16="http://schemas.microsoft.com/office/drawing/2014/main" id="{F6C62DB1-E0AA-4003-8C58-AC0FE5D07F00}"/>
              </a:ext>
            </a:extLst>
          </p:cNvPr>
          <p:cNvSpPr txBox="1">
            <a:spLocks noGrp="1" noChangeArrowheads="1"/>
          </p:cNvSpPr>
          <p:nvPr>
            <p:ph/>
            <p:custDataLst>
              <p:tags r:id="rId1"/>
            </p:custDataLst>
          </p:nvPr>
        </p:nvSpPr>
        <p:spPr bwMode="auto">
          <a:xfrm>
            <a:off x="119798" y="230273"/>
            <a:ext cx="8620716" cy="39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buNone/>
              <a:defRPr/>
            </a:pP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ea typeface="+mj-ea"/>
                <a:cs typeface="Arial" charset="0"/>
              </a:rPr>
              <a:t>ОСНОВНЫЕ ОБЯЗАТЕЛЬСТВА МО ПО РЕСТРУКТУРИЗАЦИИ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42" y="1102346"/>
            <a:ext cx="8283422" cy="26647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98" y="3894137"/>
            <a:ext cx="8277866" cy="239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06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198"/>
          <a:ext cx="155581" cy="15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16386" name="Объект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55581" cy="155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387" name="Прямая соединительная линия 8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163360" y="744798"/>
            <a:ext cx="857404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9E5C0896-5C6C-4F1F-BB1E-B4A13D1928D0}"/>
              </a:ext>
            </a:extLst>
          </p:cNvPr>
          <p:cNvSpPr/>
          <p:nvPr/>
        </p:nvSpPr>
        <p:spPr>
          <a:xfrm>
            <a:off x="6612173" y="1266623"/>
            <a:ext cx="1983652" cy="123219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22" anchor="ctr"/>
          <a:lstStyle/>
          <a:p>
            <a:pPr algn="ctr" eaLnBrk="1" hangingPunct="1">
              <a:defRPr/>
            </a:pPr>
            <a:r>
              <a:rPr lang="en-US" sz="1078" b="1" dirty="0">
                <a:solidFill>
                  <a:schemeClr val="tx1"/>
                </a:solidFill>
              </a:rPr>
              <a:t>I</a:t>
            </a:r>
            <a:r>
              <a:rPr lang="ru-RU" sz="1078" b="1" dirty="0">
                <a:solidFill>
                  <a:schemeClr val="tx1"/>
                </a:solidFill>
              </a:rPr>
              <a:t>. Досрочное* </a:t>
            </a:r>
            <a:r>
              <a:rPr lang="ru-RU" sz="1078" b="1" dirty="0">
                <a:solidFill>
                  <a:srgbClr val="C00000"/>
                </a:solidFill>
              </a:rPr>
              <a:t>единовременное </a:t>
            </a:r>
          </a:p>
          <a:p>
            <a:pPr algn="ctr" eaLnBrk="1" hangingPunct="1">
              <a:defRPr/>
            </a:pPr>
            <a:r>
              <a:rPr lang="ru-RU" sz="1372" b="1" dirty="0">
                <a:solidFill>
                  <a:srgbClr val="C00000"/>
                </a:solidFill>
              </a:rPr>
              <a:t>100%</a:t>
            </a:r>
            <a:r>
              <a:rPr lang="ru-RU" sz="1078" b="1" dirty="0">
                <a:solidFill>
                  <a:schemeClr val="tx1"/>
                </a:solidFill>
              </a:rPr>
              <a:t>-е</a:t>
            </a:r>
            <a:r>
              <a:rPr lang="ru-RU" sz="1372" b="1" dirty="0">
                <a:solidFill>
                  <a:srgbClr val="C00000"/>
                </a:solidFill>
              </a:rPr>
              <a:t> </a:t>
            </a:r>
            <a:r>
              <a:rPr lang="ru-RU" sz="1078" b="1" dirty="0">
                <a:solidFill>
                  <a:schemeClr val="tx1"/>
                </a:solidFill>
              </a:rPr>
              <a:t>погашение реструктурированной задолженности</a:t>
            </a:r>
          </a:p>
        </p:txBody>
      </p: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74F96ECB-CBBE-4AD5-B205-C1550B1B16AD}"/>
              </a:ext>
            </a:extLst>
          </p:cNvPr>
          <p:cNvSpPr/>
          <p:nvPr/>
        </p:nvSpPr>
        <p:spPr>
          <a:xfrm>
            <a:off x="231816" y="1083038"/>
            <a:ext cx="5656907" cy="605209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176" dirty="0">
                <a:solidFill>
                  <a:schemeClr val="tx1"/>
                </a:solidFill>
              </a:rPr>
              <a:t>  1. Непредставление в 3-х месячный срок копии </a:t>
            </a:r>
            <a:r>
              <a:rPr lang="ru-RU" sz="1176" b="1" dirty="0">
                <a:solidFill>
                  <a:srgbClr val="C00000"/>
                </a:solidFill>
              </a:rPr>
              <a:t>решения об утверждении </a:t>
            </a:r>
          </a:p>
          <a:p>
            <a:pPr eaLnBrk="1" hangingPunct="1">
              <a:defRPr/>
            </a:pPr>
            <a:r>
              <a:rPr lang="ru-RU" sz="1176" b="1" dirty="0">
                <a:solidFill>
                  <a:srgbClr val="C00000"/>
                </a:solidFill>
              </a:rPr>
              <a:t>      заключенных дополнительных соглашений и выписки из решения о</a:t>
            </a:r>
          </a:p>
          <a:p>
            <a:pPr eaLnBrk="1" hangingPunct="1">
              <a:defRPr/>
            </a:pPr>
            <a:r>
              <a:rPr lang="ru-RU" sz="1176" b="1" dirty="0">
                <a:solidFill>
                  <a:srgbClr val="C00000"/>
                </a:solidFill>
              </a:rPr>
              <a:t>      бюджете</a:t>
            </a:r>
            <a:endParaRPr lang="ru-RU" sz="1176" dirty="0">
              <a:solidFill>
                <a:srgbClr val="FF0000"/>
              </a:solidFill>
            </a:endParaRP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5CE0350C-8261-4937-ADB5-EECAEA2CB46A}"/>
              </a:ext>
            </a:extLst>
          </p:cNvPr>
          <p:cNvSpPr/>
          <p:nvPr/>
        </p:nvSpPr>
        <p:spPr>
          <a:xfrm>
            <a:off x="245818" y="1792486"/>
            <a:ext cx="5628903" cy="39050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176" dirty="0">
                <a:solidFill>
                  <a:schemeClr val="tx1"/>
                </a:solidFill>
              </a:rPr>
              <a:t>  2. </a:t>
            </a:r>
            <a:r>
              <a:rPr lang="ru-RU" sz="1176" b="1" dirty="0">
                <a:solidFill>
                  <a:srgbClr val="C00000"/>
                </a:solidFill>
              </a:rPr>
              <a:t>Отсутствие плана мероприятий по оздоровлению</a:t>
            </a:r>
            <a:r>
              <a:rPr lang="ru-RU" sz="1176" dirty="0">
                <a:solidFill>
                  <a:schemeClr val="tx1"/>
                </a:solidFill>
              </a:rPr>
              <a:t> муниципальных</a:t>
            </a:r>
          </a:p>
          <a:p>
            <a:pPr eaLnBrk="1" hangingPunct="1">
              <a:defRPr/>
            </a:pPr>
            <a:r>
              <a:rPr lang="ru-RU" sz="1176" dirty="0">
                <a:solidFill>
                  <a:schemeClr val="tx1"/>
                </a:solidFill>
              </a:rPr>
              <a:t>      финансов</a:t>
            </a:r>
            <a:endParaRPr lang="ru-RU" sz="1176" dirty="0">
              <a:solidFill>
                <a:srgbClr val="FF0000"/>
              </a:solidFill>
            </a:endParaRPr>
          </a:p>
        </p:txBody>
      </p:sp>
      <p:sp>
        <p:nvSpPr>
          <p:cNvPr id="65" name="Скругленный прямоугольник 64">
            <a:extLst>
              <a:ext uri="{FF2B5EF4-FFF2-40B4-BE49-F238E27FC236}">
                <a16:creationId xmlns:a16="http://schemas.microsoft.com/office/drawing/2014/main" id="{1EEE36B1-B239-4CA7-997A-427EAAABA34F}"/>
              </a:ext>
            </a:extLst>
          </p:cNvPr>
          <p:cNvSpPr/>
          <p:nvPr/>
        </p:nvSpPr>
        <p:spPr>
          <a:xfrm>
            <a:off x="245818" y="2288788"/>
            <a:ext cx="5656907" cy="421623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176" dirty="0">
                <a:solidFill>
                  <a:srgbClr val="000000"/>
                </a:solidFill>
              </a:rPr>
              <a:t>  3. </a:t>
            </a:r>
            <a:r>
              <a:rPr lang="ru-RU" sz="1176" b="1" dirty="0">
                <a:solidFill>
                  <a:srgbClr val="C00000"/>
                </a:solidFill>
              </a:rPr>
              <a:t>Нарушение графика погашения </a:t>
            </a:r>
            <a:r>
              <a:rPr lang="ru-RU" sz="1176" dirty="0">
                <a:solidFill>
                  <a:schemeClr val="tx1"/>
                </a:solidFill>
              </a:rPr>
              <a:t>реструктурированной задолженности</a:t>
            </a:r>
          </a:p>
        </p:txBody>
      </p:sp>
      <p:sp>
        <p:nvSpPr>
          <p:cNvPr id="10" name="Стрелка вправо 9">
            <a:extLst>
              <a:ext uri="{FF2B5EF4-FFF2-40B4-BE49-F238E27FC236}">
                <a16:creationId xmlns:a16="http://schemas.microsoft.com/office/drawing/2014/main" id="{AB08F4B4-ABD3-497B-9B1B-12798ECC5375}"/>
              </a:ext>
            </a:extLst>
          </p:cNvPr>
          <p:cNvSpPr/>
          <p:nvPr/>
        </p:nvSpPr>
        <p:spPr bwMode="auto">
          <a:xfrm>
            <a:off x="6089421" y="1716251"/>
            <a:ext cx="325164" cy="329831"/>
          </a:xfrm>
          <a:prstGeom prst="rightArrow">
            <a:avLst/>
          </a:prstGeom>
          <a:noFill/>
          <a:ln w="19050" cap="rnd" cmpd="sng" algn="ctr">
            <a:solidFill>
              <a:srgbClr val="C00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1176"/>
          </a:p>
        </p:txBody>
      </p: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8CDEB823-D847-4FD7-8008-DA80771BAEEF}"/>
              </a:ext>
            </a:extLst>
          </p:cNvPr>
          <p:cNvSpPr/>
          <p:nvPr/>
        </p:nvSpPr>
        <p:spPr>
          <a:xfrm>
            <a:off x="6612172" y="3013793"/>
            <a:ext cx="1982096" cy="1804734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22" anchor="ctr"/>
          <a:lstStyle/>
          <a:p>
            <a:pPr algn="ctr" eaLnBrk="1" hangingPunct="1">
              <a:defRPr/>
            </a:pPr>
            <a:r>
              <a:rPr lang="en-US" sz="1078" b="1" dirty="0">
                <a:solidFill>
                  <a:schemeClr val="tx1"/>
                </a:solidFill>
              </a:rPr>
              <a:t>II</a:t>
            </a:r>
            <a:r>
              <a:rPr lang="ru-RU" sz="1078" b="1" dirty="0">
                <a:solidFill>
                  <a:schemeClr val="tx1"/>
                </a:solidFill>
              </a:rPr>
              <a:t>. </a:t>
            </a:r>
            <a:r>
              <a:rPr lang="ru-RU" sz="1078" b="1" dirty="0">
                <a:solidFill>
                  <a:srgbClr val="C00000"/>
                </a:solidFill>
              </a:rPr>
              <a:t>Досрочное*</a:t>
            </a:r>
            <a:r>
              <a:rPr lang="ru-RU" sz="1078" b="1" dirty="0">
                <a:solidFill>
                  <a:schemeClr val="tx1"/>
                </a:solidFill>
              </a:rPr>
              <a:t> погашение задолженности текущего года + </a:t>
            </a:r>
            <a:r>
              <a:rPr lang="ru-RU" sz="1078" b="1" dirty="0">
                <a:solidFill>
                  <a:srgbClr val="C00000"/>
                </a:solidFill>
              </a:rPr>
              <a:t>средства в объеме нарушения</a:t>
            </a:r>
            <a:r>
              <a:rPr lang="ru-RU" sz="1078" b="1" dirty="0">
                <a:solidFill>
                  <a:schemeClr val="tx1"/>
                </a:solidFill>
              </a:rPr>
              <a:t>, но не более </a:t>
            </a:r>
            <a:r>
              <a:rPr lang="ru-RU" sz="1372" b="1" dirty="0">
                <a:solidFill>
                  <a:schemeClr val="tx1"/>
                </a:solidFill>
              </a:rPr>
              <a:t>20%</a:t>
            </a:r>
            <a:r>
              <a:rPr lang="ru-RU" sz="1078" b="1" dirty="0">
                <a:solidFill>
                  <a:schemeClr val="tx1"/>
                </a:solidFill>
              </a:rPr>
              <a:t> объема реструктурированной задолженности</a:t>
            </a:r>
          </a:p>
        </p:txBody>
      </p:sp>
      <p:sp>
        <p:nvSpPr>
          <p:cNvPr id="74" name="Стрелка вправо 73">
            <a:extLst>
              <a:ext uri="{FF2B5EF4-FFF2-40B4-BE49-F238E27FC236}">
                <a16:creationId xmlns:a16="http://schemas.microsoft.com/office/drawing/2014/main" id="{AB13773B-DDED-4A8E-9F16-85483E0B05A6}"/>
              </a:ext>
            </a:extLst>
          </p:cNvPr>
          <p:cNvSpPr/>
          <p:nvPr/>
        </p:nvSpPr>
        <p:spPr bwMode="auto">
          <a:xfrm>
            <a:off x="6132984" y="3650117"/>
            <a:ext cx="323607" cy="329831"/>
          </a:xfrm>
          <a:prstGeom prst="rightArrow">
            <a:avLst/>
          </a:prstGeom>
          <a:noFill/>
          <a:ln w="19050" cap="rnd" cmpd="sng" algn="ctr">
            <a:solidFill>
              <a:srgbClr val="C00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1176"/>
          </a:p>
        </p:txBody>
      </p:sp>
      <p:grpSp>
        <p:nvGrpSpPr>
          <p:cNvPr id="16395" name="Группа 76"/>
          <p:cNvGrpSpPr>
            <a:grpSpLocks/>
          </p:cNvGrpSpPr>
          <p:nvPr/>
        </p:nvGrpSpPr>
        <p:grpSpPr bwMode="auto">
          <a:xfrm>
            <a:off x="130688" y="3514762"/>
            <a:ext cx="5812488" cy="838578"/>
            <a:chOff x="4546092" y="2133679"/>
            <a:chExt cx="1071993" cy="3640099"/>
          </a:xfrm>
        </p:grpSpPr>
        <p:sp>
          <p:nvSpPr>
            <p:cNvPr id="16409" name="TextBox 77"/>
            <p:cNvSpPr txBox="1">
              <a:spLocks noChangeArrowheads="1"/>
            </p:cNvSpPr>
            <p:nvPr/>
          </p:nvSpPr>
          <p:spPr bwMode="auto">
            <a:xfrm>
              <a:off x="4546092" y="2241979"/>
              <a:ext cx="1071993" cy="3531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176"/>
                <a:t>   2. </a:t>
              </a:r>
              <a:r>
                <a:rPr lang="ru-RU" altLang="ru-RU" sz="1176" b="1">
                  <a:solidFill>
                    <a:srgbClr val="C00000"/>
                  </a:solidFill>
                </a:rPr>
                <a:t>Превышение нормативов</a:t>
              </a:r>
              <a:r>
                <a:rPr lang="ru-RU" altLang="ru-RU" sz="1176" b="1"/>
                <a:t> </a:t>
              </a:r>
              <a:r>
                <a:rPr lang="ru-RU" altLang="ru-RU" sz="1176"/>
                <a:t>по формированию ФОТ и содержанию ОМСУ; </a:t>
              </a:r>
            </a:p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      увеличение </a:t>
              </a:r>
              <a:r>
                <a:rPr lang="ru-RU" altLang="ru-RU" sz="1176"/>
                <a:t>численности муниципальных служащих и принятие решений</a:t>
              </a:r>
            </a:p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      увеличению оплаты труда </a:t>
              </a:r>
              <a:r>
                <a:rPr lang="ru-RU" altLang="ru-RU" sz="1176"/>
                <a:t>ОМСУ на уровне, превышающем областной.</a:t>
              </a:r>
            </a:p>
            <a:p>
              <a:pPr eaLnBrk="1" hangingPunct="1"/>
              <a:r>
                <a:rPr lang="ru-RU" altLang="ru-RU" sz="1176">
                  <a:solidFill>
                    <a:srgbClr val="000000"/>
                  </a:solidFill>
                </a:rPr>
                <a:t>     </a:t>
              </a:r>
              <a:endParaRPr lang="ru-RU" altLang="ru-RU" sz="1176"/>
            </a:p>
          </p:txBody>
        </p:sp>
        <p:sp>
          <p:nvSpPr>
            <p:cNvPr id="79" name="Скругленный прямоугольник 78">
              <a:extLst>
                <a:ext uri="{FF2B5EF4-FFF2-40B4-BE49-F238E27FC236}">
                  <a16:creationId xmlns:a16="http://schemas.microsoft.com/office/drawing/2014/main" id="{1C71AA72-3654-48DD-BCF1-16B4237DC0C8}"/>
                </a:ext>
              </a:extLst>
            </p:cNvPr>
            <p:cNvSpPr/>
            <p:nvPr/>
          </p:nvSpPr>
          <p:spPr bwMode="auto">
            <a:xfrm>
              <a:off x="4569047" y="2133679"/>
              <a:ext cx="1045021" cy="3025539"/>
            </a:xfrm>
            <a:prstGeom prst="roundRect">
              <a:avLst/>
            </a:prstGeom>
            <a:noFill/>
            <a:ln w="15875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176"/>
            </a:p>
          </p:txBody>
        </p:sp>
      </p:grpSp>
      <p:grpSp>
        <p:nvGrpSpPr>
          <p:cNvPr id="16396" name="Группа 79"/>
          <p:cNvGrpSpPr>
            <a:grpSpLocks/>
          </p:cNvGrpSpPr>
          <p:nvPr/>
        </p:nvGrpSpPr>
        <p:grpSpPr bwMode="auto">
          <a:xfrm>
            <a:off x="189809" y="4294220"/>
            <a:ext cx="5734698" cy="524307"/>
            <a:chOff x="4542035" y="2133675"/>
            <a:chExt cx="1083702" cy="2966207"/>
          </a:xfrm>
        </p:grpSpPr>
        <p:sp>
          <p:nvSpPr>
            <p:cNvPr id="16407" name="TextBox 80"/>
            <p:cNvSpPr txBox="1">
              <a:spLocks noChangeArrowheads="1"/>
            </p:cNvSpPr>
            <p:nvPr/>
          </p:nvSpPr>
          <p:spPr bwMode="auto">
            <a:xfrm>
              <a:off x="4542035" y="2215979"/>
              <a:ext cx="1071993" cy="2569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</a:t>
              </a:r>
              <a:r>
                <a:rPr lang="ru-RU" altLang="ru-RU" sz="1176"/>
                <a:t> 3. </a:t>
              </a:r>
              <a:r>
                <a:rPr lang="ru-RU" altLang="ru-RU" sz="1176" b="1">
                  <a:solidFill>
                    <a:srgbClr val="C00000"/>
                  </a:solidFill>
                </a:rPr>
                <a:t>Увеличение </a:t>
              </a:r>
              <a:r>
                <a:rPr lang="ru-RU" altLang="ru-RU" sz="1176">
                  <a:solidFill>
                    <a:srgbClr val="000000"/>
                  </a:solidFill>
                </a:rPr>
                <a:t>действующих РО и </a:t>
              </a:r>
              <a:r>
                <a:rPr lang="ru-RU" altLang="ru-RU" sz="1176" b="1">
                  <a:solidFill>
                    <a:srgbClr val="C00000"/>
                  </a:solidFill>
                </a:rPr>
                <a:t>принятие новых </a:t>
              </a:r>
              <a:r>
                <a:rPr lang="ru-RU" altLang="ru-RU" sz="1176"/>
                <a:t>РО, не отнесенных к</a:t>
              </a:r>
            </a:p>
            <a:p>
              <a:pPr eaLnBrk="1" hangingPunct="1"/>
              <a:r>
                <a:rPr lang="ru-RU" altLang="ru-RU" sz="1176"/>
                <a:t>      полномочиям ОМСУ.</a:t>
              </a:r>
            </a:p>
          </p:txBody>
        </p:sp>
        <p:sp>
          <p:nvSpPr>
            <p:cNvPr id="82" name="Скругленный прямоугольник 81">
              <a:extLst>
                <a:ext uri="{FF2B5EF4-FFF2-40B4-BE49-F238E27FC236}">
                  <a16:creationId xmlns:a16="http://schemas.microsoft.com/office/drawing/2014/main" id="{39C24609-5DAE-42AD-B18D-9F0D72D7DD75}"/>
                </a:ext>
              </a:extLst>
            </p:cNvPr>
            <p:cNvSpPr/>
            <p:nvPr/>
          </p:nvSpPr>
          <p:spPr bwMode="auto">
            <a:xfrm>
              <a:off x="4557911" y="2133675"/>
              <a:ext cx="1067826" cy="2966207"/>
            </a:xfrm>
            <a:prstGeom prst="roundRect">
              <a:avLst/>
            </a:prstGeom>
            <a:noFill/>
            <a:ln w="15875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176"/>
            </a:p>
          </p:txBody>
        </p:sp>
      </p:grpSp>
      <p:sp>
        <p:nvSpPr>
          <p:cNvPr id="16397" name="TextBox 83"/>
          <p:cNvSpPr txBox="1">
            <a:spLocks noChangeArrowheads="1"/>
          </p:cNvSpPr>
          <p:nvPr/>
        </p:nvSpPr>
        <p:spPr bwMode="auto">
          <a:xfrm>
            <a:off x="213146" y="3006014"/>
            <a:ext cx="5698914" cy="4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176"/>
              <a:t> 1. </a:t>
            </a:r>
            <a:r>
              <a:rPr lang="ru-RU" altLang="ru-RU" sz="1176" b="1">
                <a:solidFill>
                  <a:srgbClr val="C00000"/>
                </a:solidFill>
              </a:rPr>
              <a:t>Превышение</a:t>
            </a:r>
            <a:r>
              <a:rPr lang="ru-RU" altLang="ru-RU" sz="1176"/>
              <a:t> предельно установленных значений </a:t>
            </a:r>
            <a:r>
              <a:rPr lang="ru-RU" altLang="ru-RU" sz="1176" b="1">
                <a:solidFill>
                  <a:srgbClr val="C00000"/>
                </a:solidFill>
              </a:rPr>
              <a:t>по дефициту, </a:t>
            </a:r>
          </a:p>
          <a:p>
            <a:pPr eaLnBrk="1" hangingPunct="1"/>
            <a:r>
              <a:rPr lang="ru-RU" altLang="ru-RU" sz="1176" b="1">
                <a:solidFill>
                  <a:srgbClr val="C00000"/>
                </a:solidFill>
              </a:rPr>
              <a:t>     уровню муниципального долга и расходов на его обслуживание.</a:t>
            </a:r>
          </a:p>
        </p:txBody>
      </p:sp>
      <p:sp>
        <p:nvSpPr>
          <p:cNvPr id="85" name="Скругленный прямоугольник 84">
            <a:extLst>
              <a:ext uri="{FF2B5EF4-FFF2-40B4-BE49-F238E27FC236}">
                <a16:creationId xmlns:a16="http://schemas.microsoft.com/office/drawing/2014/main" id="{D21FC840-D19F-46F6-BDC6-E888559A2C3F}"/>
              </a:ext>
            </a:extLst>
          </p:cNvPr>
          <p:cNvSpPr/>
          <p:nvPr/>
        </p:nvSpPr>
        <p:spPr bwMode="auto">
          <a:xfrm>
            <a:off x="273822" y="3013794"/>
            <a:ext cx="5656907" cy="420067"/>
          </a:xfrm>
          <a:prstGeom prst="roundRect">
            <a:avLst/>
          </a:prstGeom>
          <a:noFill/>
          <a:ln w="158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980"/>
          </a:p>
        </p:txBody>
      </p:sp>
      <p:sp>
        <p:nvSpPr>
          <p:cNvPr id="86" name="Скругленный прямоугольник 85">
            <a:extLst>
              <a:ext uri="{FF2B5EF4-FFF2-40B4-BE49-F238E27FC236}">
                <a16:creationId xmlns:a16="http://schemas.microsoft.com/office/drawing/2014/main" id="{7C1FD3B7-9707-4045-B6D3-40A926698589}"/>
              </a:ext>
            </a:extLst>
          </p:cNvPr>
          <p:cNvSpPr/>
          <p:nvPr/>
        </p:nvSpPr>
        <p:spPr>
          <a:xfrm>
            <a:off x="6618396" y="5039452"/>
            <a:ext cx="1982096" cy="1022163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22" anchor="ctr"/>
          <a:lstStyle/>
          <a:p>
            <a:pPr algn="ctr" eaLnBrk="1" hangingPunct="1">
              <a:defRPr/>
            </a:pPr>
            <a:r>
              <a:rPr lang="en-US" sz="1078" b="1" dirty="0">
                <a:solidFill>
                  <a:schemeClr val="tx1"/>
                </a:solidFill>
              </a:rPr>
              <a:t>III</a:t>
            </a:r>
            <a:r>
              <a:rPr lang="ru-RU" sz="1078" b="1" dirty="0">
                <a:solidFill>
                  <a:schemeClr val="tx1"/>
                </a:solidFill>
              </a:rPr>
              <a:t>. </a:t>
            </a:r>
            <a:r>
              <a:rPr lang="ru-RU" sz="1078" b="1" dirty="0">
                <a:solidFill>
                  <a:srgbClr val="C00000"/>
                </a:solidFill>
              </a:rPr>
              <a:t>Досрочное*</a:t>
            </a:r>
            <a:r>
              <a:rPr lang="ru-RU" sz="1078" b="1" dirty="0">
                <a:solidFill>
                  <a:schemeClr val="tx1"/>
                </a:solidFill>
              </a:rPr>
              <a:t> погашение </a:t>
            </a:r>
            <a:r>
              <a:rPr lang="ru-RU" sz="1372" b="1" dirty="0">
                <a:solidFill>
                  <a:srgbClr val="C00000"/>
                </a:solidFill>
              </a:rPr>
              <a:t>5%</a:t>
            </a:r>
            <a:r>
              <a:rPr lang="ru-RU" sz="1078" b="1" dirty="0">
                <a:solidFill>
                  <a:srgbClr val="C00000"/>
                </a:solidFill>
              </a:rPr>
              <a:t> </a:t>
            </a:r>
            <a:r>
              <a:rPr lang="ru-RU" sz="1078" b="1" dirty="0">
                <a:solidFill>
                  <a:schemeClr val="tx1"/>
                </a:solidFill>
              </a:rPr>
              <a:t>объема реструктурированной задолженности</a:t>
            </a:r>
          </a:p>
        </p:txBody>
      </p:sp>
      <p:sp>
        <p:nvSpPr>
          <p:cNvPr id="91" name="Стрелка вправо 90">
            <a:extLst>
              <a:ext uri="{FF2B5EF4-FFF2-40B4-BE49-F238E27FC236}">
                <a16:creationId xmlns:a16="http://schemas.microsoft.com/office/drawing/2014/main" id="{3B9894A5-464F-4E7C-A197-D639DC63FD0A}"/>
              </a:ext>
            </a:extLst>
          </p:cNvPr>
          <p:cNvSpPr/>
          <p:nvPr/>
        </p:nvSpPr>
        <p:spPr bwMode="auto">
          <a:xfrm>
            <a:off x="6134541" y="5419068"/>
            <a:ext cx="323607" cy="329831"/>
          </a:xfrm>
          <a:prstGeom prst="rightArrow">
            <a:avLst/>
          </a:prstGeom>
          <a:noFill/>
          <a:ln w="19050" cap="rnd" cmpd="sng" algn="ctr">
            <a:solidFill>
              <a:srgbClr val="C00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1176"/>
          </a:p>
        </p:txBody>
      </p:sp>
      <p:grpSp>
        <p:nvGrpSpPr>
          <p:cNvPr id="16401" name="Группа 91"/>
          <p:cNvGrpSpPr>
            <a:grpSpLocks/>
          </p:cNvGrpSpPr>
          <p:nvPr/>
        </p:nvGrpSpPr>
        <p:grpSpPr bwMode="auto">
          <a:xfrm>
            <a:off x="202256" y="5349056"/>
            <a:ext cx="5728474" cy="452740"/>
            <a:chOff x="4544684" y="2079862"/>
            <a:chExt cx="1267388" cy="3288786"/>
          </a:xfrm>
        </p:grpSpPr>
        <p:sp>
          <p:nvSpPr>
            <p:cNvPr id="16405" name="TextBox 92"/>
            <p:cNvSpPr txBox="1">
              <a:spLocks noChangeArrowheads="1"/>
            </p:cNvSpPr>
            <p:nvPr/>
          </p:nvSpPr>
          <p:spPr bwMode="auto">
            <a:xfrm>
              <a:off x="4544684" y="2079862"/>
              <a:ext cx="1256032" cy="3288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</a:t>
              </a:r>
              <a:r>
                <a:rPr lang="ru-RU" altLang="ru-RU" sz="1176"/>
                <a:t> </a:t>
              </a:r>
              <a:r>
                <a:rPr lang="en-US" altLang="ru-RU" sz="1176"/>
                <a:t>1</a:t>
              </a:r>
              <a:r>
                <a:rPr lang="ru-RU" altLang="ru-RU" sz="1176"/>
                <a:t>. </a:t>
              </a:r>
              <a:r>
                <a:rPr lang="ru-RU" altLang="ru-RU" sz="1176" b="1">
                  <a:solidFill>
                    <a:srgbClr val="C00000"/>
                  </a:solidFill>
                </a:rPr>
                <a:t>Нарушение сроков </a:t>
              </a:r>
              <a:r>
                <a:rPr lang="ru-RU" altLang="ru-RU" sz="1176">
                  <a:solidFill>
                    <a:srgbClr val="000000"/>
                  </a:solidFill>
                </a:rPr>
                <a:t>предоставления</a:t>
              </a:r>
              <a:r>
                <a:rPr lang="ru-RU" altLang="ru-RU" sz="1176" b="1">
                  <a:solidFill>
                    <a:srgbClr val="C00000"/>
                  </a:solidFill>
                </a:rPr>
                <a:t> отчетов об исполнении</a:t>
              </a:r>
            </a:p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     обязательств </a:t>
              </a:r>
              <a:r>
                <a:rPr lang="ru-RU" altLang="ru-RU" sz="1176"/>
                <a:t>МО</a:t>
              </a:r>
            </a:p>
          </p:txBody>
        </p:sp>
        <p:sp>
          <p:nvSpPr>
            <p:cNvPr id="94" name="Скругленный прямоугольник 93">
              <a:extLst>
                <a:ext uri="{FF2B5EF4-FFF2-40B4-BE49-F238E27FC236}">
                  <a16:creationId xmlns:a16="http://schemas.microsoft.com/office/drawing/2014/main" id="{15EF5403-0494-4F36-B322-887267043272}"/>
                </a:ext>
              </a:extLst>
            </p:cNvPr>
            <p:cNvSpPr/>
            <p:nvPr/>
          </p:nvSpPr>
          <p:spPr bwMode="auto">
            <a:xfrm>
              <a:off x="4553634" y="2136374"/>
              <a:ext cx="1258438" cy="2972332"/>
            </a:xfrm>
            <a:prstGeom prst="roundRect">
              <a:avLst/>
            </a:prstGeom>
            <a:noFill/>
            <a:ln w="15875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176"/>
            </a:p>
          </p:txBody>
        </p:sp>
      </p:grpSp>
      <p:sp>
        <p:nvSpPr>
          <p:cNvPr id="16402" name="TextBox 10"/>
          <p:cNvSpPr txBox="1">
            <a:spLocks noChangeArrowheads="1"/>
          </p:cNvSpPr>
          <p:nvPr/>
        </p:nvSpPr>
        <p:spPr bwMode="auto">
          <a:xfrm>
            <a:off x="191365" y="6254535"/>
            <a:ext cx="6408361" cy="27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176" b="1" dirty="0"/>
              <a:t>* </a:t>
            </a:r>
            <a:r>
              <a:rPr lang="ru-RU" altLang="ru-RU" sz="1176" dirty="0"/>
              <a:t>- обеспечение досрочного погашения </a:t>
            </a:r>
            <a:r>
              <a:rPr lang="ru-RU" altLang="ru-RU" sz="1176" b="1" dirty="0">
                <a:solidFill>
                  <a:srgbClr val="C00000"/>
                </a:solidFill>
              </a:rPr>
              <a:t>в срок до 1 июля </a:t>
            </a:r>
            <a:r>
              <a:rPr lang="ru-RU" altLang="ru-RU" sz="1176" dirty="0"/>
              <a:t>года</a:t>
            </a:r>
            <a:r>
              <a:rPr lang="ru-RU" altLang="ru-RU" sz="1176" b="1" dirty="0">
                <a:solidFill>
                  <a:srgbClr val="C00000"/>
                </a:solidFill>
              </a:rPr>
              <a:t> </a:t>
            </a:r>
            <a:r>
              <a:rPr lang="ru-RU" altLang="ru-RU" sz="1176" dirty="0"/>
              <a:t>следующего за отчетным.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3D2FAB-E7F4-4AD6-869D-4498FB44AC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70436" y="6528357"/>
            <a:ext cx="1866966" cy="1846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14</a:t>
            </a:r>
            <a:endParaRPr lang="en-US" dirty="0"/>
          </a:p>
        </p:txBody>
      </p:sp>
      <p:sp>
        <p:nvSpPr>
          <p:cNvPr id="46" name="Text Box 50">
            <a:extLst>
              <a:ext uri="{FF2B5EF4-FFF2-40B4-BE49-F238E27FC236}">
                <a16:creationId xmlns:a16="http://schemas.microsoft.com/office/drawing/2014/main" id="{AC229ABC-063F-455B-8205-C7925FDFB754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0688" y="256907"/>
            <a:ext cx="8600491" cy="36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defRPr/>
            </a:pPr>
            <a:r>
              <a:rPr lang="ru-RU" sz="1764" kern="0" dirty="0">
                <a:solidFill>
                  <a:srgbClr val="002960"/>
                </a:solidFill>
                <a:ea typeface="+mj-ea"/>
                <a:cs typeface="Arial" charset="0"/>
              </a:rPr>
              <a:t>Последствия нарушений МО обязательств по реструктуризации</a:t>
            </a:r>
            <a:endParaRPr lang="ru-RU" sz="1764" cap="all" dirty="0">
              <a:solidFill>
                <a:srgbClr val="002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0" y="2533025"/>
            <a:ext cx="8961438" cy="117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94" tIns="45246" rIns="90494" bIns="45246">
            <a:spAutoFit/>
          </a:bodyPr>
          <a:lstStyle/>
          <a:p>
            <a:pPr algn="ctr" defTabSz="908602"/>
            <a:endParaRPr lang="ru-RU" sz="3500" b="1" dirty="0">
              <a:solidFill>
                <a:srgbClr val="002960"/>
              </a:solidFill>
              <a:cs typeface="Arial" pitchFamily="34" charset="0"/>
            </a:endParaRPr>
          </a:p>
          <a:p>
            <a:pPr algn="ctr" defTabSz="908602"/>
            <a:r>
              <a:rPr lang="ru-RU" sz="3500" b="1" dirty="0">
                <a:solidFill>
                  <a:srgbClr val="002960"/>
                </a:solidFill>
                <a:cs typeface="Arial" pitchFamily="34" charset="0"/>
              </a:rPr>
              <a:t>СПАСИБО ЗА ВНИМАНИЕ!</a:t>
            </a: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07963" y="236538"/>
            <a:ext cx="85280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2175" eaLnBrk="0" hangingPunct="0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СТАТЬЯ 31 БЮДЖЕТНОГО КОДЕКСА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РФ</a:t>
            </a:r>
          </a:p>
          <a:p>
            <a:pPr algn="ctr" defTabSz="892175" eaLnBrk="0" hangingPunct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«ПРИНЦИП САМОСТОЯТЕЛЬНОСТИ БЮДЖЕТОВ»: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6529388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1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-8731" y="806282"/>
            <a:ext cx="8961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892175" eaLnBrk="0" hangingPunct="0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«…органы местного самоуправления обязаны </a:t>
            </a:r>
            <a:r>
              <a:rPr lang="ru-RU" sz="1800" b="1" dirty="0" smtClean="0">
                <a:solidFill>
                  <a:srgbClr val="0033CC"/>
                </a:solidFill>
              </a:rPr>
              <a:t>самостоятельно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обеспечивать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rgbClr val="0033CC"/>
                </a:solidFill>
              </a:rPr>
              <a:t>сбалансированность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местных бюджетов и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0033CC"/>
                </a:solidFill>
              </a:rPr>
              <a:t>эффективность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использования бюджетных средств».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16313" y="2118429"/>
            <a:ext cx="852805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2175" eaLnBrk="0" hangingPunct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ОСНОВНЫЕ ФОРМЫ МЕЖБЮДЖЕТНЫХ ТРАНСФЕРТОВ (МБТ):</a:t>
            </a:r>
          </a:p>
          <a:p>
            <a:pPr algn="ctr" defTabSz="892175" eaLnBrk="0" hangingPunct="0"/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rgbClr val="FF0000"/>
                </a:solidFill>
              </a:rPr>
              <a:t>Дотации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Субсидии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в целях софинансирования расходных обязательств муниципальных образований.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rgbClr val="FF0000"/>
                </a:solidFill>
              </a:rPr>
              <a:t>Субвенции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в целях финансового обеспечения переданных государственных полномочий.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Иные МБТ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 (в том числе дотация на сбалансированность), случаи и порядки предоставления которых устанавливаются Законом об областном бюджете (имеют ограничение по размеру – 10% от МБТ без субвенций).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6313" y="17605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599021" y="201414"/>
            <a:ext cx="8115941" cy="3939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ОСНОВНЫЕ УСЛОВИЯ ПРЕДОСТАВЛЕНИЯ </a:t>
            </a:r>
            <a:r>
              <a:rPr lang="ru-RU" sz="1960" b="1" dirty="0" smtClean="0">
                <a:solidFill>
                  <a:schemeClr val="accent6">
                    <a:lumMod val="50000"/>
                  </a:schemeClr>
                </a:solidFill>
              </a:rPr>
              <a:t>МБТ (</a:t>
            </a:r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СТ. 136 БК РФ)</a:t>
            </a:r>
            <a:endParaRPr lang="ru-RU" sz="196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321214" y="623760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451268"/>
              </p:ext>
            </p:extLst>
          </p:nvPr>
        </p:nvGraphicFramePr>
        <p:xfrm>
          <a:off x="56009" y="693737"/>
          <a:ext cx="8905429" cy="441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Лист" r:id="rId4" imgW="9086732" imgH="4505220" progId="Excel.Sheet.12">
                  <p:embed/>
                </p:oleObj>
              </mc:Choice>
              <mc:Fallback>
                <p:oleObj name="Лист" r:id="rId4" imgW="9086732" imgH="4505220" progId="Excel.Sheet.1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09" y="693737"/>
                        <a:ext cx="8905429" cy="441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519" y="5965627"/>
            <a:ext cx="641284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На 2018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год – распоряжение минфина области от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14.11.2017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554-мр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На 2019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год – распоряжение минфина области от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17.10.2018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547-мр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2940" y="5646737"/>
            <a:ext cx="8458200" cy="0"/>
          </a:xfrm>
          <a:prstGeom prst="line">
            <a:avLst/>
          </a:prstGeom>
          <a:noFill/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Прямоугольник 7"/>
          <p:cNvSpPr/>
          <p:nvPr/>
        </p:nvSpPr>
        <p:spPr>
          <a:xfrm>
            <a:off x="137319" y="5657850"/>
            <a:ext cx="51207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* Доля дотаций в общем объеме собственных доходов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1647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3519" y="3889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37" y="504201"/>
            <a:ext cx="7215981" cy="591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1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7487" y="3127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87" y="369031"/>
            <a:ext cx="5406231" cy="603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5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6274025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5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08463" y="6506264"/>
            <a:ext cx="1866900" cy="184150"/>
          </a:xfrm>
        </p:spPr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35363" y="692149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52630" y="1754622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71369" y="173596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42569" y="115452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>
            <a:stCxn id="10" idx="3"/>
          </p:cNvCxnSpPr>
          <p:nvPr/>
        </p:nvCxnSpPr>
        <p:spPr bwMode="auto">
          <a:xfrm flipV="1">
            <a:off x="4687297" y="138535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 стрелкой 11"/>
          <p:cNvCxnSpPr>
            <a:endCxn id="9" idx="0"/>
          </p:cNvCxnSpPr>
          <p:nvPr/>
        </p:nvCxnSpPr>
        <p:spPr bwMode="auto">
          <a:xfrm>
            <a:off x="6271062" y="138535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 flipV="1">
            <a:off x="2458803" y="138535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2462415" y="138535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Прямоугольник 19"/>
          <p:cNvSpPr/>
          <p:nvPr/>
        </p:nvSpPr>
        <p:spPr>
          <a:xfrm>
            <a:off x="66675" y="222941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94989" y="223126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119" y="256960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119" y="291884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64896" y="291884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выравнивание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37826" y="704785"/>
            <a:ext cx="3525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до 1 января 2017 года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39272" y="3609816"/>
            <a:ext cx="1886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 2017 года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885661" y="464658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56861" y="406514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30" name="Прямая соединительная линия 29"/>
          <p:cNvCxnSpPr>
            <a:stCxn id="29" idx="3"/>
          </p:cNvCxnSpPr>
          <p:nvPr/>
        </p:nvCxnSpPr>
        <p:spPr bwMode="auto">
          <a:xfrm flipV="1">
            <a:off x="4701589" y="42959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 стрелкой 30"/>
          <p:cNvCxnSpPr>
            <a:endCxn id="28" idx="0"/>
          </p:cNvCxnSpPr>
          <p:nvPr/>
        </p:nvCxnSpPr>
        <p:spPr bwMode="auto">
          <a:xfrm>
            <a:off x="6285354" y="42959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473095" y="42959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2476707" y="42959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80967" y="514003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9281" y="514188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411" y="548022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411" y="582946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3421" y="232072"/>
            <a:ext cx="840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МЕЖБЮДЖЕТНОЕ РЕГУЛИРОВАНИЕ В 2016 – 2017 ГГ.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522" y="6169654"/>
            <a:ext cx="3122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«на РФФПП»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109119" y="6364512"/>
            <a:ext cx="3276600" cy="1969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6385719" y="5700393"/>
            <a:ext cx="0" cy="64749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Прямоугольник 37"/>
          <p:cNvSpPr/>
          <p:nvPr/>
        </p:nvSpPr>
        <p:spPr>
          <a:xfrm>
            <a:off x="1898623" y="4638025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183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66" y="1420055"/>
            <a:ext cx="8880038" cy="3001088"/>
          </a:xfrm>
          <a:prstGeom prst="rect">
            <a:avLst/>
          </a:prstGeom>
        </p:spPr>
      </p:pic>
      <p:graphicFrame>
        <p:nvGraphicFramePr>
          <p:cNvPr id="3074" name="Объект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371" y="198"/>
          <a:ext cx="156184" cy="15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3074" name="Объект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" y="198"/>
                        <a:ext cx="156184" cy="155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1" y="198"/>
            <a:ext cx="156184" cy="155894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0" tIns="0" rIns="0" bIns="0" anchor="ctr"/>
          <a:lstStyle/>
          <a:p>
            <a:pPr algn="ctr" defTabSz="894407">
              <a:defRPr/>
            </a:pPr>
            <a:endParaRPr lang="ru-RU" sz="11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Arial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1" y="269595"/>
            <a:ext cx="8833417" cy="603242"/>
          </a:xfrm>
        </p:spPr>
        <p:txBody>
          <a:bodyPr/>
          <a:lstStyle/>
          <a:p>
            <a:pPr algn="ctr">
              <a:defRPr/>
            </a:pPr>
            <a:r>
              <a:rPr lang="ru-RU" sz="196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ОБЪЕМ </a:t>
            </a:r>
            <a:r>
              <a:rPr lang="ru-RU" sz="196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УСЛОВНО НЕЦЕЛЕВЫХ </a:t>
            </a:r>
            <a:br>
              <a:rPr lang="ru-RU" sz="196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196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МЕЖБЮДЖЕТНЫХ </a:t>
            </a:r>
            <a:r>
              <a:rPr lang="ru-RU" sz="196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ТРАНСФЕРТОВ НА 2018 ГОД</a:t>
            </a: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914630" y="6527612"/>
            <a:ext cx="1866900" cy="180979"/>
          </a:xfrm>
        </p:spPr>
        <p:txBody>
          <a:bodyPr/>
          <a:lstStyle/>
          <a:p>
            <a:pPr>
              <a:defRPr/>
            </a:pPr>
            <a:fld id="{B965D4D1-B809-4E92-9A64-4E9C36348394}" type="slidenum">
              <a:rPr lang="en-US" sz="1176"/>
              <a:pPr>
                <a:defRPr/>
              </a:pPr>
              <a:t>6</a:t>
            </a:fld>
            <a:endParaRPr lang="en-US" sz="1176" dirty="0"/>
          </a:p>
        </p:txBody>
      </p:sp>
      <p:sp>
        <p:nvSpPr>
          <p:cNvPr id="27" name="Овал 36"/>
          <p:cNvSpPr>
            <a:spLocks noChangeArrowheads="1"/>
          </p:cNvSpPr>
          <p:nvPr/>
        </p:nvSpPr>
        <p:spPr bwMode="auto">
          <a:xfrm rot="5400000">
            <a:off x="4962755" y="3206401"/>
            <a:ext cx="1143000" cy="826628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68"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700594" y="1135083"/>
            <a:ext cx="1439120" cy="30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81" tIns="44647" rIns="89281" bIns="44647">
            <a:spAutoFit/>
          </a:bodyPr>
          <a:lstStyle>
            <a:lvl1pPr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млн. рублей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7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93928" y="9985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248956" y="5736558"/>
            <a:ext cx="82741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Прямоугольник 2"/>
          <p:cNvSpPr/>
          <p:nvPr/>
        </p:nvSpPr>
        <p:spPr>
          <a:xfrm>
            <a:off x="157555" y="5784781"/>
            <a:ext cx="8803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Объем МБТ в первоначальной редакции Закона об областном бюджете на 2018 г. соответствовал уровню объема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МБТ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в Законе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об областном бюджете на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2017 г. с уч. июньского уточнения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78605" y="2837448"/>
            <a:ext cx="243978" cy="273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76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endParaRPr lang="ru-RU" sz="1176" dirty="0"/>
          </a:p>
        </p:txBody>
      </p:sp>
      <p:sp>
        <p:nvSpPr>
          <p:cNvPr id="18" name="Овал 36"/>
          <p:cNvSpPr>
            <a:spLocks noChangeArrowheads="1"/>
          </p:cNvSpPr>
          <p:nvPr/>
        </p:nvSpPr>
        <p:spPr bwMode="auto">
          <a:xfrm rot="5400000">
            <a:off x="5930243" y="3168728"/>
            <a:ext cx="1125538" cy="919436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68">
              <a:latin typeface="+mn-lt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 rot="5400000">
            <a:off x="5376069" y="4509359"/>
            <a:ext cx="304800" cy="224781"/>
          </a:xfrm>
          <a:prstGeom prst="rightArrow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 rot="5400000">
            <a:off x="6308165" y="4500059"/>
            <a:ext cx="304800" cy="224781"/>
          </a:xfrm>
          <a:prstGeom prst="rightArrow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101891" y="4822372"/>
            <a:ext cx="853155" cy="36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281" tIns="44647" rIns="89281" bIns="44647">
            <a:spAutoFit/>
          </a:bodyPr>
          <a:lstStyle>
            <a:lvl1pPr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dirty="0" smtClean="0">
                <a:solidFill>
                  <a:srgbClr val="008000"/>
                </a:solidFill>
                <a:latin typeface="Arial" charset="0"/>
              </a:rPr>
              <a:t>+ 800</a:t>
            </a:r>
            <a:endParaRPr lang="ru-RU" sz="1800" b="1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964051" y="4822371"/>
            <a:ext cx="1010044" cy="36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281" tIns="44647" rIns="89281" bIns="44647">
            <a:spAutoFit/>
          </a:bodyPr>
          <a:lstStyle>
            <a:lvl1pPr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dirty="0" smtClean="0">
                <a:solidFill>
                  <a:srgbClr val="008000"/>
                </a:solidFill>
                <a:latin typeface="Arial" charset="0"/>
              </a:rPr>
              <a:t>+ 2 476</a:t>
            </a:r>
            <a:endParaRPr lang="ru-RU" sz="1800" b="1" dirty="0">
              <a:solidFill>
                <a:srgbClr val="008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72" y="1401379"/>
            <a:ext cx="8523996" cy="257014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25C5B-5CCA-4C53-A0A8-27006CFEE7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8612566" y="36515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5517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619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69722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6825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516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2618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9722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6824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227011" y="1003496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>
              <a:defRPr/>
            </a:pPr>
            <a:endParaRPr lang="ru-RU" sz="1176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010" y="279580"/>
            <a:ext cx="8833417" cy="72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5pPr>
            <a:lvl6pPr marL="4139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6pPr>
            <a:lvl7pPr marL="8278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7pPr>
            <a:lvl8pPr marL="1241698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8pPr>
            <a:lvl9pPr marL="1655596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ru-RU" sz="2352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ДИНАМИКА ФИНАНСОВЫХ РЕСУРСОВ МО</a:t>
            </a:r>
          </a:p>
          <a:p>
            <a:pPr algn="ctr">
              <a:defRPr/>
            </a:pPr>
            <a:r>
              <a:rPr lang="ru-RU" sz="2352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2016 – 2019 ГГ.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51540" y="1044067"/>
            <a:ext cx="1045479" cy="273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76" dirty="0">
                <a:solidFill>
                  <a:schemeClr val="accent6">
                    <a:lumMod val="50000"/>
                  </a:schemeClr>
                </a:solidFill>
              </a:rPr>
              <a:t>млн. рублей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6133" y="6056129"/>
            <a:ext cx="24292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** +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1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310,9 млн рублей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>
            <a:off x="6919119" y="3186342"/>
            <a:ext cx="858636" cy="0"/>
          </a:xfrm>
          <a:prstGeom prst="straightConnector1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Прямоугольник 13"/>
          <p:cNvSpPr/>
          <p:nvPr/>
        </p:nvSpPr>
        <p:spPr>
          <a:xfrm>
            <a:off x="8514844" y="1981111"/>
            <a:ext cx="284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2164" y="5490746"/>
            <a:ext cx="8595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* Иркутский и Киренский р. воспользовались правом замены дотаций на выравнивание доп. нормативами отчислений по НДФЛ (235,4 млн рублей)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 flipV="1">
            <a:off x="154120" y="5374346"/>
            <a:ext cx="8341674" cy="5334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Прямоугольник 16"/>
          <p:cNvSpPr/>
          <p:nvPr/>
        </p:nvSpPr>
        <p:spPr>
          <a:xfrm>
            <a:off x="3877065" y="4341938"/>
            <a:ext cx="1367084" cy="5127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744" b="1" dirty="0">
                <a:solidFill>
                  <a:srgbClr val="456B5A"/>
                </a:solidFill>
              </a:rPr>
              <a:t>+ 1 574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621137" y="4341938"/>
            <a:ext cx="1661032" cy="51462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744" b="1" dirty="0">
                <a:solidFill>
                  <a:srgbClr val="456B5A"/>
                </a:solidFill>
              </a:rPr>
              <a:t>+ 1 </a:t>
            </a:r>
            <a:r>
              <a:rPr lang="ru-RU" sz="2744" b="1" dirty="0" smtClean="0">
                <a:solidFill>
                  <a:srgbClr val="456B5A"/>
                </a:solidFill>
              </a:rPr>
              <a:t>083,1</a:t>
            </a:r>
            <a:endParaRPr lang="ru-RU" sz="2744" b="1" dirty="0">
              <a:solidFill>
                <a:srgbClr val="456B5A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3809313" y="3970337"/>
            <a:ext cx="0" cy="217755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3794919" y="4188092"/>
            <a:ext cx="1534010" cy="0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flipV="1">
            <a:off x="5328929" y="3970337"/>
            <a:ext cx="0" cy="217756"/>
          </a:xfrm>
          <a:prstGeom prst="straightConnector1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5657610" y="3978264"/>
            <a:ext cx="0" cy="217755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5643216" y="4196018"/>
            <a:ext cx="1534010" cy="0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flipV="1">
            <a:off x="7177225" y="3978263"/>
            <a:ext cx="0" cy="217756"/>
          </a:xfrm>
          <a:prstGeom prst="straightConnector1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Прямоугольник 25"/>
          <p:cNvSpPr/>
          <p:nvPr/>
        </p:nvSpPr>
        <p:spPr>
          <a:xfrm>
            <a:off x="7770123" y="3055937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**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919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Объект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202"/>
          <a:ext cx="136911" cy="14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7106" name="Объект 7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2"/>
                        <a:ext cx="136911" cy="147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Прямоугольник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202"/>
            <a:ext cx="136911" cy="147802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eaLnBrk="1" hangingPunct="1"/>
            <a:endParaRPr lang="ru-RU" sz="1078" b="1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26" name="Прямая соединительная линия 8"/>
          <p:cNvSpPr>
            <a:spLocks noChangeShapeType="1"/>
          </p:cNvSpPr>
          <p:nvPr/>
        </p:nvSpPr>
        <p:spPr bwMode="auto">
          <a:xfrm>
            <a:off x="232131" y="1498404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>
              <a:defRPr/>
            </a:pPr>
            <a:endParaRPr lang="ru-RU" sz="1176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87177" y="1467625"/>
            <a:ext cx="11993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млн. рублей</a:t>
            </a:r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" y="226748"/>
            <a:ext cx="8833417" cy="126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5pPr>
            <a:lvl6pPr marL="4139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6pPr>
            <a:lvl7pPr marL="8278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7pPr>
            <a:lvl8pPr marL="1241698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8pPr>
            <a:lvl9pPr marL="1655596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ru-RU" sz="2744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ОБЪЕМЫ УСЛОВНО НЕЦЕЛЕВЫХ МЕЖБЮДЖЕТНЫХ ТРАНСФЕРТОВ </a:t>
            </a:r>
          </a:p>
          <a:p>
            <a:pPr algn="ctr">
              <a:defRPr/>
            </a:pPr>
            <a:r>
              <a:rPr lang="ru-RU" sz="2744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В 2016 - </a:t>
            </a:r>
            <a:r>
              <a:rPr lang="ru-RU" sz="2744" kern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2019 </a:t>
            </a:r>
            <a:r>
              <a:rPr lang="ru-RU" sz="2744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гг.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00865" y="5256338"/>
            <a:ext cx="1367084" cy="5127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744" b="1" dirty="0">
                <a:solidFill>
                  <a:srgbClr val="456B5A"/>
                </a:solidFill>
              </a:rPr>
              <a:t>+ 1 574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544937" y="5256338"/>
            <a:ext cx="1661032" cy="51462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744" b="1" dirty="0">
                <a:solidFill>
                  <a:srgbClr val="456B5A"/>
                </a:solidFill>
              </a:rPr>
              <a:t>+ 1 </a:t>
            </a:r>
            <a:r>
              <a:rPr lang="ru-RU" sz="2744" b="1" dirty="0" smtClean="0">
                <a:solidFill>
                  <a:srgbClr val="456B5A"/>
                </a:solidFill>
              </a:rPr>
              <a:t>083,1</a:t>
            </a:r>
            <a:endParaRPr lang="ru-RU" sz="2744" b="1" dirty="0">
              <a:solidFill>
                <a:srgbClr val="456B5A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8</a:t>
            </a:fld>
            <a:endParaRPr lang="ru-RU" dirty="0">
              <a:solidFill>
                <a:srgbClr val="FFFFFF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3733113" y="4884737"/>
            <a:ext cx="0" cy="217755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3718719" y="5102492"/>
            <a:ext cx="1534010" cy="0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 flipV="1">
            <a:off x="5252729" y="4884737"/>
            <a:ext cx="0" cy="217756"/>
          </a:xfrm>
          <a:prstGeom prst="straightConnector1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5581410" y="4892664"/>
            <a:ext cx="0" cy="217755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5567016" y="5110418"/>
            <a:ext cx="1534010" cy="0"/>
          </a:xfrm>
          <a:prstGeom prst="line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Прямая со стрелкой 27"/>
          <p:cNvCxnSpPr/>
          <p:nvPr/>
        </p:nvCxnSpPr>
        <p:spPr bwMode="auto">
          <a:xfrm flipV="1">
            <a:off x="7101025" y="4892663"/>
            <a:ext cx="0" cy="217756"/>
          </a:xfrm>
          <a:prstGeom prst="straightConnector1">
            <a:avLst/>
          </a:prstGeom>
          <a:noFill/>
          <a:ln w="28575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105" y="1872061"/>
            <a:ext cx="8809464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7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E6oLmM.Uapny3usfQPB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2hRulVwUaVkjdOSVlJu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2hRulVwUaVkjdOSVlJu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heme/theme1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47764</TotalTime>
  <Words>886</Words>
  <Application>Microsoft Office PowerPoint</Application>
  <PresentationFormat>Произвольный</PresentationFormat>
  <Paragraphs>186</Paragraphs>
  <Slides>17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Universal Template_RU</vt:lpstr>
      <vt:lpstr>2_Universal Template_RU</vt:lpstr>
      <vt:lpstr>think-cell Slide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ОБЪЕМ УСЛОВНО НЕЦЕЛЕВЫХ  МЕЖБЮДЖЕТНЫХ ТРАНСФЕРТОВ НА 2018 ГОД</vt:lpstr>
      <vt:lpstr>Презентация PowerPoint</vt:lpstr>
      <vt:lpstr>Презентация PowerPoint</vt:lpstr>
      <vt:lpstr>ПОДХОДЫ ПРИ РАСПРЕДЕЛЕНИИ  СУБСИДИИ «ЗА ЭФФЕКТИВНОСТЬ» В 2018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Corporate</dc:creator>
  <cp:keywords>Message Universal Template A4</cp:keywords>
  <dc:description>Version 1.1</dc:description>
  <cp:lastModifiedBy>Байбурова И.Н.</cp:lastModifiedBy>
  <cp:revision>2504</cp:revision>
  <cp:lastPrinted>2018-11-21T06:08:33Z</cp:lastPrinted>
  <dcterms:created xsi:type="dcterms:W3CDTF">2006-03-07T14:01:06Z</dcterms:created>
  <dcterms:modified xsi:type="dcterms:W3CDTF">2018-11-21T08:01:04Z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>Документ для ИК</vt:lpwstr>
  </property>
  <property fmtid="{D5CDD505-2E9C-101B-9397-08002B2CF9AE}" pid="6" name="Delivery Date">
    <vt:lpwstr>Москва, 13 июня 2006 г.</vt:lpwstr>
  </property>
  <property fmtid="{D5CDD505-2E9C-101B-9397-08002B2CF9AE}" pid="7" name="Title">
    <vt:lpwstr>Название</vt:lpwstr>
  </property>
  <property fmtid="{D5CDD505-2E9C-101B-9397-08002B2CF9AE}" pid="8" name="Final">
    <vt:bool>true</vt:bool>
  </property>
  <property fmtid="{D5CDD505-2E9C-101B-9397-08002B2CF9AE}" pid="9" name="DocID">
    <vt:lpwstr>MOS-ROS005-200600608-SS1wm-r_c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